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2" r:id="rId6"/>
    <p:sldId id="263" r:id="rId7"/>
    <p:sldId id="285" r:id="rId8"/>
    <p:sldId id="264" r:id="rId9"/>
    <p:sldId id="265" r:id="rId10"/>
    <p:sldId id="266" r:id="rId11"/>
    <p:sldId id="267" r:id="rId12"/>
    <p:sldId id="287" r:id="rId13"/>
    <p:sldId id="268" r:id="rId14"/>
    <p:sldId id="269" r:id="rId15"/>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319336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280523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393009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161220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46427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317678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425943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244355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379780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40758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0AC9B15-F717-4C76-9847-62EEF996C4F6}" type="datetimeFigureOut">
              <a:rPr lang="es-MX" smtClean="0"/>
              <a:pPr/>
              <a:t>05/07/2016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B4F5638-A2BE-4211-B6A5-65728BDE4EB2}" type="slidenum">
              <a:rPr lang="es-MX" smtClean="0"/>
              <a:pPr/>
              <a:t>‹Nº›</a:t>
            </a:fld>
            <a:endParaRPr lang="es-MX"/>
          </a:p>
        </p:txBody>
      </p:sp>
    </p:spTree>
    <p:extLst>
      <p:ext uri="{BB962C8B-B14F-4D97-AF65-F5344CB8AC3E}">
        <p14:creationId xmlns:p14="http://schemas.microsoft.com/office/powerpoint/2010/main" val="157098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C9B15-F717-4C76-9847-62EEF996C4F6}" type="datetimeFigureOut">
              <a:rPr lang="es-MX" smtClean="0"/>
              <a:pPr/>
              <a:t>05/07/2016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5638-A2BE-4211-B6A5-65728BDE4EB2}" type="slidenum">
              <a:rPr lang="es-MX" smtClean="0"/>
              <a:pPr/>
              <a:t>‹Nº›</a:t>
            </a:fld>
            <a:endParaRPr lang="es-MX"/>
          </a:p>
        </p:txBody>
      </p:sp>
    </p:spTree>
    <p:extLst>
      <p:ext uri="{BB962C8B-B14F-4D97-AF65-F5344CB8AC3E}">
        <p14:creationId xmlns:p14="http://schemas.microsoft.com/office/powerpoint/2010/main" val="22050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2420888"/>
            <a:ext cx="6696744" cy="1446550"/>
          </a:xfrm>
          <a:prstGeom prst="rect">
            <a:avLst/>
          </a:prstGeom>
          <a:noFill/>
        </p:spPr>
        <p:txBody>
          <a:bodyPr wrap="square" rtlCol="0">
            <a:spAutoFit/>
          </a:bodyPr>
          <a:lstStyle/>
          <a:p>
            <a:pPr algn="ctr"/>
            <a:r>
              <a:rPr lang="es-MX" sz="4400" b="1" dirty="0">
                <a:latin typeface="Tahoma" panose="020B0604030504040204" pitchFamily="34" charset="0"/>
                <a:ea typeface="Tahoma" panose="020B0604030504040204" pitchFamily="34" charset="0"/>
                <a:cs typeface="Tahoma" panose="020B0604030504040204" pitchFamily="34" charset="0"/>
              </a:rPr>
              <a:t>INFORME DE </a:t>
            </a:r>
          </a:p>
          <a:p>
            <a:pPr algn="ctr"/>
            <a:r>
              <a:rPr lang="es-MX" sz="4400" b="1" dirty="0">
                <a:latin typeface="Tahoma" panose="020B0604030504040204" pitchFamily="34" charset="0"/>
                <a:ea typeface="Tahoma" panose="020B0604030504040204" pitchFamily="34" charset="0"/>
                <a:cs typeface="Tahoma" panose="020B0604030504040204" pitchFamily="34" charset="0"/>
              </a:rPr>
              <a:t>ACTIVIDADES</a:t>
            </a:r>
          </a:p>
        </p:txBody>
      </p:sp>
    </p:spTree>
    <p:extLst>
      <p:ext uri="{BB962C8B-B14F-4D97-AF65-F5344CB8AC3E}">
        <p14:creationId xmlns:p14="http://schemas.microsoft.com/office/powerpoint/2010/main" val="171962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424936" cy="792088"/>
          </a:xfrm>
        </p:spPr>
        <p:txBody>
          <a:bodyPr>
            <a:noAutofit/>
          </a:bodyPr>
          <a:lstStyle/>
          <a:p>
            <a:r>
              <a:rPr lang="es-MX" sz="2000" b="1" dirty="0">
                <a:latin typeface="Tahoma" panose="020B0604030504040204" pitchFamily="34" charset="0"/>
                <a:ea typeface="Tahoma" panose="020B0604030504040204" pitchFamily="34" charset="0"/>
                <a:cs typeface="Tahoma" panose="020B0604030504040204" pitchFamily="34" charset="0"/>
              </a:rPr>
              <a:t>3era. Mesa de Trabajo Interinstitucional: CONAVIM</a:t>
            </a:r>
            <a:r>
              <a:rPr lang="es-MX" sz="2000" dirty="0">
                <a:latin typeface="Tahoma" panose="020B0604030504040204" pitchFamily="34" charset="0"/>
                <a:ea typeface="Tahoma" panose="020B0604030504040204" pitchFamily="34" charset="0"/>
                <a:cs typeface="Tahoma" panose="020B0604030504040204" pitchFamily="34" charset="0"/>
              </a:rPr>
              <a:t/>
            </a:r>
            <a:br>
              <a:rPr lang="es-MX" sz="2000" dirty="0">
                <a:latin typeface="Tahoma" panose="020B0604030504040204" pitchFamily="34" charset="0"/>
                <a:ea typeface="Tahoma" panose="020B0604030504040204" pitchFamily="34" charset="0"/>
                <a:cs typeface="Tahoma" panose="020B0604030504040204" pitchFamily="34" charset="0"/>
              </a:rPr>
            </a:br>
            <a:r>
              <a:rPr lang="es-MX" sz="1200" dirty="0">
                <a:latin typeface="Tahoma" panose="020B0604030504040204" pitchFamily="34" charset="0"/>
                <a:ea typeface="Tahoma" panose="020B0604030504040204" pitchFamily="34" charset="0"/>
                <a:cs typeface="Tahoma" panose="020B0604030504040204" pitchFamily="34" charset="0"/>
              </a:rPr>
              <a:t>Hermosillo, Son a 04 de marzo</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421" r="421"/>
          <a:stretch/>
        </p:blipFill>
        <p:spPr>
          <a:xfrm>
            <a:off x="11297" y="2132856"/>
            <a:ext cx="4875776" cy="3240360"/>
          </a:xfrm>
          <a:prstGeom prst="rect">
            <a:avLst/>
          </a:prstGeom>
          <a:ln>
            <a:noFill/>
          </a:ln>
          <a:effectLst>
            <a:outerShdw blurRad="190500" algn="tl" rotWithShape="0">
              <a:srgbClr val="000000">
                <a:alpha val="70000"/>
              </a:srgbClr>
            </a:outerShdw>
          </a:effectLst>
        </p:spPr>
      </p:pic>
      <p:sp>
        <p:nvSpPr>
          <p:cNvPr id="7" name="Rectángulo 6"/>
          <p:cNvSpPr/>
          <p:nvPr/>
        </p:nvSpPr>
        <p:spPr>
          <a:xfrm>
            <a:off x="5076057" y="1988840"/>
            <a:ext cx="3672408" cy="2955040"/>
          </a:xfrm>
          <a:prstGeom prst="rect">
            <a:avLst/>
          </a:prstGeom>
        </p:spPr>
        <p:txBody>
          <a:bodyPr wrap="square">
            <a:spAutoFit/>
          </a:bodyPr>
          <a:lstStyle/>
          <a:p>
            <a:pPr>
              <a:lnSpc>
                <a:spcPct val="150000"/>
              </a:lnSpc>
            </a:pPr>
            <a:r>
              <a:rPr lang="es-MX" dirty="0">
                <a:latin typeface="Tahoma" panose="020B0604030504040204" pitchFamily="34" charset="0"/>
                <a:ea typeface="Tahoma" panose="020B0604030504040204" pitchFamily="34" charset="0"/>
                <a:cs typeface="Tahoma" panose="020B0604030504040204" pitchFamily="34" charset="0"/>
              </a:rPr>
              <a:t>Instalación de la 3era. Mesa Interinstitucional  de Trabajo para atender de manera transversal las 12 conclusiones de Alerta de Violencia de Género emitidas por la CONAVIM para el Estado de Sonora. </a:t>
            </a:r>
            <a:endParaRPr lang="es-MX" dirty="0"/>
          </a:p>
        </p:txBody>
      </p:sp>
      <p:cxnSp>
        <p:nvCxnSpPr>
          <p:cNvPr id="6" name="Conector recto 5"/>
          <p:cNvCxnSpPr/>
          <p:nvPr/>
        </p:nvCxnSpPr>
        <p:spPr>
          <a:xfrm>
            <a:off x="5076057" y="4943880"/>
            <a:ext cx="345638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3365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348880"/>
            <a:ext cx="3168352" cy="3600400"/>
          </a:xfrm>
        </p:spPr>
        <p:txBody>
          <a:bodyPr>
            <a:noAutofit/>
          </a:bodyPr>
          <a:lstStyle/>
          <a:p>
            <a:pPr marL="0" indent="0" algn="just">
              <a:lnSpc>
                <a:spcPct val="150000"/>
              </a:lnSpc>
              <a:buNone/>
            </a:pPr>
            <a:r>
              <a:rPr lang="es-MX" sz="1600" dirty="0">
                <a:latin typeface="Tahoma" panose="020B0604030504040204" pitchFamily="34" charset="0"/>
                <a:ea typeface="Tahoma" panose="020B0604030504040204" pitchFamily="34" charset="0"/>
                <a:cs typeface="Tahoma" panose="020B0604030504040204" pitchFamily="34" charset="0"/>
              </a:rPr>
              <a:t>Se recibió la visita de la Maestra </a:t>
            </a:r>
            <a:r>
              <a:rPr lang="es-MX" sz="1600" b="1" dirty="0">
                <a:latin typeface="Tahoma" panose="020B0604030504040204" pitchFamily="34" charset="0"/>
                <a:ea typeface="Tahoma" panose="020B0604030504040204" pitchFamily="34" charset="0"/>
                <a:cs typeface="Tahoma" panose="020B0604030504040204" pitchFamily="34" charset="0"/>
              </a:rPr>
              <a:t>Ana Lezith Rodríguez Chapula</a:t>
            </a:r>
            <a:r>
              <a:rPr lang="es-MX" sz="1600" dirty="0">
                <a:latin typeface="Tahoma" panose="020B0604030504040204" pitchFamily="34" charset="0"/>
                <a:ea typeface="Tahoma" panose="020B0604030504040204" pitchFamily="34" charset="0"/>
                <a:cs typeface="Tahoma" panose="020B0604030504040204" pitchFamily="34" charset="0"/>
              </a:rPr>
              <a:t>, asesora en derechos humanos con enfoque de género, abordando temas específicos para impartir cursos y talleres al personal del Servicio Público del Estado de Sonora.</a:t>
            </a:r>
          </a:p>
        </p:txBody>
      </p:sp>
      <p:sp>
        <p:nvSpPr>
          <p:cNvPr id="4" name="1 Título"/>
          <p:cNvSpPr txBox="1">
            <a:spLocks/>
          </p:cNvSpPr>
          <p:nvPr/>
        </p:nvSpPr>
        <p:spPr>
          <a:xfrm>
            <a:off x="1331640" y="1124744"/>
            <a:ext cx="6490870" cy="1070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Reunión de Trabajo: Enfoque de Género</a:t>
            </a:r>
            <a:r>
              <a:rPr lang="es-MX" sz="2000" dirty="0">
                <a:latin typeface="Tahoma" panose="020B0604030504040204" pitchFamily="34" charset="0"/>
                <a:ea typeface="Tahoma" panose="020B0604030504040204" pitchFamily="34" charset="0"/>
                <a:cs typeface="Tahoma" panose="020B0604030504040204" pitchFamily="34" charset="0"/>
              </a:rPr>
              <a:t/>
            </a:r>
            <a:br>
              <a:rPr lang="es-MX" sz="2000" dirty="0">
                <a:latin typeface="Tahoma" panose="020B0604030504040204" pitchFamily="34" charset="0"/>
                <a:ea typeface="Tahoma" panose="020B0604030504040204" pitchFamily="34" charset="0"/>
                <a:cs typeface="Tahoma" panose="020B0604030504040204" pitchFamily="34" charset="0"/>
              </a:rPr>
            </a:br>
            <a:r>
              <a:rPr lang="es-MX" sz="1200" dirty="0">
                <a:latin typeface="Tahoma" panose="020B0604030504040204" pitchFamily="34" charset="0"/>
                <a:ea typeface="Tahoma" panose="020B0604030504040204" pitchFamily="34" charset="0"/>
                <a:cs typeface="Tahoma" panose="020B0604030504040204" pitchFamily="34" charset="0"/>
              </a:rPr>
              <a:t>Hermosillo, Son a 15 de marzo</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1" y="2348880"/>
            <a:ext cx="5040560" cy="3139445"/>
          </a:xfrm>
          <a:prstGeom prst="rect">
            <a:avLst/>
          </a:prstGeom>
          <a:ln>
            <a:noFill/>
          </a:ln>
          <a:effectLst>
            <a:outerShdw blurRad="190500" algn="tl" rotWithShape="0">
              <a:srgbClr val="000000">
                <a:alpha val="70000"/>
              </a:srgbClr>
            </a:outerShdw>
          </a:effectLst>
        </p:spPr>
      </p:pic>
      <p:pic>
        <p:nvPicPr>
          <p:cNvPr id="8"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5994932"/>
            <a:ext cx="5544616" cy="887139"/>
          </a:xfrm>
          <a:prstGeom prst="rect">
            <a:avLst/>
          </a:prstGeom>
        </p:spPr>
      </p:pic>
    </p:spTree>
    <p:extLst>
      <p:ext uri="{BB962C8B-B14F-4D97-AF65-F5344CB8AC3E}">
        <p14:creationId xmlns:p14="http://schemas.microsoft.com/office/powerpoint/2010/main" val="30413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31640" y="1124744"/>
            <a:ext cx="6490870" cy="1070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es-MX" sz="1200" dirty="0">
              <a:latin typeface="Tahoma" panose="020B0604030504040204" pitchFamily="34" charset="0"/>
              <a:ea typeface="Tahoma" panose="020B0604030504040204" pitchFamily="34" charset="0"/>
              <a:cs typeface="Tahoma" panose="020B0604030504040204" pitchFamily="34" charset="0"/>
            </a:endParaRPr>
          </a:p>
        </p:txBody>
      </p:sp>
      <p:pic>
        <p:nvPicPr>
          <p:cNvPr id="8"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5994932"/>
            <a:ext cx="5544616" cy="887139"/>
          </a:xfrm>
          <a:prstGeom prst="rect">
            <a:avLst/>
          </a:prstGeom>
        </p:spPr>
      </p:pic>
      <p:sp>
        <p:nvSpPr>
          <p:cNvPr id="2" name="Rectángulo 1"/>
          <p:cNvSpPr/>
          <p:nvPr/>
        </p:nvSpPr>
        <p:spPr>
          <a:xfrm>
            <a:off x="395536" y="921576"/>
            <a:ext cx="7426974" cy="1200329"/>
          </a:xfrm>
          <a:prstGeom prst="rect">
            <a:avLst/>
          </a:prstGeom>
        </p:spPr>
        <p:txBody>
          <a:bodyPr wrap="square">
            <a:spAutoFit/>
          </a:bodyPr>
          <a:lstStyle/>
          <a:p>
            <a:pPr>
              <a:lnSpc>
                <a:spcPct val="150000"/>
              </a:lnSpc>
            </a:pPr>
            <a:r>
              <a:rPr lang="es-MX" sz="1400" dirty="0">
                <a:latin typeface="Tahoma" panose="020B0604030504040204" pitchFamily="34" charset="0"/>
                <a:ea typeface="Tahoma" panose="020B0604030504040204" pitchFamily="34" charset="0"/>
                <a:cs typeface="Tahoma" panose="020B0604030504040204" pitchFamily="34" charset="0"/>
              </a:rPr>
              <a:t/>
            </a:r>
            <a:br>
              <a:rPr lang="es-MX" sz="1400" dirty="0">
                <a:latin typeface="Tahoma" panose="020B0604030504040204" pitchFamily="34" charset="0"/>
                <a:ea typeface="Tahoma" panose="020B0604030504040204" pitchFamily="34" charset="0"/>
                <a:cs typeface="Tahoma" panose="020B0604030504040204" pitchFamily="34" charset="0"/>
              </a:rPr>
            </a:br>
            <a:r>
              <a:rPr lang="es-MX" sz="2000" b="1" dirty="0">
                <a:latin typeface="Tahoma" panose="020B0604030504040204" pitchFamily="34" charset="0"/>
                <a:ea typeface="Tahoma" panose="020B0604030504040204" pitchFamily="34" charset="0"/>
                <a:cs typeface="Tahoma" panose="020B0604030504040204" pitchFamily="34" charset="0"/>
              </a:rPr>
              <a:t> “Amar Sin Controlar”</a:t>
            </a:r>
          </a:p>
          <a:p>
            <a:pPr>
              <a:lnSpc>
                <a:spcPct val="150000"/>
              </a:lnSpc>
            </a:pPr>
            <a:r>
              <a:rPr lang="es-MX" sz="1400" dirty="0">
                <a:latin typeface="Tahoma" panose="020B0604030504040204" pitchFamily="34" charset="0"/>
                <a:ea typeface="Tahoma" panose="020B0604030504040204" pitchFamily="34" charset="0"/>
                <a:cs typeface="Tahoma" panose="020B0604030504040204" pitchFamily="34" charset="0"/>
              </a:rPr>
              <a:t>Hermosillo, Son. Del 10 al 17 de marzo</a:t>
            </a:r>
            <a:endParaRPr lang="es-MX" dirty="0"/>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l="21941"/>
          <a:stretch/>
        </p:blipFill>
        <p:spPr>
          <a:xfrm>
            <a:off x="4631896" y="2139282"/>
            <a:ext cx="4404600" cy="3161926"/>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251520" y="2689192"/>
            <a:ext cx="4380376" cy="2308324"/>
          </a:xfrm>
          <a:prstGeom prst="rect">
            <a:avLst/>
          </a:prstGeom>
        </p:spPr>
        <p:txBody>
          <a:bodyPr wrap="square">
            <a:spAutoFit/>
          </a:bodyPr>
          <a:lstStyle/>
          <a:p>
            <a:pPr algn="ctr">
              <a:lnSpc>
                <a:spcPct val="160000"/>
              </a:lnSpc>
            </a:pPr>
            <a:r>
              <a:rPr lang="es-MX" dirty="0">
                <a:latin typeface="Tahoma" panose="020B0604030504040204" pitchFamily="34" charset="0"/>
                <a:ea typeface="Tahoma" panose="020B0604030504040204" pitchFamily="34" charset="0"/>
                <a:cs typeface="Tahoma" panose="020B0604030504040204" pitchFamily="34" charset="0"/>
              </a:rPr>
              <a:t>Taller de violencia en el noviazgo y embarazo en adolescentes a estudiantes de trabajo social de la UNISON, con lo que se pretender crear multiplicadores mediante la prevención.</a:t>
            </a:r>
          </a:p>
        </p:txBody>
      </p:sp>
    </p:spTree>
    <p:extLst>
      <p:ext uri="{BB962C8B-B14F-4D97-AF65-F5344CB8AC3E}">
        <p14:creationId xmlns:p14="http://schemas.microsoft.com/office/powerpoint/2010/main" val="135593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31532" y="1647144"/>
            <a:ext cx="3996952" cy="4045938"/>
          </a:xfrm>
        </p:spPr>
        <p:txBody>
          <a:bodyPr>
            <a:noAutofit/>
          </a:bodyPr>
          <a:lstStyle/>
          <a:p>
            <a:pPr marL="0" indent="0" algn="ctr">
              <a:lnSpc>
                <a:spcPct val="160000"/>
              </a:lnSpc>
              <a:buNone/>
            </a:pPr>
            <a:endParaRPr lang="es-MX" sz="1800" dirty="0">
              <a:solidFill>
                <a:srgbClr val="1D2129"/>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60000"/>
              </a:lnSpc>
              <a:buNone/>
            </a:pPr>
            <a:r>
              <a:rPr lang="es-MX" sz="1800" dirty="0">
                <a:solidFill>
                  <a:srgbClr val="1D2129"/>
                </a:solidFill>
                <a:latin typeface="Tahoma" panose="020B0604030504040204" pitchFamily="34" charset="0"/>
                <a:ea typeface="Tahoma" panose="020B0604030504040204" pitchFamily="34" charset="0"/>
                <a:cs typeface="Tahoma" panose="020B0604030504040204" pitchFamily="34" charset="0"/>
              </a:rPr>
              <a:t>Estudiantes de la secundaria No. 37, de Puerto Peñasco, recibieron la presentación del programa, </a:t>
            </a:r>
            <a:r>
              <a:rPr lang="es-MX" sz="1800" b="1" dirty="0">
                <a:solidFill>
                  <a:srgbClr val="1D2129"/>
                </a:solidFill>
                <a:latin typeface="Tahoma" panose="020B0604030504040204" pitchFamily="34" charset="0"/>
                <a:ea typeface="Tahoma" panose="020B0604030504040204" pitchFamily="34" charset="0"/>
                <a:cs typeface="Tahoma" panose="020B0604030504040204" pitchFamily="34" charset="0"/>
              </a:rPr>
              <a:t> </a:t>
            </a:r>
            <a:r>
              <a:rPr lang="es-MX" sz="1800" dirty="0">
                <a:solidFill>
                  <a:srgbClr val="1D2129"/>
                </a:solidFill>
                <a:latin typeface="Tahoma" panose="020B0604030504040204" pitchFamily="34" charset="0"/>
                <a:ea typeface="Tahoma" panose="020B0604030504040204" pitchFamily="34" charset="0"/>
                <a:cs typeface="Tahoma" panose="020B0604030504040204" pitchFamily="34" charset="0"/>
              </a:rPr>
              <a:t>impulsado por el Gobierno del Estado a través del ISM, para prevenir y atender la Violencia en el Noviazgo y Embarazo en Adolescentes.</a:t>
            </a:r>
            <a:endParaRPr lang="es-MX" sz="18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60000"/>
              </a:lnSpc>
              <a:buNone/>
            </a:pPr>
            <a:endParaRPr lang="es-MX" sz="1200" dirty="0">
              <a:latin typeface="Tahoma" panose="020B0604030504040204" pitchFamily="34" charset="0"/>
              <a:ea typeface="Tahoma" panose="020B0604030504040204" pitchFamily="34" charset="0"/>
              <a:cs typeface="Tahoma" panose="020B0604030504040204" pitchFamily="34" charset="0"/>
            </a:endParaRPr>
          </a:p>
        </p:txBody>
      </p:sp>
      <p:sp>
        <p:nvSpPr>
          <p:cNvPr id="5" name="1 Título"/>
          <p:cNvSpPr txBox="1">
            <a:spLocks/>
          </p:cNvSpPr>
          <p:nvPr/>
        </p:nvSpPr>
        <p:spPr>
          <a:xfrm>
            <a:off x="323528" y="1124744"/>
            <a:ext cx="6264696"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s-MX" sz="1200" dirty="0">
                <a:latin typeface="Tahoma" panose="020B0604030504040204" pitchFamily="34" charset="0"/>
                <a:ea typeface="Tahoma" panose="020B0604030504040204" pitchFamily="34" charset="0"/>
                <a:cs typeface="Tahoma" panose="020B0604030504040204" pitchFamily="34" charset="0"/>
              </a:rPr>
              <a:t/>
            </a:r>
            <a:br>
              <a:rPr lang="es-MX" sz="1200" dirty="0">
                <a:latin typeface="Tahoma" panose="020B0604030504040204" pitchFamily="34" charset="0"/>
                <a:ea typeface="Tahoma" panose="020B0604030504040204" pitchFamily="34" charset="0"/>
                <a:cs typeface="Tahoma" panose="020B0604030504040204" pitchFamily="34" charset="0"/>
              </a:rPr>
            </a:br>
            <a:endParaRPr lang="es-MX" sz="120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95" y="2104300"/>
            <a:ext cx="4705937" cy="2854343"/>
          </a:xfrm>
          <a:prstGeom prst="rect">
            <a:avLst/>
          </a:prstGeom>
          <a:ln>
            <a:noFill/>
          </a:ln>
          <a:effectLst>
            <a:outerShdw blurRad="190500" algn="tl" rotWithShape="0">
              <a:srgbClr val="000000">
                <a:alpha val="70000"/>
              </a:srgbClr>
            </a:outerShdw>
          </a:effectLst>
        </p:spPr>
      </p:pic>
      <p:sp>
        <p:nvSpPr>
          <p:cNvPr id="4" name="Rectángulo 3"/>
          <p:cNvSpPr/>
          <p:nvPr/>
        </p:nvSpPr>
        <p:spPr>
          <a:xfrm>
            <a:off x="323528" y="1026760"/>
            <a:ext cx="4392488" cy="615553"/>
          </a:xfrm>
          <a:prstGeom prst="rect">
            <a:avLst/>
          </a:prstGeom>
        </p:spPr>
        <p:txBody>
          <a:bodyPr wrap="square">
            <a:spAutoFit/>
          </a:bodyPr>
          <a:lstStyle/>
          <a:p>
            <a:r>
              <a:rPr lang="es-MX" sz="2000" b="1" dirty="0">
                <a:latin typeface="Tahoma" panose="020B0604030504040204" pitchFamily="34" charset="0"/>
                <a:ea typeface="Tahoma" panose="020B0604030504040204" pitchFamily="34" charset="0"/>
                <a:cs typeface="Tahoma" panose="020B0604030504040204" pitchFamily="34" charset="0"/>
              </a:rPr>
              <a:t>¨Amar Sin Controlar” </a:t>
            </a:r>
          </a:p>
          <a:p>
            <a:r>
              <a:rPr lang="es-MX" sz="1400" dirty="0">
                <a:latin typeface="Tahoma" panose="020B0604030504040204" pitchFamily="34" charset="0"/>
                <a:ea typeface="Tahoma" panose="020B0604030504040204" pitchFamily="34" charset="0"/>
                <a:cs typeface="Tahoma" panose="020B0604030504040204" pitchFamily="34" charset="0"/>
              </a:rPr>
              <a:t>    Puerto Peñasco  11 de abril.</a:t>
            </a:r>
          </a:p>
        </p:txBody>
      </p:sp>
    </p:spTree>
    <p:extLst>
      <p:ext uri="{BB962C8B-B14F-4D97-AF65-F5344CB8AC3E}">
        <p14:creationId xmlns:p14="http://schemas.microsoft.com/office/powerpoint/2010/main" val="18728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8623" y="4644941"/>
            <a:ext cx="8136904" cy="1080119"/>
          </a:xfrm>
        </p:spPr>
        <p:txBody>
          <a:bodyPr>
            <a:noAutofit/>
          </a:bodyPr>
          <a:lstStyle/>
          <a:p>
            <a:pPr marL="0" indent="0" algn="just">
              <a:lnSpc>
                <a:spcPct val="160000"/>
              </a:lnSpc>
              <a:buNone/>
            </a:pPr>
            <a:r>
              <a:rPr lang="es-MX" sz="1800" dirty="0">
                <a:latin typeface="Tahoma" panose="020B0604030504040204" pitchFamily="34" charset="0"/>
                <a:ea typeface="Tahoma" panose="020B0604030504040204" pitchFamily="34" charset="0"/>
                <a:cs typeface="Tahoma" panose="020B0604030504040204" pitchFamily="34" charset="0"/>
              </a:rPr>
              <a:t>La Gobernadora Claudia Pavlovich Arellano, entregó </a:t>
            </a:r>
            <a:r>
              <a:rPr lang="es-MX" sz="1800" b="1" dirty="0">
                <a:latin typeface="Tahoma" panose="020B0604030504040204" pitchFamily="34" charset="0"/>
                <a:ea typeface="Tahoma" panose="020B0604030504040204" pitchFamily="34" charset="0"/>
                <a:cs typeface="Tahoma" panose="020B0604030504040204" pitchFamily="34" charset="0"/>
              </a:rPr>
              <a:t>2 millones 300 mil pesos </a:t>
            </a:r>
            <a:r>
              <a:rPr lang="es-MX" sz="1800" dirty="0">
                <a:latin typeface="Tahoma" panose="020B0604030504040204" pitchFamily="34" charset="0"/>
                <a:ea typeface="Tahoma" panose="020B0604030504040204" pitchFamily="34" charset="0"/>
                <a:cs typeface="Tahoma" panose="020B0604030504040204" pitchFamily="34" charset="0"/>
              </a:rPr>
              <a:t>para que cientos de mujeres puedan iniciar con un negocio propio, donde se beneficiarán </a:t>
            </a:r>
            <a:r>
              <a:rPr lang="es-MX" sz="1800" b="1" dirty="0">
                <a:latin typeface="Tahoma" panose="020B0604030504040204" pitchFamily="34" charset="0"/>
                <a:ea typeface="Tahoma" panose="020B0604030504040204" pitchFamily="34" charset="0"/>
                <a:cs typeface="Tahoma" panose="020B0604030504040204" pitchFamily="34" charset="0"/>
              </a:rPr>
              <a:t>155 familias </a:t>
            </a:r>
            <a:r>
              <a:rPr lang="es-MX" sz="1800" dirty="0">
                <a:latin typeface="Tahoma" panose="020B0604030504040204" pitchFamily="34" charset="0"/>
                <a:ea typeface="Tahoma" panose="020B0604030504040204" pitchFamily="34" charset="0"/>
                <a:cs typeface="Tahoma" panose="020B0604030504040204" pitchFamily="34" charset="0"/>
              </a:rPr>
              <a:t>directamente y más de 600 personas.</a:t>
            </a:r>
          </a:p>
        </p:txBody>
      </p:sp>
      <p:sp>
        <p:nvSpPr>
          <p:cNvPr id="4" name="1 Título"/>
          <p:cNvSpPr txBox="1">
            <a:spLocks/>
          </p:cNvSpPr>
          <p:nvPr/>
        </p:nvSpPr>
        <p:spPr>
          <a:xfrm>
            <a:off x="1331640" y="980728"/>
            <a:ext cx="6490870" cy="1070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b="1" dirty="0">
                <a:latin typeface="Tahoma" panose="020B0604030504040204" pitchFamily="34" charset="0"/>
                <a:ea typeface="Tahoma" panose="020B0604030504040204" pitchFamily="34" charset="0"/>
                <a:cs typeface="Tahoma" panose="020B0604030504040204" pitchFamily="34" charset="0"/>
              </a:rPr>
              <a:t>Proyectos Productivos</a:t>
            </a:r>
            <a:r>
              <a:rPr lang="es-MX" sz="2000" dirty="0">
                <a:latin typeface="Tahoma" panose="020B0604030504040204" pitchFamily="34" charset="0"/>
                <a:ea typeface="Tahoma" panose="020B0604030504040204" pitchFamily="34" charset="0"/>
                <a:cs typeface="Tahoma" panose="020B0604030504040204" pitchFamily="34" charset="0"/>
              </a:rPr>
              <a:t/>
            </a:r>
            <a:br>
              <a:rPr lang="es-MX" sz="2000" dirty="0">
                <a:latin typeface="Tahoma" panose="020B0604030504040204" pitchFamily="34" charset="0"/>
                <a:ea typeface="Tahoma" panose="020B0604030504040204" pitchFamily="34" charset="0"/>
                <a:cs typeface="Tahoma" panose="020B0604030504040204" pitchFamily="34" charset="0"/>
              </a:rPr>
            </a:br>
            <a:r>
              <a:rPr lang="es-MX" sz="1200" dirty="0">
                <a:latin typeface="Tahoma" panose="020B0604030504040204" pitchFamily="34" charset="0"/>
                <a:ea typeface="Tahoma" panose="020B0604030504040204" pitchFamily="34" charset="0"/>
                <a:cs typeface="Tahoma" panose="020B0604030504040204" pitchFamily="34" charset="0"/>
              </a:rPr>
              <a:t>Hermosillo, Son a 11 de marzo</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927" y="2132855"/>
            <a:ext cx="3563596" cy="2430951"/>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132856"/>
            <a:ext cx="3241268" cy="2430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773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2420888"/>
            <a:ext cx="6696744" cy="1569660"/>
          </a:xfrm>
          <a:prstGeom prst="rect">
            <a:avLst/>
          </a:prstGeom>
          <a:noFill/>
        </p:spPr>
        <p:txBody>
          <a:bodyPr wrap="square" rtlCol="0">
            <a:spAutoFit/>
          </a:bodyPr>
          <a:lstStyle/>
          <a:p>
            <a:pPr algn="ctr"/>
            <a:r>
              <a:rPr lang="es-MX" sz="9600" b="1" spc="300" dirty="0">
                <a:solidFill>
                  <a:schemeClr val="bg1">
                    <a:lumMod val="50000"/>
                  </a:schemeClr>
                </a:solidFill>
                <a:latin typeface="Alba Matter"/>
                <a:ea typeface="Tahoma" panose="020B0604030504040204" pitchFamily="34" charset="0"/>
                <a:cs typeface="Alba Matter"/>
              </a:rPr>
              <a:t>ENERO </a:t>
            </a:r>
          </a:p>
        </p:txBody>
      </p:sp>
    </p:spTree>
    <p:extLst>
      <p:ext uri="{BB962C8B-B14F-4D97-AF65-F5344CB8AC3E}">
        <p14:creationId xmlns:p14="http://schemas.microsoft.com/office/powerpoint/2010/main" val="8973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052736"/>
            <a:ext cx="8784976" cy="1080120"/>
          </a:xfrm>
        </p:spPr>
        <p:txBody>
          <a:bodyPr>
            <a:noAutofit/>
          </a:body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1era. Mesa de Trabajo Interinstitucional: CONAVIM</a:t>
            </a:r>
            <a:r>
              <a:rPr lang="es-MX" sz="2000" dirty="0">
                <a:latin typeface="Tahoma" panose="020B0604030504040204" pitchFamily="34" charset="0"/>
                <a:ea typeface="Tahoma" panose="020B0604030504040204" pitchFamily="34" charset="0"/>
                <a:cs typeface="Tahoma" panose="020B0604030504040204" pitchFamily="34" charset="0"/>
              </a:rPr>
              <a:t/>
            </a:r>
            <a:br>
              <a:rPr lang="es-MX" sz="2000" dirty="0">
                <a:latin typeface="Tahoma" panose="020B0604030504040204" pitchFamily="34" charset="0"/>
                <a:ea typeface="Tahoma" panose="020B0604030504040204" pitchFamily="34" charset="0"/>
                <a:cs typeface="Tahoma" panose="020B0604030504040204" pitchFamily="34" charset="0"/>
              </a:rPr>
            </a:br>
            <a:r>
              <a:rPr lang="es-MX" sz="1400" dirty="0">
                <a:latin typeface="Tahoma" panose="020B0604030504040204" pitchFamily="34" charset="0"/>
                <a:ea typeface="Tahoma" panose="020B0604030504040204" pitchFamily="34" charset="0"/>
                <a:cs typeface="Tahoma" panose="020B0604030504040204" pitchFamily="34" charset="0"/>
              </a:rPr>
              <a:t>Cd. Obregón, Son. a 29 de enero</a:t>
            </a:r>
          </a:p>
        </p:txBody>
      </p:sp>
      <p:sp>
        <p:nvSpPr>
          <p:cNvPr id="4" name="Rectángulo 3"/>
          <p:cNvSpPr/>
          <p:nvPr/>
        </p:nvSpPr>
        <p:spPr>
          <a:xfrm>
            <a:off x="5380904" y="1692101"/>
            <a:ext cx="3456384" cy="3313728"/>
          </a:xfrm>
          <a:prstGeom prst="rect">
            <a:avLst/>
          </a:prstGeom>
        </p:spPr>
        <p:txBody>
          <a:bodyPr wrap="square">
            <a:spAutoFit/>
          </a:bodyPr>
          <a:lstStyle/>
          <a:p>
            <a:pPr algn="just">
              <a:lnSpc>
                <a:spcPct val="150000"/>
              </a:lnSpc>
            </a:pPr>
            <a:endParaRPr lang="es-MX" sz="16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MX" dirty="0">
                <a:latin typeface="Tahoma" panose="020B0604030504040204" pitchFamily="34" charset="0"/>
                <a:ea typeface="Tahoma" panose="020B0604030504040204" pitchFamily="34" charset="0"/>
                <a:cs typeface="Tahoma" panose="020B0604030504040204" pitchFamily="34" charset="0"/>
              </a:rPr>
              <a:t>El ISM,  instala la primer mesa de trabajo para dar seguimiento a las </a:t>
            </a:r>
            <a:r>
              <a:rPr lang="es-MX" b="1" dirty="0">
                <a:latin typeface="Tahoma" panose="020B0604030504040204" pitchFamily="34" charset="0"/>
                <a:ea typeface="Tahoma" panose="020B0604030504040204" pitchFamily="34" charset="0"/>
                <a:cs typeface="Tahoma" panose="020B0604030504040204" pitchFamily="34" charset="0"/>
              </a:rPr>
              <a:t>12 recomendaciones del CONAVIM</a:t>
            </a:r>
            <a:r>
              <a:rPr lang="es-MX" dirty="0">
                <a:latin typeface="Tahoma" panose="020B0604030504040204" pitchFamily="34" charset="0"/>
                <a:ea typeface="Tahoma" panose="020B0604030504040204" pitchFamily="34" charset="0"/>
                <a:cs typeface="Tahoma" panose="020B0604030504040204" pitchFamily="34" charset="0"/>
              </a:rPr>
              <a:t>,</a:t>
            </a:r>
            <a:r>
              <a:rPr lang="es-MX" b="1" dirty="0">
                <a:latin typeface="Tahoma" panose="020B0604030504040204" pitchFamily="34" charset="0"/>
                <a:ea typeface="Tahoma" panose="020B0604030504040204" pitchFamily="34" charset="0"/>
                <a:cs typeface="Tahoma" panose="020B0604030504040204" pitchFamily="34" charset="0"/>
              </a:rPr>
              <a:t> </a:t>
            </a:r>
            <a:r>
              <a:rPr lang="es-MX" dirty="0">
                <a:latin typeface="Tahoma" panose="020B0604030504040204" pitchFamily="34" charset="0"/>
                <a:ea typeface="Tahoma" panose="020B0604030504040204" pitchFamily="34" charset="0"/>
                <a:cs typeface="Tahoma" panose="020B0604030504040204" pitchFamily="34" charset="0"/>
              </a:rPr>
              <a:t>para</a:t>
            </a:r>
            <a:r>
              <a:rPr lang="es-MX" b="1" dirty="0">
                <a:latin typeface="Tahoma" panose="020B0604030504040204" pitchFamily="34" charset="0"/>
                <a:ea typeface="Tahoma" panose="020B0604030504040204" pitchFamily="34" charset="0"/>
                <a:cs typeface="Tahoma" panose="020B0604030504040204" pitchFamily="34" charset="0"/>
              </a:rPr>
              <a:t> </a:t>
            </a:r>
            <a:r>
              <a:rPr lang="es-MX" dirty="0">
                <a:latin typeface="Tahoma" panose="020B0604030504040204" pitchFamily="34" charset="0"/>
                <a:ea typeface="Tahoma" panose="020B0604030504040204" pitchFamily="34" charset="0"/>
                <a:cs typeface="Tahoma" panose="020B0604030504040204" pitchFamily="34" charset="0"/>
              </a:rPr>
              <a:t>ofrecer mayores y mejores condiciones de seguridad para niñas y mujeres de Sonora.</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7288"/>
          <a:stretch/>
        </p:blipFill>
        <p:spPr>
          <a:xfrm>
            <a:off x="323528" y="2132856"/>
            <a:ext cx="4858168" cy="2858836"/>
          </a:xfrm>
          <a:prstGeom prst="rect">
            <a:avLst/>
          </a:prstGeom>
          <a:ln>
            <a:noFill/>
          </a:ln>
          <a:effectLst>
            <a:outerShdw blurRad="190500" algn="tl" rotWithShape="0">
              <a:srgbClr val="000000">
                <a:alpha val="70000"/>
              </a:srgbClr>
            </a:outerShdw>
          </a:effectLst>
        </p:spPr>
      </p:pic>
      <p:cxnSp>
        <p:nvCxnSpPr>
          <p:cNvPr id="7" name="Conector recto 6"/>
          <p:cNvCxnSpPr/>
          <p:nvPr/>
        </p:nvCxnSpPr>
        <p:spPr>
          <a:xfrm>
            <a:off x="5580112" y="5301208"/>
            <a:ext cx="324036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805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2420888"/>
            <a:ext cx="6696744" cy="1569660"/>
          </a:xfrm>
          <a:prstGeom prst="rect">
            <a:avLst/>
          </a:prstGeom>
          <a:noFill/>
        </p:spPr>
        <p:txBody>
          <a:bodyPr wrap="square" rtlCol="0">
            <a:spAutoFit/>
          </a:bodyPr>
          <a:lstStyle/>
          <a:p>
            <a:pPr algn="ctr"/>
            <a:r>
              <a:rPr lang="es-MX" sz="9600" b="1" spc="300" dirty="0">
                <a:solidFill>
                  <a:srgbClr val="7F7F7F"/>
                </a:solidFill>
                <a:latin typeface="Alba Matter"/>
                <a:ea typeface="Tahoma" panose="020B0604030504040204" pitchFamily="34" charset="0"/>
                <a:cs typeface="Alba Matter"/>
              </a:rPr>
              <a:t>FEBRERO</a:t>
            </a:r>
          </a:p>
        </p:txBody>
      </p:sp>
    </p:spTree>
    <p:extLst>
      <p:ext uri="{BB962C8B-B14F-4D97-AF65-F5344CB8AC3E}">
        <p14:creationId xmlns:p14="http://schemas.microsoft.com/office/powerpoint/2010/main" val="101154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5" y="1196752"/>
            <a:ext cx="3096345" cy="1604807"/>
          </a:xfrm>
        </p:spPr>
        <p:txBody>
          <a:bodyPr>
            <a:noAutofit/>
          </a:body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2da. Mesa de Trabajo Interinstitucional: CONAVIM</a:t>
            </a:r>
            <a:r>
              <a:rPr lang="es-MX" sz="1400" dirty="0">
                <a:latin typeface="Tahoma" panose="020B0604030504040204" pitchFamily="34" charset="0"/>
                <a:ea typeface="Tahoma" panose="020B0604030504040204" pitchFamily="34" charset="0"/>
                <a:cs typeface="Tahoma" panose="020B0604030504040204" pitchFamily="34" charset="0"/>
              </a:rPr>
              <a:t/>
            </a:r>
            <a:br>
              <a:rPr lang="es-MX" sz="1400" dirty="0">
                <a:latin typeface="Tahoma" panose="020B0604030504040204" pitchFamily="34" charset="0"/>
                <a:ea typeface="Tahoma" panose="020B0604030504040204" pitchFamily="34" charset="0"/>
                <a:cs typeface="Tahoma" panose="020B0604030504040204" pitchFamily="34" charset="0"/>
              </a:rPr>
            </a:br>
            <a:r>
              <a:rPr lang="es-MX" sz="1400" dirty="0">
                <a:latin typeface="Tahoma" panose="020B0604030504040204" pitchFamily="34" charset="0"/>
                <a:ea typeface="Tahoma" panose="020B0604030504040204" pitchFamily="34" charset="0"/>
                <a:cs typeface="Tahoma" panose="020B0604030504040204" pitchFamily="34" charset="0"/>
              </a:rPr>
              <a:t>Hermosillo, Son  a 16 de Febrero</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2622" y="1268760"/>
            <a:ext cx="5301378" cy="3523208"/>
          </a:xfrm>
          <a:prstGeom prst="rect">
            <a:avLst/>
          </a:prstGeom>
          <a:ln>
            <a:noFill/>
          </a:ln>
          <a:effectLst>
            <a:outerShdw blurRad="190500" algn="tl" rotWithShape="0">
              <a:srgbClr val="000000">
                <a:alpha val="70000"/>
              </a:srgbClr>
            </a:outerShdw>
          </a:effectLst>
        </p:spPr>
      </p:pic>
      <p:sp>
        <p:nvSpPr>
          <p:cNvPr id="7" name="Rectángulo 6"/>
          <p:cNvSpPr/>
          <p:nvPr/>
        </p:nvSpPr>
        <p:spPr>
          <a:xfrm>
            <a:off x="3842622" y="4869160"/>
            <a:ext cx="5301378" cy="608693"/>
          </a:xfrm>
          <a:prstGeom prst="rect">
            <a:avLst/>
          </a:prstGeom>
        </p:spPr>
        <p:txBody>
          <a:bodyPr wrap="square">
            <a:spAutoFit/>
          </a:bodyPr>
          <a:lstStyle/>
          <a:p>
            <a:pPr algn="ctr">
              <a:lnSpc>
                <a:spcPct val="150000"/>
              </a:lnSpc>
            </a:pPr>
            <a:r>
              <a:rPr lang="es-MX" sz="1200" dirty="0">
                <a:latin typeface="Tahoma" panose="020B0604030504040204" pitchFamily="34" charset="0"/>
                <a:ea typeface="Tahoma" panose="020B0604030504040204" pitchFamily="34" charset="0"/>
                <a:cs typeface="Tahoma" panose="020B0604030504040204" pitchFamily="34" charset="0"/>
              </a:rPr>
              <a:t>Lic. Esther Salas Reátiga, directora el ISM en compañía de representantes de Instituciones Gubernamentales y Asociaciones Civiles. </a:t>
            </a:r>
          </a:p>
        </p:txBody>
      </p:sp>
      <p:sp>
        <p:nvSpPr>
          <p:cNvPr id="8" name="Rectángulo 7"/>
          <p:cNvSpPr/>
          <p:nvPr/>
        </p:nvSpPr>
        <p:spPr>
          <a:xfrm>
            <a:off x="395536" y="2823550"/>
            <a:ext cx="3096344" cy="2944396"/>
          </a:xfrm>
          <a:prstGeom prst="rect">
            <a:avLst/>
          </a:prstGeom>
        </p:spPr>
        <p:txBody>
          <a:bodyPr wrap="square">
            <a:spAutoFit/>
          </a:bodyPr>
          <a:lstStyle/>
          <a:p>
            <a:pPr>
              <a:lnSpc>
                <a:spcPct val="150000"/>
              </a:lnSpc>
            </a:pPr>
            <a:r>
              <a:rPr lang="es-MX" dirty="0">
                <a:latin typeface="Tahoma" panose="020B0604030504040204" pitchFamily="34" charset="0"/>
                <a:ea typeface="Tahoma" panose="020B0604030504040204" pitchFamily="34" charset="0"/>
                <a:cs typeface="Tahoma" panose="020B0604030504040204" pitchFamily="34" charset="0"/>
              </a:rPr>
              <a:t>Ante una posible </a:t>
            </a:r>
            <a:r>
              <a:rPr lang="es-MX" b="1" dirty="0">
                <a:latin typeface="Tahoma" panose="020B0604030504040204" pitchFamily="34" charset="0"/>
                <a:ea typeface="Tahoma" panose="020B0604030504040204" pitchFamily="34" charset="0"/>
                <a:cs typeface="Tahoma" panose="020B0604030504040204" pitchFamily="34" charset="0"/>
              </a:rPr>
              <a:t>AVGM</a:t>
            </a:r>
            <a:r>
              <a:rPr lang="es-MX" dirty="0">
                <a:latin typeface="Tahoma" panose="020B0604030504040204" pitchFamily="34" charset="0"/>
                <a:ea typeface="Tahoma" panose="020B0604030504040204" pitchFamily="34" charset="0"/>
                <a:cs typeface="Tahoma" panose="020B0604030504040204" pitchFamily="34" charset="0"/>
              </a:rPr>
              <a:t>,  instituciones de gobierno y AC,  presentan </a:t>
            </a:r>
            <a:r>
              <a:rPr lang="es-MX" b="1" dirty="0">
                <a:latin typeface="Tahoma" panose="020B0604030504040204" pitchFamily="34" charset="0"/>
                <a:ea typeface="Tahoma" panose="020B0604030504040204" pitchFamily="34" charset="0"/>
                <a:cs typeface="Tahoma" panose="020B0604030504040204" pitchFamily="34" charset="0"/>
              </a:rPr>
              <a:t>acciones y compromisos </a:t>
            </a:r>
            <a:r>
              <a:rPr lang="es-MX" dirty="0">
                <a:latin typeface="Tahoma" panose="020B0604030504040204" pitchFamily="34" charset="0"/>
                <a:ea typeface="Tahoma" panose="020B0604030504040204" pitchFamily="34" charset="0"/>
                <a:cs typeface="Tahoma" panose="020B0604030504040204" pitchFamily="34" charset="0"/>
              </a:rPr>
              <a:t>en los que trabajaran de acuerdo a las 12 recomendaciones del CONAVIM.</a:t>
            </a:r>
          </a:p>
        </p:txBody>
      </p:sp>
    </p:spTree>
    <p:extLst>
      <p:ext uri="{BB962C8B-B14F-4D97-AF65-F5344CB8AC3E}">
        <p14:creationId xmlns:p14="http://schemas.microsoft.com/office/powerpoint/2010/main" val="376529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96752"/>
            <a:ext cx="8568952" cy="720080"/>
          </a:xfrm>
        </p:spPr>
        <p:txBody>
          <a:bodyPr>
            <a:noAutofit/>
          </a:body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Lanzamiento del Programa de Prevención de la Violencia en el Noviazgo y Embarazo Adolescente</a:t>
            </a:r>
            <a:r>
              <a:rPr lang="es-MX" sz="1200" dirty="0">
                <a:latin typeface="Tahoma" panose="020B0604030504040204" pitchFamily="34" charset="0"/>
                <a:ea typeface="Tahoma" panose="020B0604030504040204" pitchFamily="34" charset="0"/>
                <a:cs typeface="Tahoma" panose="020B0604030504040204" pitchFamily="34" charset="0"/>
              </a:rPr>
              <a:t/>
            </a:r>
            <a:br>
              <a:rPr lang="es-MX" sz="1200" dirty="0">
                <a:latin typeface="Tahoma" panose="020B0604030504040204" pitchFamily="34" charset="0"/>
                <a:ea typeface="Tahoma" panose="020B0604030504040204" pitchFamily="34" charset="0"/>
                <a:cs typeface="Tahoma" panose="020B0604030504040204" pitchFamily="34" charset="0"/>
              </a:rPr>
            </a:br>
            <a:r>
              <a:rPr lang="es-MX" sz="1200" dirty="0">
                <a:latin typeface="Tahoma" panose="020B0604030504040204" pitchFamily="34" charset="0"/>
                <a:ea typeface="Tahoma" panose="020B0604030504040204" pitchFamily="34" charset="0"/>
                <a:cs typeface="Tahoma" panose="020B0604030504040204" pitchFamily="34" charset="0"/>
              </a:rPr>
              <a:t>Hermosillo, Son  a 18 de Febrero.</a:t>
            </a:r>
          </a:p>
        </p:txBody>
      </p:sp>
      <p:sp>
        <p:nvSpPr>
          <p:cNvPr id="3" name="2 Marcador de contenido"/>
          <p:cNvSpPr>
            <a:spLocks noGrp="1"/>
          </p:cNvSpPr>
          <p:nvPr>
            <p:ph idx="1"/>
          </p:nvPr>
        </p:nvSpPr>
        <p:spPr>
          <a:xfrm>
            <a:off x="5292080" y="2204864"/>
            <a:ext cx="3672408" cy="3384376"/>
          </a:xfrm>
        </p:spPr>
        <p:txBody>
          <a:bodyPr>
            <a:noAutofit/>
          </a:bodyPr>
          <a:lstStyle/>
          <a:p>
            <a:pPr marL="0" indent="0" algn="just">
              <a:lnSpc>
                <a:spcPct val="150000"/>
              </a:lnSpc>
              <a:buNone/>
            </a:pPr>
            <a:r>
              <a:rPr lang="es-MX" sz="1600" dirty="0">
                <a:latin typeface="Tahoma" panose="020B0604030504040204" pitchFamily="34" charset="0"/>
                <a:ea typeface="Tahoma" panose="020B0604030504040204" pitchFamily="34" charset="0"/>
                <a:cs typeface="Tahoma" panose="020B0604030504040204" pitchFamily="34" charset="0"/>
              </a:rPr>
              <a:t>La gobernadora, Claudia Pavlovich Arellano, dio el arranque oficial al programa “Amar Sin Controlar”, promovido por el ISM, en coordinación con la Secretaría de Seguridad Pública (SSP), Secretaría de Educación y Cultura (SEC) y el Instituto Sonorense de la Juventud (ISJ).</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396885"/>
            <a:ext cx="4788532" cy="31923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024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052736"/>
            <a:ext cx="8568952" cy="864096"/>
          </a:xfrm>
        </p:spPr>
        <p:txBody>
          <a:bodyPr>
            <a:noAutofit/>
          </a:body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Festejos día de la Mujer, Conferencia, Periodista Adela Micha</a:t>
            </a:r>
            <a:r>
              <a:rPr lang="es-MX" sz="1800" dirty="0">
                <a:latin typeface="Tahoma" panose="020B0604030504040204" pitchFamily="34" charset="0"/>
                <a:ea typeface="Tahoma" panose="020B0604030504040204" pitchFamily="34" charset="0"/>
                <a:cs typeface="Tahoma" panose="020B0604030504040204" pitchFamily="34" charset="0"/>
              </a:rPr>
              <a:t/>
            </a:r>
            <a:br>
              <a:rPr lang="es-MX" sz="1800" dirty="0">
                <a:latin typeface="Tahoma" panose="020B0604030504040204" pitchFamily="34" charset="0"/>
                <a:ea typeface="Tahoma" panose="020B0604030504040204" pitchFamily="34" charset="0"/>
                <a:cs typeface="Tahoma" panose="020B0604030504040204" pitchFamily="34" charset="0"/>
              </a:rPr>
            </a:br>
            <a:r>
              <a:rPr lang="es-MX" sz="1500" dirty="0">
                <a:latin typeface="Tahoma" panose="020B0604030504040204" pitchFamily="34" charset="0"/>
                <a:ea typeface="Tahoma" panose="020B0604030504040204" pitchFamily="34" charset="0"/>
                <a:cs typeface="Tahoma" panose="020B0604030504040204" pitchFamily="34" charset="0"/>
              </a:rPr>
              <a:t>Hermosillo, Sonora; 12 de marzo.</a:t>
            </a:r>
            <a:endParaRPr lang="es-MX" sz="1200"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395536" y="4581128"/>
            <a:ext cx="8424936" cy="864096"/>
          </a:xfrm>
        </p:spPr>
        <p:txBody>
          <a:bodyPr>
            <a:normAutofit fontScale="25000" lnSpcReduction="20000"/>
          </a:bodyPr>
          <a:lstStyle/>
          <a:p>
            <a:pPr marL="0" indent="0" algn="just">
              <a:lnSpc>
                <a:spcPct val="150000"/>
              </a:lnSpc>
              <a:buNone/>
            </a:pPr>
            <a:endParaRPr lang="es-ES" dirty="0"/>
          </a:p>
          <a:p>
            <a:pPr marL="0" indent="0" algn="just">
              <a:lnSpc>
                <a:spcPct val="150000"/>
              </a:lnSpc>
              <a:buNone/>
            </a:pPr>
            <a:r>
              <a:rPr lang="es-ES" sz="7200" dirty="0">
                <a:latin typeface="Tahoma" panose="020B0604030504040204" pitchFamily="34" charset="0"/>
                <a:ea typeface="Tahoma" panose="020B0604030504040204" pitchFamily="34" charset="0"/>
                <a:cs typeface="Tahoma" panose="020B0604030504040204" pitchFamily="34" charset="0"/>
              </a:rPr>
              <a:t>La periodista Adela Micha impartió la conferencia “Las Mujeres de Hoy” abordando temas de mujeres de éxito, violencia y discriminación. </a:t>
            </a:r>
            <a:endParaRPr lang="es-MX" sz="72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33" y="1905021"/>
            <a:ext cx="3888431" cy="2585393"/>
          </a:xfrm>
          <a:prstGeom prst="rect">
            <a:avLst/>
          </a:prstGeom>
          <a:ln>
            <a:noFill/>
          </a:ln>
          <a:effectLst>
            <a:softEdge rad="112500"/>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916644"/>
            <a:ext cx="3888432" cy="2585393"/>
          </a:xfrm>
          <a:prstGeom prst="rect">
            <a:avLst/>
          </a:prstGeom>
          <a:ln>
            <a:noFill/>
          </a:ln>
          <a:effectLst>
            <a:softEdge rad="112500"/>
          </a:effectLst>
        </p:spPr>
      </p:pic>
    </p:spTree>
    <p:extLst>
      <p:ext uri="{BB962C8B-B14F-4D97-AF65-F5344CB8AC3E}">
        <p14:creationId xmlns:p14="http://schemas.microsoft.com/office/powerpoint/2010/main" val="83676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08720"/>
            <a:ext cx="9144000" cy="720080"/>
          </a:xfrm>
        </p:spPr>
        <p:txBody>
          <a:bodyPr>
            <a:noAutofit/>
          </a:bodyPr>
          <a:lstStyle/>
          <a:p>
            <a:pPr>
              <a:lnSpc>
                <a:spcPct val="150000"/>
              </a:lnSpc>
            </a:pPr>
            <a:r>
              <a:rPr lang="es-MX" sz="2000" b="1" dirty="0">
                <a:latin typeface="Tahoma" panose="020B0604030504040204" pitchFamily="34" charset="0"/>
                <a:ea typeface="Tahoma" panose="020B0604030504040204" pitchFamily="34" charset="0"/>
                <a:cs typeface="Tahoma" panose="020B0604030504040204" pitchFamily="34" charset="0"/>
              </a:rPr>
              <a:t>Entrega de Becas a hijas e hijos de madres Jefas de Familia</a:t>
            </a:r>
            <a:endParaRPr lang="es-MX"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988841"/>
            <a:ext cx="6192688" cy="2981022"/>
          </a:xfrm>
          <a:prstGeom prst="rect">
            <a:avLst/>
          </a:prstGeom>
          <a:ln>
            <a:noFill/>
          </a:ln>
          <a:effectLst>
            <a:outerShdw blurRad="190500" algn="tl" rotWithShape="0">
              <a:srgbClr val="000000">
                <a:alpha val="70000"/>
              </a:srgbClr>
            </a:outerShdw>
          </a:effectLst>
        </p:spPr>
      </p:pic>
      <p:sp>
        <p:nvSpPr>
          <p:cNvPr id="8" name="Rectángulo 7"/>
          <p:cNvSpPr/>
          <p:nvPr/>
        </p:nvSpPr>
        <p:spPr>
          <a:xfrm>
            <a:off x="395536" y="4969863"/>
            <a:ext cx="8424936" cy="878574"/>
          </a:xfrm>
          <a:prstGeom prst="rect">
            <a:avLst/>
          </a:prstGeom>
        </p:spPr>
        <p:txBody>
          <a:bodyPr wrap="square">
            <a:spAutoFit/>
          </a:bodyPr>
          <a:lstStyle/>
          <a:p>
            <a:pPr algn="ctr">
              <a:lnSpc>
                <a:spcPct val="150000"/>
              </a:lnSpc>
            </a:pPr>
            <a:r>
              <a:rPr lang="es-MX" dirty="0">
                <a:solidFill>
                  <a:srgbClr val="141823"/>
                </a:solidFill>
                <a:latin typeface="helvetica" panose="020B0604020202020204" pitchFamily="34" charset="0"/>
              </a:rPr>
              <a:t>Se llevó a cabo  la entrega de becas escolares a hijas e hijos de madres jefas de familia en Empalme y Caborca.</a:t>
            </a:r>
            <a:endParaRPr lang="es-MX" dirty="0"/>
          </a:p>
        </p:txBody>
      </p:sp>
      <p:sp>
        <p:nvSpPr>
          <p:cNvPr id="3" name="Rectángulo 2"/>
          <p:cNvSpPr/>
          <p:nvPr/>
        </p:nvSpPr>
        <p:spPr>
          <a:xfrm>
            <a:off x="3059832" y="1567825"/>
            <a:ext cx="3101330" cy="276999"/>
          </a:xfrm>
          <a:prstGeom prst="rect">
            <a:avLst/>
          </a:prstGeom>
        </p:spPr>
        <p:txBody>
          <a:bodyPr wrap="none">
            <a:spAutoFit/>
          </a:bodyPr>
          <a:lstStyle/>
          <a:p>
            <a:r>
              <a:rPr lang="es-MX" sz="1200" dirty="0">
                <a:latin typeface="Tahoma" panose="020B0604030504040204" pitchFamily="34" charset="0"/>
                <a:ea typeface="Tahoma" panose="020B0604030504040204" pitchFamily="34" charset="0"/>
                <a:cs typeface="Tahoma" panose="020B0604030504040204" pitchFamily="34" charset="0"/>
              </a:rPr>
              <a:t>Empalme y Caborca, Son.  a 22 de Febrero</a:t>
            </a:r>
            <a:endParaRPr lang="es-ES" sz="1200" dirty="0"/>
          </a:p>
        </p:txBody>
      </p:sp>
    </p:spTree>
    <p:extLst>
      <p:ext uri="{BB962C8B-B14F-4D97-AF65-F5344CB8AC3E}">
        <p14:creationId xmlns:p14="http://schemas.microsoft.com/office/powerpoint/2010/main" val="205878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2420888"/>
            <a:ext cx="6696744" cy="1569660"/>
          </a:xfrm>
          <a:prstGeom prst="rect">
            <a:avLst/>
          </a:prstGeom>
          <a:noFill/>
        </p:spPr>
        <p:txBody>
          <a:bodyPr wrap="square" rtlCol="0">
            <a:spAutoFit/>
          </a:bodyPr>
          <a:lstStyle/>
          <a:p>
            <a:pPr algn="ctr"/>
            <a:r>
              <a:rPr lang="es-MX" sz="9600" b="1" spc="300" dirty="0">
                <a:solidFill>
                  <a:srgbClr val="7F7F7F"/>
                </a:solidFill>
                <a:latin typeface="Alba Matter"/>
                <a:ea typeface="Tahoma" panose="020B0604030504040204" pitchFamily="34" charset="0"/>
                <a:cs typeface="Alba Matter"/>
              </a:rPr>
              <a:t>MARZO</a:t>
            </a:r>
          </a:p>
        </p:txBody>
      </p:sp>
    </p:spTree>
    <p:extLst>
      <p:ext uri="{BB962C8B-B14F-4D97-AF65-F5344CB8AC3E}">
        <p14:creationId xmlns:p14="http://schemas.microsoft.com/office/powerpoint/2010/main" val="11005566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434</Words>
  <Application>Microsoft Office PowerPoint</Application>
  <PresentationFormat>Presentación en pantalla (4:3)</PresentationFormat>
  <Paragraphs>33</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Alba Matter</vt:lpstr>
      <vt:lpstr>Arial</vt:lpstr>
      <vt:lpstr>Calibri</vt:lpstr>
      <vt:lpstr>helvetica</vt:lpstr>
      <vt:lpstr>Tahoma</vt:lpstr>
      <vt:lpstr>Tema de Office</vt:lpstr>
      <vt:lpstr>Presentación de PowerPoint</vt:lpstr>
      <vt:lpstr>Presentación de PowerPoint</vt:lpstr>
      <vt:lpstr>1era. Mesa de Trabajo Interinstitucional: CONAVIM Cd. Obregón, Son. a 29 de enero</vt:lpstr>
      <vt:lpstr>Presentación de PowerPoint</vt:lpstr>
      <vt:lpstr>2da. Mesa de Trabajo Interinstitucional: CONAVIM Hermosillo, Son  a 16 de Febrero</vt:lpstr>
      <vt:lpstr>Lanzamiento del Programa de Prevención de la Violencia en el Noviazgo y Embarazo Adolescente Hermosillo, Son  a 18 de Febrero.</vt:lpstr>
      <vt:lpstr>Festejos día de la Mujer, Conferencia, Periodista Adela Micha Hermosillo, Sonora; 12 de marzo.</vt:lpstr>
      <vt:lpstr>Entrega de Becas a hijas e hijos de madres Jefas de Familia</vt:lpstr>
      <vt:lpstr>Presentación de PowerPoint</vt:lpstr>
      <vt:lpstr>3era. Mesa de Trabajo Interinstitucional: CONAVIM Hermosillo, Son a 04 de marzo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ISM</dc:creator>
  <cp:lastModifiedBy>Usuario</cp:lastModifiedBy>
  <cp:revision>150</cp:revision>
  <cp:lastPrinted>2016-05-12T01:20:37Z</cp:lastPrinted>
  <dcterms:created xsi:type="dcterms:W3CDTF">2016-05-04T23:11:26Z</dcterms:created>
  <dcterms:modified xsi:type="dcterms:W3CDTF">2016-07-06T02:39:54Z</dcterms:modified>
</cp:coreProperties>
</file>