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2"/>
  </p:notesMasterIdLst>
  <p:sldIdLst>
    <p:sldId id="733" r:id="rId2"/>
    <p:sldId id="422" r:id="rId3"/>
    <p:sldId id="384" r:id="rId4"/>
    <p:sldId id="387" r:id="rId5"/>
    <p:sldId id="514" r:id="rId6"/>
    <p:sldId id="681" r:id="rId7"/>
    <p:sldId id="647" r:id="rId8"/>
    <p:sldId id="727" r:id="rId9"/>
    <p:sldId id="728" r:id="rId10"/>
    <p:sldId id="334" r:id="rId11"/>
    <p:sldId id="722" r:id="rId12"/>
    <p:sldId id="723" r:id="rId13"/>
    <p:sldId id="724" r:id="rId14"/>
    <p:sldId id="725" r:id="rId15"/>
    <p:sldId id="734" r:id="rId16"/>
    <p:sldId id="399" r:id="rId17"/>
    <p:sldId id="685" r:id="rId18"/>
    <p:sldId id="686" r:id="rId19"/>
    <p:sldId id="735" r:id="rId20"/>
    <p:sldId id="687" r:id="rId21"/>
    <p:sldId id="593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622" r:id="rId40"/>
    <p:sldId id="623" r:id="rId41"/>
    <p:sldId id="635" r:id="rId42"/>
    <p:sldId id="636" r:id="rId43"/>
    <p:sldId id="637" r:id="rId44"/>
    <p:sldId id="705" r:id="rId45"/>
    <p:sldId id="709" r:id="rId46"/>
    <p:sldId id="710" r:id="rId47"/>
    <p:sldId id="711" r:id="rId48"/>
    <p:sldId id="560" r:id="rId49"/>
    <p:sldId id="561" r:id="rId50"/>
    <p:sldId id="562" r:id="rId51"/>
    <p:sldId id="563" r:id="rId52"/>
    <p:sldId id="718" r:id="rId53"/>
    <p:sldId id="716" r:id="rId54"/>
    <p:sldId id="731" r:id="rId55"/>
    <p:sldId id="732" r:id="rId56"/>
    <p:sldId id="717" r:id="rId57"/>
    <p:sldId id="719" r:id="rId58"/>
    <p:sldId id="720" r:id="rId59"/>
    <p:sldId id="729" r:id="rId60"/>
    <p:sldId id="730" r:id="rId61"/>
    <p:sldId id="736" r:id="rId62"/>
    <p:sldId id="714" r:id="rId63"/>
    <p:sldId id="715" r:id="rId64"/>
    <p:sldId id="678" r:id="rId65"/>
    <p:sldId id="677" r:id="rId66"/>
    <p:sldId id="629" r:id="rId67"/>
    <p:sldId id="651" r:id="rId68"/>
    <p:sldId id="502" r:id="rId69"/>
    <p:sldId id="708" r:id="rId70"/>
    <p:sldId id="707" r:id="rId71"/>
  </p:sldIdLst>
  <p:sldSz cx="9144000" cy="6858000" type="screen4x3"/>
  <p:notesSz cx="6797675" cy="99266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enas Silva" initials="A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3898" autoAdjust="0"/>
  </p:normalViewPr>
  <p:slideViewPr>
    <p:cSldViewPr snapToObjects="1">
      <p:cViewPr varScale="1">
        <p:scale>
          <a:sx n="68" d="100"/>
          <a:sy n="68" d="100"/>
        </p:scale>
        <p:origin x="-124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yala\Escritorio\CEA\FOOSSI\POA\POA%20FOOSSI%202013\POA%20FOOSSI%202013%20trimestre%203\POA%20FOOSSI%202013%20tercer%20trimest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yala\Escritorio\CEA\FOOSSI\POA\POA%20FOOSSI%202013\POA%20FOOSSI%202013%20trimestre%203\POA%20FOOSSI%202013%20tercer%20trimest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Licitaciones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Empresas participantes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8</c:v>
                </c:pt>
                <c:pt idx="1">
                  <c:v>17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</c:ser>
        <c:axId val="115379200"/>
        <c:axId val="115401472"/>
      </c:barChart>
      <c:catAx>
        <c:axId val="115379200"/>
        <c:scaling>
          <c:orientation val="minMax"/>
        </c:scaling>
        <c:axPos val="b"/>
        <c:numFmt formatCode="General" sourceLinked="1"/>
        <c:tickLblPos val="nextTo"/>
        <c:crossAx val="115401472"/>
        <c:crosses val="autoZero"/>
        <c:auto val="1"/>
        <c:lblAlgn val="ctr"/>
        <c:lblOffset val="100"/>
      </c:catAx>
      <c:valAx>
        <c:axId val="115401472"/>
        <c:scaling>
          <c:orientation val="minMax"/>
        </c:scaling>
        <c:delete val="1"/>
        <c:axPos val="l"/>
        <c:numFmt formatCode="General" sourceLinked="1"/>
        <c:tickLblPos val="none"/>
        <c:crossAx val="115379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7580150771451"/>
          <c:y val="2.7745614226727812E-2"/>
          <c:w val="0.75601088223922064"/>
          <c:h val="8.9136973033594247E-2"/>
        </c:manualLayout>
      </c:layout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5"/>
  <c:chart>
    <c:autoTitleDeleted val="1"/>
    <c:plotArea>
      <c:layout>
        <c:manualLayout>
          <c:layoutTarget val="inner"/>
          <c:xMode val="edge"/>
          <c:yMode val="edge"/>
          <c:x val="4.6119012290377667E-2"/>
          <c:y val="4.6055476232692828E-2"/>
          <c:w val="0.92943671435370534"/>
          <c:h val="0.7989865337775413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PROGRAMAS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ED</c:v>
                </c:pt>
                <c:pt idx="1">
                  <c:v>FAFEF</c:v>
                </c:pt>
              </c:strCache>
            </c:strRef>
          </c:cat>
          <c:val>
            <c:numRef>
              <c:f>Hoja1!$B$2:$B$3</c:f>
              <c:numCache>
                <c:formatCode>"$"#,##0.00</c:formatCode>
                <c:ptCount val="2"/>
                <c:pt idx="0">
                  <c:v>178803005.40000001</c:v>
                </c:pt>
                <c:pt idx="1">
                  <c:v>6582344.8100000005</c:v>
                </c:pt>
              </c:numCache>
            </c:numRef>
          </c:val>
        </c:ser>
        <c:axId val="115319552"/>
        <c:axId val="115321088"/>
      </c:barChart>
      <c:catAx>
        <c:axId val="115319552"/>
        <c:scaling>
          <c:orientation val="minMax"/>
        </c:scaling>
        <c:axPos val="b"/>
        <c:numFmt formatCode="General" sourceLinked="1"/>
        <c:tickLblPos val="nextTo"/>
        <c:crossAx val="115321088"/>
        <c:crosses val="autoZero"/>
        <c:auto val="1"/>
        <c:lblAlgn val="ctr"/>
        <c:lblOffset val="100"/>
      </c:catAx>
      <c:valAx>
        <c:axId val="115321088"/>
        <c:scaling>
          <c:orientation val="minMax"/>
        </c:scaling>
        <c:delete val="1"/>
        <c:axPos val="l"/>
        <c:numFmt formatCode="&quot;$&quot;#,##0.00" sourceLinked="1"/>
        <c:tickLblPos val="none"/>
        <c:crossAx val="115319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/>
      <c:radarChart>
        <c:radarStyle val="marker"/>
        <c:ser>
          <c:idx val="0"/>
          <c:order val="0"/>
          <c:tx>
            <c:strRef>
              <c:f>gráfica!$G$60</c:f>
              <c:strCache>
                <c:ptCount val="1"/>
                <c:pt idx="0">
                  <c:v>Meta del 3° Trimestre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gráfica!$C$61:$C$76</c:f>
              <c:numCache>
                <c:formatCode>0.0</c:formatCode>
                <c:ptCount val="16"/>
                <c:pt idx="0">
                  <c:v>1.1000000000000001</c:v>
                </c:pt>
                <c:pt idx="1">
                  <c:v>1.2</c:v>
                </c:pt>
                <c:pt idx="2">
                  <c:v>2.1</c:v>
                </c:pt>
                <c:pt idx="3">
                  <c:v>3.1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5.4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</c:numCache>
            </c:numRef>
          </c:cat>
          <c:val>
            <c:numRef>
              <c:f>gráfica!$G$61:$G$76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gráfica!$H$60</c:f>
              <c:strCache>
                <c:ptCount val="1"/>
                <c:pt idx="0">
                  <c:v>Alcance de la Meta del 3° Trimestre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cat>
            <c:numRef>
              <c:f>gráfica!$C$61:$C$76</c:f>
              <c:numCache>
                <c:formatCode>0.0</c:formatCode>
                <c:ptCount val="16"/>
                <c:pt idx="0">
                  <c:v>1.1000000000000001</c:v>
                </c:pt>
                <c:pt idx="1">
                  <c:v>1.2</c:v>
                </c:pt>
                <c:pt idx="2">
                  <c:v>2.1</c:v>
                </c:pt>
                <c:pt idx="3">
                  <c:v>3.1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5.4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</c:numCache>
            </c:numRef>
          </c:cat>
          <c:val>
            <c:numRef>
              <c:f>gráfica!$H$61:$H$76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axId val="75656576"/>
        <c:axId val="75719808"/>
      </c:radarChart>
      <c:catAx>
        <c:axId val="75656576"/>
        <c:scaling>
          <c:orientation val="minMax"/>
        </c:scaling>
        <c:axPos val="b"/>
        <c:majorGridlines/>
        <c:numFmt formatCode="0.0" sourceLinked="1"/>
        <c:tickLblPos val="nextTo"/>
        <c:crossAx val="75719808"/>
        <c:crosses val="autoZero"/>
        <c:auto val="1"/>
        <c:lblAlgn val="ctr"/>
        <c:lblOffset val="100"/>
      </c:catAx>
      <c:valAx>
        <c:axId val="75719808"/>
        <c:scaling>
          <c:orientation val="minMax"/>
        </c:scaling>
        <c:axPos val="l"/>
        <c:majorGridlines/>
        <c:minorGridlines/>
        <c:numFmt formatCode="0%" sourceLinked="1"/>
        <c:majorTickMark val="cross"/>
        <c:tickLblPos val="nextTo"/>
        <c:crossAx val="75656576"/>
        <c:crosses val="autoZero"/>
        <c:crossBetween val="between"/>
        <c:majorUnit val="0.25"/>
        <c:minorUnit val="0.2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/>
      <c:radarChart>
        <c:radarStyle val="marker"/>
        <c:ser>
          <c:idx val="0"/>
          <c:order val="0"/>
          <c:tx>
            <c:strRef>
              <c:f>gráfica!$G$19</c:f>
              <c:strCache>
                <c:ptCount val="1"/>
                <c:pt idx="0">
                  <c:v>Meta Al 3° Trimestre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gráfica!$C$20:$C$35</c:f>
              <c:numCache>
                <c:formatCode>0.0</c:formatCode>
                <c:ptCount val="16"/>
                <c:pt idx="0">
                  <c:v>1.1000000000000001</c:v>
                </c:pt>
                <c:pt idx="1">
                  <c:v>1.2</c:v>
                </c:pt>
                <c:pt idx="2">
                  <c:v>2.1</c:v>
                </c:pt>
                <c:pt idx="3">
                  <c:v>3.1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5.4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</c:numCache>
            </c:numRef>
          </c:cat>
          <c:val>
            <c:numRef>
              <c:f>gráfica!$G$20:$G$35</c:f>
              <c:numCache>
                <c:formatCode>0%</c:formatCode>
                <c:ptCount val="16"/>
                <c:pt idx="0">
                  <c:v>0.75000000000000133</c:v>
                </c:pt>
                <c:pt idx="1">
                  <c:v>0.75000000000000133</c:v>
                </c:pt>
                <c:pt idx="2">
                  <c:v>0.75000000000000133</c:v>
                </c:pt>
                <c:pt idx="3">
                  <c:v>0.75000000000000133</c:v>
                </c:pt>
                <c:pt idx="4">
                  <c:v>0.75000000000000133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0.75000000000000133</c:v>
                </c:pt>
                <c:pt idx="9">
                  <c:v>0.5</c:v>
                </c:pt>
                <c:pt idx="10">
                  <c:v>0.75000000000000133</c:v>
                </c:pt>
                <c:pt idx="11">
                  <c:v>0</c:v>
                </c:pt>
                <c:pt idx="12">
                  <c:v>0.75000000000000133</c:v>
                </c:pt>
                <c:pt idx="13">
                  <c:v>0.75000000000000133</c:v>
                </c:pt>
                <c:pt idx="14">
                  <c:v>0.75000000000000133</c:v>
                </c:pt>
                <c:pt idx="15">
                  <c:v>0.75000000000000133</c:v>
                </c:pt>
              </c:numCache>
            </c:numRef>
          </c:val>
        </c:ser>
        <c:ser>
          <c:idx val="7"/>
          <c:order val="1"/>
          <c:tx>
            <c:strRef>
              <c:f>gráfica!$H$19</c:f>
              <c:strCache>
                <c:ptCount val="1"/>
                <c:pt idx="0">
                  <c:v>Alcance de la Meta Anual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cat>
            <c:numRef>
              <c:f>gráfica!$C$20:$C$35</c:f>
              <c:numCache>
                <c:formatCode>0.0</c:formatCode>
                <c:ptCount val="16"/>
                <c:pt idx="0">
                  <c:v>1.1000000000000001</c:v>
                </c:pt>
                <c:pt idx="1">
                  <c:v>1.2</c:v>
                </c:pt>
                <c:pt idx="2">
                  <c:v>2.1</c:v>
                </c:pt>
                <c:pt idx="3">
                  <c:v>3.1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5.4</c:v>
                </c:pt>
                <c:pt idx="9">
                  <c:v>6.1</c:v>
                </c:pt>
                <c:pt idx="10">
                  <c:v>6.2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7.5</c:v>
                </c:pt>
              </c:numCache>
            </c:numRef>
          </c:cat>
          <c:val>
            <c:numRef>
              <c:f>gráfica!$H$20:$H$35</c:f>
              <c:numCache>
                <c:formatCode>0%</c:formatCode>
                <c:ptCount val="16"/>
                <c:pt idx="0">
                  <c:v>0.75000000000000133</c:v>
                </c:pt>
                <c:pt idx="1">
                  <c:v>0.75000000000000133</c:v>
                </c:pt>
                <c:pt idx="2">
                  <c:v>0.75000000000000133</c:v>
                </c:pt>
                <c:pt idx="3">
                  <c:v>0.75000000000000133</c:v>
                </c:pt>
                <c:pt idx="4">
                  <c:v>0.75000000000000133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0.75000000000000133</c:v>
                </c:pt>
                <c:pt idx="9">
                  <c:v>0.5</c:v>
                </c:pt>
                <c:pt idx="10">
                  <c:v>0.75000000000000133</c:v>
                </c:pt>
                <c:pt idx="11">
                  <c:v>0</c:v>
                </c:pt>
                <c:pt idx="12">
                  <c:v>0.75000000000000133</c:v>
                </c:pt>
                <c:pt idx="13">
                  <c:v>0.75000000000000133</c:v>
                </c:pt>
                <c:pt idx="14">
                  <c:v>0.75000000000000133</c:v>
                </c:pt>
                <c:pt idx="15">
                  <c:v>0.75000000000000133</c:v>
                </c:pt>
              </c:numCache>
            </c:numRef>
          </c:val>
        </c:ser>
        <c:axId val="76848128"/>
        <c:axId val="76854016"/>
      </c:radarChart>
      <c:catAx>
        <c:axId val="76848128"/>
        <c:scaling>
          <c:orientation val="minMax"/>
        </c:scaling>
        <c:axPos val="b"/>
        <c:majorGridlines/>
        <c:numFmt formatCode="0.0" sourceLinked="1"/>
        <c:tickLblPos val="nextTo"/>
        <c:crossAx val="76854016"/>
        <c:crosses val="autoZero"/>
        <c:auto val="1"/>
        <c:lblAlgn val="ctr"/>
        <c:lblOffset val="100"/>
      </c:catAx>
      <c:valAx>
        <c:axId val="76854016"/>
        <c:scaling>
          <c:orientation val="minMax"/>
          <c:max val="1"/>
        </c:scaling>
        <c:axPos val="l"/>
        <c:majorGridlines/>
        <c:minorGridlines/>
        <c:numFmt formatCode="0%" sourceLinked="1"/>
        <c:majorTickMark val="cross"/>
        <c:tickLblPos val="nextTo"/>
        <c:crossAx val="76848128"/>
        <c:crosses val="autoZero"/>
        <c:crossBetween val="between"/>
        <c:majorUnit val="0.25"/>
        <c:minorUnit val="0.25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6671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64" y="0"/>
            <a:ext cx="2946443" cy="496671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7C9289AC-37C4-489C-A781-3B807F42BA84}" type="datetimeFigureOut">
              <a:rPr lang="en-US"/>
              <a:pPr>
                <a:defRPr/>
              </a:pPr>
              <a:t>3/25/2014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984" y="4714137"/>
            <a:ext cx="5439707" cy="4468343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6443" cy="496671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64" y="9428272"/>
            <a:ext cx="2946443" cy="496671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FD889E91-696E-40BC-9908-97B63B8147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093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67588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Marzo 2012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F30B5E-DDA0-43DA-BBDF-E71B82111D0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4F6577-7462-4F35-B016-C4B50634565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AB3B0-8EA0-481E-B9DE-C71E923B083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726054-786B-455A-902C-55DC8C4C0B6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A039E5-B53A-499D-8B5A-0AA98DB952E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2EDF2D-323F-42F1-998E-11A00123D66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CB28A2-DA7A-487C-8CEE-85744E63513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1E8D-A126-4353-AA72-3887A45ADF0E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4D41-E36F-4713-A4C0-F856EEC838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F152-27B3-48E4-B70F-F2CFAE9584DC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408E-52AA-48D2-8375-5756F1E201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98D2-2939-4837-B8AD-3FA0F40924CC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26C-AFBE-4B34-9CFF-9298F2BBB7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90B5-D7E9-4ECA-AA89-953BD0F35FE2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2F57-5194-413E-A86C-B4B5783ADDA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C0DE-6CD3-4303-97E9-EF3FB6435DF9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9C04-E503-4356-B896-D2BDDF2359D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4F06-FDC5-4441-8A00-9CDDB3B64379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30E-11B3-45A0-BF3B-C2D2B13D62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A2C7-0E8B-49E8-814F-8F65CABFE7B5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852D-75E6-40B3-AFFC-995686208B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F181-258B-4AB1-B5F4-B6DFDE072F23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71F6-9F7F-4EBF-80F8-45A4C4B7CE7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1C8F-315D-46A1-890D-9523207D96B4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9725-2CCF-4AC2-900A-0055650463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7878-02CA-45FB-87F3-C972A7E57CA1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B76D-7220-4FB9-9776-449C05786B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4055-85C3-4AA4-84E7-D27A5F4994AE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2422-3BE9-448B-8761-467E244D33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72B1C1-8500-46B7-BDAA-475F907D006B}" type="datetime1">
              <a:rPr lang="es-ES_tradnl" smtClean="0"/>
              <a:pPr>
                <a:defRPr/>
              </a:pPr>
              <a:t>25/03/2014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MX" smtClean="0"/>
              <a:t>Página x de y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3C4980-1842-4F35-AD1F-04AD409DFC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683568" y="115958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Informe Coordinador General</a:t>
            </a:r>
            <a:b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Fondo de Operación de Obras Sonora SI</a:t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Tercer Trimestre 2013</a:t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79613" y="2133600"/>
            <a:ext cx="50403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Presa Bicentenario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2" descr="Ver la foto 1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085" name="AutoShape 4" descr="Ver la foto 1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714348" y="922697"/>
            <a:ext cx="7169150" cy="1066143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PRESA BICENTENARIO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215312" cy="862013"/>
          </a:xfrm>
        </p:spPr>
        <p:txBody>
          <a:bodyPr/>
          <a:lstStyle/>
          <a:p>
            <a:pPr>
              <a:defRPr/>
            </a:pPr>
            <a:endParaRPr lang="es-MX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es-MX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ARRANQUE 30 DE SEPTIEMBRE</a:t>
            </a:r>
            <a:endParaRPr lang="es-MX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931314" y="706673"/>
            <a:ext cx="7474002" cy="1066143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PRESA BICENTENARIO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1216" y="2564904"/>
            <a:ext cx="8427064" cy="22792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200" dirty="0">
                <a:solidFill>
                  <a:srgbClr val="FFFF00"/>
                </a:solidFill>
                <a:latin typeface="Arial Black" pitchFamily="34" charset="0"/>
              </a:rPr>
              <a:t>SEGUIMIENTO A LOS ACUERDOS CON LOS 5 GOBERNADORES GUARIJIOS PARA LA CONSTRUCCION DE LA 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142844" y="428628"/>
            <a:ext cx="8929750" cy="1000108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-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PAGO COMPESATORIO A GUARIJIOS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-1357313" y="6213475"/>
            <a:ext cx="714375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-142875" y="1857375"/>
            <a:ext cx="9698038" cy="1963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Compra del </a:t>
            </a: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Rancho “El Aguaje del Chino” 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propiedad de la Sra. Ma. de los </a:t>
            </a:r>
            <a:r>
              <a:rPr lang="es-MX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Angeles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Vega </a:t>
            </a:r>
            <a:r>
              <a:rPr lang="es-MX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Vega</a:t>
            </a:r>
            <a:endParaRPr lang="es-MX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colindancia con la comunidad de los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Guarijios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 Mesa Colorada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571472" y="428605"/>
            <a:ext cx="8001024" cy="1299060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PAGO COMPESATORIO A COMUNIDAD </a:t>
            </a:r>
          </a:p>
          <a:p>
            <a:pPr algn="ctr">
              <a:lnSpc>
                <a:spcPts val="2300"/>
              </a:lnSpc>
              <a:defRPr/>
            </a:pP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lnSpc>
                <a:spcPts val="2300"/>
              </a:lnSpc>
              <a:defRPr/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MAKORAWE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06610" y="2636912"/>
            <a:ext cx="9698038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Rancho Ernesto Borbón Enríquez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119038" y="3284984"/>
            <a:ext cx="5037138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29 has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755576" y="4293096"/>
            <a:ext cx="5037138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Rancho Daniel Enríquez Flores</a:t>
            </a:r>
          </a:p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1119038" y="4903688"/>
            <a:ext cx="5037138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86 has</a:t>
            </a:r>
            <a:endParaRPr lang="es-MX" sz="2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1043608" y="1124744"/>
            <a:ext cx="5167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dirty="0" smtClean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Costos, Concursos y Contratos</a:t>
            </a:r>
            <a:endParaRPr lang="es-MX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92813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2" name="15 CuadroTexto"/>
          <p:cNvSpPr txBox="1">
            <a:spLocks noChangeArrowheads="1"/>
          </p:cNvSpPr>
          <p:nvPr/>
        </p:nvSpPr>
        <p:spPr bwMode="auto">
          <a:xfrm>
            <a:off x="3643313" y="4357688"/>
            <a:ext cx="5321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 dirty="0">
                <a:latin typeface="Trebuchet MS" pitchFamily="34" charset="0"/>
              </a:rPr>
              <a:t>INFORME AL </a:t>
            </a:r>
            <a:r>
              <a:rPr lang="es-MX" sz="1600" b="1" dirty="0" smtClean="0">
                <a:latin typeface="Trebuchet MS" pitchFamily="34" charset="0"/>
              </a:rPr>
              <a:t>30 DE SEPTIEMBRE  DE 2013</a:t>
            </a:r>
            <a:endParaRPr lang="es-MX" sz="1600" b="1" dirty="0">
              <a:latin typeface="Trebuchet MS" pitchFamily="34" charset="0"/>
            </a:endParaRPr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2335981" y="188641"/>
            <a:ext cx="4180235" cy="86409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Comparativo </a:t>
            </a:r>
          </a:p>
          <a:p>
            <a:pPr algn="ctr"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2010 -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7037522"/>
              </p:ext>
            </p:extLst>
          </p:nvPr>
        </p:nvGraphicFramePr>
        <p:xfrm>
          <a:off x="428596" y="1412776"/>
          <a:ext cx="300039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00198"/>
              </a:tblGrid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TIPO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CANT.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Trebuchet MS" pitchFamily="34" charset="0"/>
                        </a:rPr>
                        <a:t>DIRECTAS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ESTATAL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0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FEDERAL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0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Trebuchet MS" pitchFamily="34" charset="0"/>
                        </a:rPr>
                        <a:t>TOTAL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0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Trebuchet MS" pitchFamily="34" charset="0"/>
                        </a:rPr>
                        <a:t>INVITACIÓN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ESTATAL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0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FEDERAL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1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Trebuchet MS" pitchFamily="34" charset="0"/>
                        </a:rPr>
                        <a:t>TOTAL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rebuchet MS" pitchFamily="34" charset="0"/>
                        </a:rPr>
                        <a:t>1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Trebuchet MS" pitchFamily="34" charset="0"/>
                        </a:rPr>
                        <a:t>PUBLICAS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ESTATAL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1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FEDERAL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Trebuchet MS" pitchFamily="34" charset="0"/>
                        </a:rPr>
                        <a:t>0</a:t>
                      </a:r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r"/>
                      <a:r>
                        <a:rPr lang="es-MX" sz="1200" dirty="0" smtClean="0">
                          <a:latin typeface="Trebuchet MS" pitchFamily="34" charset="0"/>
                        </a:rPr>
                        <a:t>TOTAL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Trebuchet MS" pitchFamily="34" charset="0"/>
                        </a:rPr>
                        <a:t>1</a:t>
                      </a:r>
                      <a:endParaRPr lang="es-MX" sz="12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latin typeface="Trebuchet MS" pitchFamily="34" charset="0"/>
                        </a:rPr>
                        <a:t>2</a:t>
                      </a:r>
                      <a:endParaRPr lang="es-MX" sz="1400" b="1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9725-2CCF-4AC2-900A-005565046349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  <p:graphicFrame>
        <p:nvGraphicFramePr>
          <p:cNvPr id="12" name="11 Gráfico"/>
          <p:cNvGraphicFramePr/>
          <p:nvPr/>
        </p:nvGraphicFramePr>
        <p:xfrm>
          <a:off x="3500430" y="1643050"/>
          <a:ext cx="5286412" cy="274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3715196" y="4725144"/>
            <a:ext cx="53213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100" b="1" dirty="0" smtClean="0">
                <a:latin typeface="Trebuchet MS" pitchFamily="34" charset="0"/>
              </a:rPr>
              <a:t>2 PROCEDIMIENTOS ESTÁN DEBIDAMENTE CONTRATADOS</a:t>
            </a:r>
            <a:endParaRPr lang="es-MX" sz="11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92813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2335981" y="188641"/>
            <a:ext cx="4180235" cy="86409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Inversión hasta el 30 de septiembre de 2013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9725-2CCF-4AC2-900A-005565046349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graphicFrame>
        <p:nvGraphicFramePr>
          <p:cNvPr id="13" name="12 Gráfico"/>
          <p:cNvGraphicFramePr/>
          <p:nvPr/>
        </p:nvGraphicFramePr>
        <p:xfrm>
          <a:off x="3347864" y="1916832"/>
          <a:ext cx="571504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355977" y="2094964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$178,803,005.40</a:t>
            </a:r>
            <a:endParaRPr lang="es-MX" sz="105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92281" y="4293096"/>
            <a:ext cx="1296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$6,582,344.81</a:t>
            </a:r>
            <a:endParaRPr lang="es-MX" sz="1050" b="1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51520" y="2492896"/>
          <a:ext cx="291926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523"/>
                <a:gridCol w="1584745"/>
              </a:tblGrid>
              <a:tr h="24556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MUNICIPIOS</a:t>
                      </a:r>
                      <a:r>
                        <a:rPr lang="es-MX" sz="1400" baseline="0" dirty="0" smtClean="0">
                          <a:latin typeface="Arial" pitchFamily="34" charset="0"/>
                          <a:cs typeface="Arial" pitchFamily="34" charset="0"/>
                        </a:rPr>
                        <a:t> BENEFICIADOS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ED</a:t>
                      </a:r>
                      <a:endParaRPr lang="es-MX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5568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FAFEF</a:t>
                      </a:r>
                      <a:endParaRPr lang="es-MX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5 CuadroTexto"/>
          <p:cNvSpPr txBox="1">
            <a:spLocks noChangeArrowheads="1"/>
          </p:cNvSpPr>
          <p:nvPr/>
        </p:nvSpPr>
        <p:spPr bwMode="auto">
          <a:xfrm>
            <a:off x="42788" y="5255622"/>
            <a:ext cx="65454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100" b="1" dirty="0" smtClean="0">
                <a:latin typeface="Trebuchet MS" pitchFamily="34" charset="0"/>
              </a:rPr>
              <a:t>*ENTRE LOS MUNICIPIO BENEFICIADOS SE ENCUENTRAN HERMOSILLO Y NACOZARI DE GARCÍA</a:t>
            </a:r>
            <a:endParaRPr lang="es-MX" sz="1100" b="1" dirty="0">
              <a:latin typeface="Trebuchet MS" pitchFamily="34" charset="0"/>
            </a:endParaRPr>
          </a:p>
        </p:txBody>
      </p:sp>
      <p:sp>
        <p:nvSpPr>
          <p:cNvPr id="19" name="15 CuadroTexto"/>
          <p:cNvSpPr txBox="1">
            <a:spLocks noChangeArrowheads="1"/>
          </p:cNvSpPr>
          <p:nvPr/>
        </p:nvSpPr>
        <p:spPr bwMode="auto">
          <a:xfrm>
            <a:off x="1331640" y="1340768"/>
            <a:ext cx="654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185.38 MDP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92813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2335981" y="188641"/>
            <a:ext cx="4180235" cy="86409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Empresas adjudicadas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9725-2CCF-4AC2-900A-005565046349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00034" y="1724489"/>
          <a:ext cx="7992887" cy="16325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60"/>
                <a:gridCol w="3456384"/>
                <a:gridCol w="864096"/>
                <a:gridCol w="792088"/>
                <a:gridCol w="1440159"/>
              </a:tblGrid>
              <a:tr h="4631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latin typeface="Arial" pitchFamily="34" charset="0"/>
                          <a:cs typeface="Arial" pitchFamily="34" charset="0"/>
                        </a:rPr>
                        <a:t>NÚMERO DE CONTRATO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latin typeface="Arial" pitchFamily="34" charset="0"/>
                          <a:cs typeface="Arial" pitchFamily="34" charset="0"/>
                        </a:rPr>
                        <a:t>DESCRIPCIÓN DE LA OBRA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latin typeface="Arial" pitchFamily="34" charset="0"/>
                          <a:cs typeface="Arial" pitchFamily="34" charset="0"/>
                        </a:rPr>
                        <a:t>LOCALIDAD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latin typeface="Arial" pitchFamily="34" charset="0"/>
                          <a:cs typeface="Arial" pitchFamily="34" charset="0"/>
                        </a:rPr>
                        <a:t>MUNICIPIO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latin typeface="Arial" pitchFamily="34" charset="0"/>
                          <a:cs typeface="Arial" pitchFamily="34" charset="0"/>
                        </a:rPr>
                        <a:t>EMPRESA GANADORA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FOOSSI-ED-CT-OB-13-001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CONSTRUCCIÓN DE LA PRESA CENTENARIO EN LA LOCALIDAD DE NACOZARI DE GARCÍA, MUNICIPIO DE NACOZARI DE GARCÍA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NACOZARI DE GARCIA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NACOZARI DE GARCIA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DISEÑOS Y CONSTRUCCIONES DEL COBRE, S.A. DE C.V.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56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FOOSSI-NC-CT-SRO-13-002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ELABORACIÓN DE PROYECTO EJECUTIVO DEL RAMAL DE DISTRIBUCIÓN NORTE, EN LA LOCALIDAD DE HERMOSILLO, MUNICIPIO DE HERMOSILLO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HERMOSILLO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HERMOSILLO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VANGUARDIA AGUA PRIETA CONSTRUCCIONES, S.A. DE C.V.</a:t>
                      </a:r>
                      <a:endParaRPr lang="es-MX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9725-2CCF-4AC2-900A-005565046349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67754" y="1286272"/>
            <a:ext cx="6940550" cy="99060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Tahoma" pitchFamily="34" charset="0"/>
              </a:rPr>
              <a:t>Dirección de Administración </a:t>
            </a:r>
            <a:endParaRPr kumimoji="0" lang="es-ES_tradnl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5150" y="1052736"/>
            <a:ext cx="5689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Acueducto Independencia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2987824" y="386104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Supervisión General de Obra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736256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personales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19,676,568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19,676,568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1,291,631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4,141,049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15,535,519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al personal de carácter permanente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17,028,543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17,028,543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788,492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2,443,381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14.35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14,585,162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Sueldo base al personal permanente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17,028,543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17,028,543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788,492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2,443,381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14.35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14,585,162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Sueldos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12,722,324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12,722,324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184,625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590,529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12,131,795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Diversas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por Sustitucion de Personal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Riesgo laboral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4,065,731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4,065,731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539,343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1,656,547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40.74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2,409,184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11,307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Ayuda para habitación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144,293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144,293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38,715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117,783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81.63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26,510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11,309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Prima por riesgo laboral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11,310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Ayuda para energía electrica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96,195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96,195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25,810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78,522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81.63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17,673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al personal de carácter transitorio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Sueldos base al personal eventual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Sueldos base al personal eventual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adicionales y especiales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13,180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14,021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317,479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Primas por años de servicios efectivos prestados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Prima Quinquenal por años de servicio efectivos prestados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Primas de vacaciones, dominical y gratificación de fin de año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13,180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14,021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317,479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Prima de Vacaciones y Dominical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110,500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110,500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13,180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14,021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12.69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96,479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13,202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Aguinaldo o Gratificación de Fin de Año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13,203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Compensación por ajuste de calendario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13,204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Compensación por bono navideño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Horas Extraordinarias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816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Remuneraciones por Horas Extraordinarias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1,400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Seguridad Social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1,266,773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1,266,773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304,945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973,758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76.87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293,015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de seguridad social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1,116,773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1,116,773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300,644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920,508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82.43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196,265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por servicio médico del ISSSTESON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733,944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733,944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208,332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625,245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85.19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108,699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por seguro de vida al ISSSTESON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por seguro de retiro al ISSSTESON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Asignación para préstamos a corto plazo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Asignación para préstamos prendarios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prestaciones de seguridad social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382,829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382,829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92,312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295,263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77.13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87,566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14,107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para infraestructura, equipamiento y mantenimiento hospitalario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a fondos de vivienda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al FOVISSSTESON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al sistema para el retiro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Pagas po defunción, pensiones y jubilaciones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para seguros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53,251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35.50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96,749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por defunción familiar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14,403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cuotas de seguros colectivos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53,251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35.50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96,749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1,500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prestaciones sociales y económicas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185,013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709,889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67.62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339,863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 para el fondo de ahorro y fondo de trabajo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al Fondo de Ahorro de los Trabajadores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Indemnizaciones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39574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Indemnizaciones por accidentes en el trabajo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Prestaciones contractuales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15,410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Apoyo para canastilla de maternidad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15,413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Ayuda para guardería a madres trabajadoras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15,419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Ayuda Servicio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prestaciones sociales y económicas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185,013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709,889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67.62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339,863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prestaciones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1,049,752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185,013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709,889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67.62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339,863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suministros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30,034,205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30,034,205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1,447,400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2,695,573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8.98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27,338,632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2,100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de administración, Emision de documentos y articulos oficiales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1,169,305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1,169,305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17,059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338,935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28.99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830,370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útiles y equipos menores de oficina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665,719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665,719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9,548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214,708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451,011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útiles y equipos menores de oficina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665,719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665,719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9,548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214,708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451,011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útiles de impresión y reproducción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81,309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37.82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133,691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útiles de impresión y reproducción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81,309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37.82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133,691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estadístico y geográfico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estadístico y geográfico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45,736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útiles y equipos menores de tecnologías de la información y comunicación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112,850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112,850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0.74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útiles para el procesamiento de equipos y bienes informáticos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112,850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112,850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0.74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112,020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7174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Material impreso e información digital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11,557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23,443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para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11,557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23,443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de limpieza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679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24,321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de limpieza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679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24,321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útiles de enseñanza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educativos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para el registro e identificación de bienes y personas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29,853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42.65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40,147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Placas, engomados, calcomanías y hologramas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29,853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42.65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40,147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2,200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Alimentos y utensilios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87,192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23.76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279,808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 para personas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48,898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25.47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143,102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 para el personal de las instalaciones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4,708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32,932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21.95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117,068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22,105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 para personas derivado de la prestación de servicios publicos en unidades de salud, educativas y otras.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22,106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Adquisición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15,966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38.01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26,034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 para animales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Alimentación de animales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Utensilios para el servicio de alimentación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38,295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51.06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Utensilios para el servicio de alimentación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38,295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51.06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2,300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Materias primas y materiales de producción y comercializacion.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alimenticios, agropecuarios y forestales adquiridos como materia prima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8656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alimenticios, agropecuarios y forestales adquiridos como materia prima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productos adquiridos como materia prima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productos adquiridos como materia prima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2,400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y artículos de construcción y de reparación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130,826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15.30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724,174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minerales no metálicos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minerales no metálicos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Cemento y productos de concreto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Cemento y productos de concreto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Cal, yeso y productos de yeso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Cal, yeso y productos de yeso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Madera y productos de madera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Madera y productos de madera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Vidrio y productos de vidrio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Vidrio y productos de vidrio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eléctrico y electrónico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127,402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16.33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652,598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 eléctrico y electrónico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25,090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127,402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16.33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652,598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Artículos metálicos para la construcción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Artículos metálicos para la construcción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complementarios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3,424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71,576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 complementarios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3,424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71,576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materiales y artículos de construcción y reparación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materiales y artículos de construcción y reparación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7668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2,500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químicos, farmacéuticos y de laboratorio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977,716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992,913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6.62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14,010,587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químicos básicos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12,991,500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12,991,500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977,716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992,913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11,998,587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Productos químicos básicos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12,991,500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12,991,500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977,716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992,913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11,998,587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Fertilizantes, pesticidas y otros agroquímicos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Fertilizantes, pesticidas y otros agroquímicos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Medicinas y productos farmacéuticos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Medicinas y productos farmacéuticos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accesorios y suministros médicos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accesorios y suministros médicos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accesorios y suministros de laboratorio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Materiales, accesorios y suministros de laboratorio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Fibras sintéticas, hules, plásticos y derivados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Fibras sintéticas, hules, plásticos y derivados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Productos Quimicos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Productos Quimicos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2,600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Combustibles, lubricantes y aditivos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1,238,400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369,230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773,237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62.44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465,163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Combustibles, lubricantes y aditivos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1,238,400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369,230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773,237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62.44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465,163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Combustibles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367,162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766,285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65.49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403,715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26,102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Lubricantes y aditivos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6,952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10.16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2,700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Vestuarios, blancos, prendas de protección y artículos deportivos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193,000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193,000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8,630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184,370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3809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Vestuario y uniformes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8,630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91,370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Vestuario y uniformes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8,630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91,370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Prendas de seguridad y protección personal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Prendas de seguridad y protección personal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Artículos deportivos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Artículos deportivos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2,900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Herramientas, refacciones y accesorios menores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4,208,000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4,208,000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363,840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8.65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3,844,160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Herramientas menores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257,217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57.16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192,783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Herramientas menores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257,217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57.16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192,783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Edificios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76,991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Edificios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76,991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mobiliario y equipo de administración, educacional y recreativo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mobiliario y equipo de administración, educacional y recreativo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de computo y tecnologías de la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7,428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14.86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42,572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de computo y tecnologías de la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7,428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14.86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42,572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e instrumental médico y de laboratorio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41056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e instrumental médico y de laboratorio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98,186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59.51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66,814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accesorios menores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46,587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98,186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59.51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66,814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Acc. Menores de Maq. Y Otros Equipos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Refacciones y Acc. Menores de Maq. Y Otros Equipos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generales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343,125,245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371,686,186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27,991,413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66,685,290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17.94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305,000,896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3,100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básicos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197,047,540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208,332,560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21,758,235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43,042,764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20.66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165,289,796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Energía eléctrica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196,407,540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207,642,560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21,685,186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42,689,861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20.56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164,952,699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Energía eléctrica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196,407,540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207,642,560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21,685,186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42,689,861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20.56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164,952,699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31,103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e instalaciones para centros escolares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Agua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6,049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36.18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47,866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6,049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36.18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47,866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Telefonía tradicional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59,139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178,788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59.60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121,212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Telefonía tradicional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59,139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178,788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59.60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121,212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Telefonía celular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Telefonía celular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 de Telecomunicaciones y Satelites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96,890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77.51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28,110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 de Telecomunicaciones y Satelites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96,890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77.51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28,110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4056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acceso a internet, redes y procesamiento de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6,977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48,153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26.75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131,847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acceso a internet, redes y procesamiento de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6,977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48,153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26.75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131,847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postales y telegráficos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1,937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19.37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 postal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1,937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19.37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3,200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 de arrendamiento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70,650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22.39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Terrenos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Terrenos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Edificios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70,650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114,750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92,250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Edificios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207,000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70,650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114,750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92,250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mobiliario y equipo de administración, educacional y recreativo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61,828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460,172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Muebles, Maquinaria y Equipo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61,828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35.95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110,172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32,302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Equipo y Bienes Informaticos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maquinaria, otros equipos y herramientas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maquinaria, otros equipos y herramientas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Arrendamiento de activos intangibles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Patentes, regalías y otros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arrendamientos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11.41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26,578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arrendamientos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11.41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26,578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3,300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profesionales, científicos, técnicos y otros servicios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26,024,000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26,534,000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4,289,605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19,815,175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74.68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6,718,825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4056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legales, de contabilidad, auditorias y relacionados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92,139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11,279,247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75.19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3,720,753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legales, de contabilidad, auditorias y relacionados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92,139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11,279,247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75.19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3,720,753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diseño, arquitectura, ingeniería y actividades relacionadas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735,178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1,223,248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94.10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Diseño, Arquitectura, Ingeniería y Actividades Relacionadas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735,178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1,223,248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94.10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consultoría administrativa, procesos, tecnica y en tecnologías de la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3,294,089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7,028,952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77.33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2,061,048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Informática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33,302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Consultoria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3,289,667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7,024,531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1,975,469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33,303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Estadisticos y geograficos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4,422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4,422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44.22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5,578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capacitación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capacitación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investigacion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cientifica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y desarrollo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e investigaciones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apoyo administrativo, traducción, fotocopiado e impresión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4,748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319,252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Apoyos a Comisarios Públicos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1,884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3.14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58,116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33,603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Impresiones y publicaciones oficiales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33,605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Licitaciones, convenios y convocatorias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2,864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117,136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vigilancia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168,200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278,980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38.75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441,020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vigilancia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168,200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278,980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38.75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441,020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Profesionales, científicos y técnicos integrales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33,902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integrales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financieros, bancarios y comerciales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1,140,000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90,659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1,089,341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691680" y="548035"/>
            <a:ext cx="5832648" cy="72072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Acueducto Independencia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  <p:sp>
        <p:nvSpPr>
          <p:cNvPr id="10" name="9 CuadroTexto"/>
          <p:cNvSpPr txBox="1"/>
          <p:nvPr/>
        </p:nvSpPr>
        <p:spPr>
          <a:xfrm>
            <a:off x="395536" y="1685721"/>
            <a:ext cx="7992888" cy="2031311"/>
          </a:xfrm>
          <a:prstGeom prst="rect">
            <a:avLst/>
          </a:prstGeom>
          <a:noFill/>
          <a:effectLst/>
        </p:spPr>
        <p:txBody>
          <a:bodyPr wrap="square" lIns="91427" tIns="45713" rIns="91427" bIns="45713" rtlCol="0">
            <a:spAutoFit/>
          </a:bodyPr>
          <a:lstStyle/>
          <a:p>
            <a:pPr marL="361898" indent="-276186">
              <a:tabLst>
                <a:tab pos="361898" algn="l"/>
              </a:tabLst>
            </a:pPr>
            <a:r>
              <a:rPr lang="es-MX" sz="1400" b="1" dirty="0" smtClean="0"/>
              <a:t>	Descripción General del Proyecto </a:t>
            </a:r>
          </a:p>
          <a:p>
            <a:pPr marL="361898" indent="-276186">
              <a:tabLst>
                <a:tab pos="361898" algn="l"/>
              </a:tabLst>
            </a:pPr>
            <a:endParaRPr lang="es-MX" sz="1400" b="1" dirty="0" smtClean="0"/>
          </a:p>
          <a:p>
            <a:pPr marL="355600"/>
            <a:r>
              <a:rPr lang="es-MX" sz="1200" b="1" dirty="0" smtClean="0"/>
              <a:t>“Proyecto Integral para el Diseño y Construcción del “Acueducto Independencia” incluye obra de toma y acueducto de la Presa “Plutarco Elías Calles” a la Ciudad de Hermosillo, Sonora.”</a:t>
            </a:r>
          </a:p>
          <a:p>
            <a:endParaRPr lang="es-MX" sz="1200" b="1" dirty="0" smtClean="0"/>
          </a:p>
          <a:p>
            <a:pPr marL="355600"/>
            <a:r>
              <a:rPr lang="es-MX" sz="1200" dirty="0" smtClean="0"/>
              <a:t>Contratista			Exploraciones Mineras del Desierto S.A. de C.V. A. en P.</a:t>
            </a:r>
          </a:p>
          <a:p>
            <a:pPr marL="355600"/>
            <a:r>
              <a:rPr lang="es-MX" sz="1200" dirty="0" smtClean="0"/>
              <a:t>Contrato Número:			</a:t>
            </a:r>
            <a:r>
              <a:rPr lang="es-MX" sz="1200" b="1" dirty="0" smtClean="0"/>
              <a:t>FOOSSI-NC-CT-AP-10-001</a:t>
            </a:r>
            <a:endParaRPr lang="es-MX" sz="1200" dirty="0" smtClean="0"/>
          </a:p>
          <a:p>
            <a:pPr marL="355600"/>
            <a:r>
              <a:rPr lang="es-MX" sz="1200" dirty="0" smtClean="0"/>
              <a:t>Firma de Contrato: 			18 de octubre de 2010</a:t>
            </a:r>
          </a:p>
          <a:p>
            <a:pPr marL="355600"/>
            <a:r>
              <a:rPr lang="es-MX" sz="1200" dirty="0" smtClean="0"/>
              <a:t>Inicio del  Contrato: 			28 de octubre de 2010</a:t>
            </a:r>
          </a:p>
          <a:p>
            <a:pPr marL="355600"/>
            <a:r>
              <a:rPr lang="es-MX" sz="1200" dirty="0" smtClean="0"/>
              <a:t>Terminación del Contrato		30 de junio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5038586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financieros y bancarios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887,095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financieros y bancarios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4,383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12,905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887,095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Recaudacion, Traslado y custodia de valores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 de Recaudacion y Custodia de Valores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de Responsabilidad patrimonial y fianzas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de Responsabilidad patrimonial y fianzas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de bienes patrimoniales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77,753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86.39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12,247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de bienes patrimoniales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77,753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86.39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12,247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Fletes y maniobras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34,701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Fletes y maniobras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3,500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instalacion, reparacion, mantenimiento y conservación.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8,000,705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6,767,705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553,137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1,229,610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18.17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5,538,095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Conservación y mantenimiento menor de inmuebles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191,246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646,864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80.86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153,136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inmuebles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191,246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646,864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80.86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153,136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35,102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áreas deportivas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Instalación, reparación y mantenimiento de mobiliario y equipo de administración, educacional y recreativo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2,849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55,151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mobiliario y equipo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2,849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55,151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35,202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mobiliario y equipo para escuelas, laboratorios y talleres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732304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Instalación, reparación y mantenimiento de equipo de computo y tecnologías de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9,860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45,547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38.60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72,453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Instalaciones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9,860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45,547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65.07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24,453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35,302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bienes informáticos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Reparación y mantenimiento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52,871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45.97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62,129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Equipo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4,391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52,871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45.97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62,129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357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Instalación, reparación y mantenimiento de maquinaria, otros equipos y herramientas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6,879,705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5,296,705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128,980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228,020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5,068,685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y conservación de maquinaria y equipo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6,879,705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5,296,705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128,980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228,020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5,068,685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limpieza y manejo de desechos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218,052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218,052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72.68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81,948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limpieza y manejo de desechos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218,052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218,052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72.68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81,948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jardinería y fumigación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35,407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44.26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44,593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jardinería y fumigación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35,407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44.26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44,593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3,600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comunicación social y publicidad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17,815,921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243,301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480,253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17,335,669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Difusión por Radio, Televisión y otros medios de mensajes sobre Programas y actividades Gubernamentales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17,715,921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243,301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480,253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17,235,669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Difusión por Radio, Televisión y otros medios de mensajes sobre Programas y actividades Gubernamentales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17,715,921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243,301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480,253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2.71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17,235,669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816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creatividad, preproducción y producción y publicidad, excepto internet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creatividad, reproducción, producción y publicidad, excepto internet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la industria fílmica del sonido y del video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la industria fílmica del sonido y del video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servicios de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servicios de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3,700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de traslado y viáticos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2,089,000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1,912,000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254,126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589,577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30.84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1,322,423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Pasajes aéreos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7,143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50,559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10.46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432,941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Pasajes aéreos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564,000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7,143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50,559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10.46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432,941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Pasajes terrestres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2,925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Pasajes terrestres nacionales para labores en campo y de supervision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16.43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2,925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Viáticos en el país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223,635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477,825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39.82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722,175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Viáticos en el país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213,135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436,725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39.70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663,275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37,502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Gastos de camino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10,500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41,100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41.10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58,900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Viáticos en el extranjero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Viáticos en el extranjero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378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integrales de traslado y viáticos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22,408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55,568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94,432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37,801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integrales de traslado y viáticos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22,408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55,568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94,432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servicios de traslado y hospedaje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9,950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Cuotas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9,950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3,800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oficiales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1,680,000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809,489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1,207,230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71.86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472,770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736750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Gastos de ceremonial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221,248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Gastos de ceremonial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78,752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221,248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Gastos de orden social y cultural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Gastos de orden social y cultural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Congresos y convenciones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809,489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1,128,477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81.77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251,523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Congresos y convenciones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793,763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1,064,400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81.88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235,600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Gtso de atencion y promocion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15,726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64,077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80.10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15,923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3,900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servicios generales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106,660,000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106,660,000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8,487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106,609,978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Serv. funerarios y de cementerios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39,101 </a:t>
                      </a:r>
                    </a:p>
                  </a:txBody>
                  <a:tcPr marL="494" marR="11850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Serv. Funerarios y de cementerios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Impuestos y derechos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7,919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49,454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106,510,546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Impuestos y derechos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7,919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49,454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106,510,546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Penas, multas, accesorios y actualizaciones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1.14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49,432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Penas, multas, accesorios y actualizaciones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1.14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49,432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396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gastos por responsabilidades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gastos por responsabilidades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Transferencias, asignaciones, subsidios y otras ayudas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8,011,748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51,442,166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85.61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8,647,834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4,200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Transferencias al resto del sector publico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8,011,748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51,401,066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8,598,934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Transferencias otorgadas a entidades federativas y municipios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8,011,748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51,401,066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8,598,934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Transferencias otorgadas a entidades federativas y municipios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8,011,748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51,401,066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8,598,934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4,400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Ayudas sociales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26,100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43.50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33,900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816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Becas y otras ayudas para programas de capacitación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26,100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43.50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33,900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Becas educativas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44,203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Becas de Educación Media y Superior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44,204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Fomento deportivo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26,100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43.50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33,900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4,800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Donativos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Donativos a instituciones sin fines de lucro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Donativos a instituciones sin fines de lucro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muebles, inmuebles e intangibles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72,547,076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75,288,276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5,379,310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18,387,439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24.42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56,900,837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5,100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Mobiliario y equipo de administración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3,702,076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3,702,076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588,601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15.90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3,113,475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Muebles de oficina y estantería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3,452,076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3,452,076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390,470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3,061,606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Mobiliario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3,452,076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3,452,076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390,470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3,061,606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artísticos, culturales y científicos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artísticos, culturales y científicos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515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Equipo de cómputo y de tecnologías de la información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198,131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79.25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51,869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informáticos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198,131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79.25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51,869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519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Otros mobiliarios y equipo de administración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Equipo de Administracion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51,902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Mobiliario y equipo para escuelas, laboratorios y talleres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5,200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Mobiliario y equipo educacional y recreativo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48,272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80.45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Equipos y aparatos audiovisuales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58.96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8,209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736256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Equipos y aparatos audiovisuales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11,791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58.96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8,209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523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Cámaras fotográficas y de video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36,481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91.20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3,519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Cámaras fotográficas y de video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36,481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91.20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3,519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5,400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Vehiculos y equipos de transporte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Vehiculos y equipo terrestre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Automoviles y camiones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4,545,000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5,600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Maquinaria, otros equipos y herramientas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14,240,000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37,757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0.27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14,202,243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Maquinaría y equipo agropecuario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Maquinaría y equipo agropecuario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562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Maquinaria y equipo industrial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14,240,000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37,757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0.27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14,202,243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56,201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Maquinaria y equipo industrial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56,501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Equipo de comunicación y telecomunicacion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18,458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11.54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141,542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56,701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Herramientas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19,299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2.47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760,701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56,901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Muebles por arrendamiento financiero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564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Sistemas de aire acondicionado, calefacción y refrigeración industrial y comercial.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Sistemas de aire acondicionado, calefacción y refrigeración industrial y comercial.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5,800 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Bienes inmuebles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52,741,200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5,367,518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17,712,809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33.58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35,028,391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581 </a:t>
                      </a:r>
                    </a:p>
                  </a:txBody>
                  <a:tcPr marL="2370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Terrenos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52,741,200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5,367,518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17,712,809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33.58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35,028,391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Terrenos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52,741,200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5,367,518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17,712,809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33.58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35,028,391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Inversión Pública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752,238,457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1,781,823,525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155,324,936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787,964,353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44.22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993,859,172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884704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6,100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0bra pública en bienes de dominio publico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362,238,457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1,016,115,685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139,905,705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728,269,207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71.67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287,846,478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 de obras para el abastecimiento de agua, petroleo, gas, electricidad y telecomunicaciones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228,829,492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956,229,488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128,881,146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669,567,099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70.02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286,662,389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Rehabilitacion de sistema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48,829,492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48,829,492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48,829,492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Ampliacion de sistema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Construcción de Sistemas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688,500,000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111,042,385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635,860,172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92.35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52,639,828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y proyectos para Sistemas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Fortalecimiento a organismos operadores de sistemas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45,000,000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62,500,000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16,896,432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27,204,026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43.53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35,295,974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Rehabilitacion de sistema de abastecimiento de agua para uso agricola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9,418,262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9,418,262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61,308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 de sistemas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61,309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y proyectos para sitemas de abastecimiento de agua para uso agricola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933,330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933,330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933,330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61,311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para generacion y transmision de energia electrica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5,581,738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5,569,571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99.78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12,168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61,312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hidraulica acueductos y presas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140,466,666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140,466,666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Division de terrenos y construccion de obras de urbanizacion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133,408,965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59,886,197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11,024,558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58,702,108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98.02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1,184,089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37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582374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Fonden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y proyectos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61,408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y equipamiento en materia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133,408,965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59,886,197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11,024,558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58,702,108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98.02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1,184,089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61,409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y equipamiento en materia de alcantarillado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61,410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Electrificacion Urbana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61,412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Electrificacion no convencional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61,413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Apazu (agua potable, alcantarillado y saneamiento en zonas urbanas)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construcciones de ingenieria civil u obra pesada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61,603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61,604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y proyectos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61,605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 de presas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61,607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Obras Fluviales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6,200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Obra pública en bienes propios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Edificación no habitacional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62,217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y equipamiento en materia de educación superior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FEDERAL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6,100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0bra pública en bienes de dominio publico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765,707,839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15,419,231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59,695,146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7.80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706,012,693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Construccion de obras para el abastecimiento de agua, petroleo, gas, electricidad y telecomunicaciones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390,000,000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563,346,979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5,349,825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49,625,740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8.81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513,721,240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Construcción de Sistemas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541,461,515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-1,000,000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38,286,817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7.07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503,174,698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138187" y="260648"/>
            <a:ext cx="7034213" cy="67741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619672" y="270520"/>
            <a:ext cx="6011688" cy="667544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analítico al 30 de septiembre de 2013</a:t>
            </a: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85193" y="1268760"/>
          <a:ext cx="8363271" cy="4428492"/>
        </p:xfrm>
        <a:graphic>
          <a:graphicData uri="http://schemas.openxmlformats.org/drawingml/2006/table">
            <a:tbl>
              <a:tblPr/>
              <a:tblGrid>
                <a:gridCol w="961713"/>
                <a:gridCol w="2325158"/>
                <a:gridCol w="961713"/>
                <a:gridCol w="935992"/>
                <a:gridCol w="877881"/>
                <a:gridCol w="925201"/>
                <a:gridCol w="429166"/>
                <a:gridCol w="946447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CVE. PARTIDA PRESUPUESTAL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DESCRIPCION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ORIGINAL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ASIGNACION MODIFICADA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DISPONIBLE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TRIMESTRE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MONTO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61,304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Estudios y proyectos para Sistemas de abastecimiento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6,616,234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6,349,825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6,349,825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95.97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266,409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61,311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para generacion y transmision de energia electrica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4,989,097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99.78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10,903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61,312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hidraulica acueductos y presas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61,313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Supervision y control de calidad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10,269,230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10,269,230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614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Division de terrenos y construccion de obras de urbanizacion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82,360,860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10,069,406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10,069,406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12.23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72,291,454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61,408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y equipamiento en materia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82,360,860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10,069,406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10,069,406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12.23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72,291,454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Division de terrenos y construccion de obras de urbanizacion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61,603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Infraestructura y equipamiento en materia de agua potable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120,000,000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Inversiones financieras y otras provisiones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7,500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Inversiones en fideicomisos, mandatos y otros análogos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756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Inversiones en fideicomisos públicos financieros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75,601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Inversiones en fideicomisos públicos financieros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9,000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Deuda Publica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99,101 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ADEFAS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0.00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11850" marR="494" marT="49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94" marR="494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1,277,711,551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2,338,598,760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199,446,436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931,315,869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72.89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1,407,282,891 </a:t>
                      </a:r>
                    </a:p>
                  </a:txBody>
                  <a:tcPr marL="494" marR="5925" marT="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ángulo 1"/>
          <p:cNvSpPr>
            <a:spLocks noChangeArrowheads="1"/>
          </p:cNvSpPr>
          <p:nvPr/>
        </p:nvSpPr>
        <p:spPr bwMode="auto">
          <a:xfrm>
            <a:off x="1475656" y="381000"/>
            <a:ext cx="7034213" cy="533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ctrTitle"/>
          </p:nvPr>
        </p:nvSpPr>
        <p:spPr>
          <a:xfrm>
            <a:off x="1331913" y="457200"/>
            <a:ext cx="7034212" cy="4572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al 30 de septiembre de 2013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14400" y="1560513"/>
            <a:ext cx="1600200" cy="376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FFFFFF"/>
                </a:solidFill>
                <a:latin typeface="Trebuchet MS" pitchFamily="34" charset="0"/>
                <a:ea typeface="Geneva" charset="0"/>
              </a:rPr>
              <a:t>Ingresos</a:t>
            </a:r>
            <a:endParaRPr lang="es-ES_tradnl" sz="2000" dirty="0">
              <a:solidFill>
                <a:srgbClr val="FFFFFF"/>
              </a:solidFill>
              <a:latin typeface="Trebuchet MS" pitchFamily="34" charset="0"/>
              <a:ea typeface="Geneva" charset="0"/>
              <a:cs typeface="Tahoma" pitchFamily="34" charset="0"/>
            </a:endParaRPr>
          </a:p>
        </p:txBody>
      </p:sp>
      <p:pic>
        <p:nvPicPr>
          <p:cNvPr id="2970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  <p:sp>
        <p:nvSpPr>
          <p:cNvPr id="12" name="11 CuadroTexto"/>
          <p:cNvSpPr txBox="1"/>
          <p:nvPr/>
        </p:nvSpPr>
        <p:spPr>
          <a:xfrm>
            <a:off x="5473080" y="1916832"/>
            <a:ext cx="827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+mj-lt"/>
              </a:rPr>
              <a:t>(Pesos)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11560" y="2193831"/>
          <a:ext cx="8075240" cy="3466480"/>
        </p:xfrm>
        <a:graphic>
          <a:graphicData uri="http://schemas.openxmlformats.org/drawingml/2006/table">
            <a:tbl>
              <a:tblPr/>
              <a:tblGrid>
                <a:gridCol w="1224136"/>
                <a:gridCol w="936104"/>
                <a:gridCol w="936104"/>
                <a:gridCol w="792088"/>
                <a:gridCol w="792088"/>
                <a:gridCol w="864096"/>
                <a:gridCol w="864096"/>
                <a:gridCol w="925000"/>
                <a:gridCol w="741528"/>
              </a:tblGrid>
              <a:tr h="206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CONCEPTO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PROGRAMADO ORIGINAL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MODIFICADO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TOTAL DE INGRESOS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% AVANCE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2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JULIO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AGOSTO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SEPTIEMBRE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TOTAL TRIMESTRE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82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Saldo inicial (Caja y Bancos)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4,991,700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1,961,174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47,525,048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0746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FEDERALES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390,000,000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765,707,840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52,358,783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35,500,273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14,000,000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101,859,056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134,859,056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34.58%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46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ESTATALES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258,653,965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943,923,334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15,604,162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56,779,986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14,264,433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86,648,581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433,455,613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167.58%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46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INGRESOS PROPIOS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628,967,586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628,967,586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1,547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1,466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46,470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49,483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90,426,173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14.38%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73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OTROS INGRESOS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3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1,277,621,551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2,338,598,760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72,956,193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94,242,898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75,835,951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188,557,120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658,740,842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51.56%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55898" y="2279005"/>
            <a:ext cx="7920558" cy="1870075"/>
          </a:xfrm>
          <a:prstGeom prst="rect">
            <a:avLst/>
          </a:prstGeom>
        </p:spPr>
        <p:txBody>
          <a:bodyPr/>
          <a:lstStyle/>
          <a:p>
            <a:pPr indent="177800" algn="just">
              <a:buFont typeface="Arial" pitchFamily="34" charset="0"/>
              <a:buChar char="•"/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Planta de </a:t>
            </a:r>
            <a:r>
              <a:rPr lang="es-MX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Rebombeo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Las bombas se encuentran operando y revisando su comportamiento de cada una. Se tienen bombeados a la fecha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más de 15,500,000 m3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Se tiene cableado al 100% Fuerza y Control de los equipos de bombeo.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Trebuchet MS" pitchFamily="34" charset="0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1400" dirty="0"/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1691680" y="836067"/>
            <a:ext cx="5832648" cy="72072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Acueducto Independencia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4400" y="1182688"/>
            <a:ext cx="1600200" cy="377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Geneva" charset="0"/>
              </a:rPr>
              <a:t>Egresos</a:t>
            </a:r>
            <a:endParaRPr lang="es-ES_tradn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Geneva" charset="0"/>
              <a:cs typeface="Tahoma" pitchFamily="34" charset="0"/>
            </a:endParaRPr>
          </a:p>
        </p:txBody>
      </p:sp>
      <p:pic>
        <p:nvPicPr>
          <p:cNvPr id="30730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40</a:t>
            </a:fld>
            <a:endParaRPr lang="es-ES_tradnl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23527" y="1628800"/>
          <a:ext cx="8363273" cy="4289376"/>
        </p:xfrm>
        <a:graphic>
          <a:graphicData uri="http://schemas.openxmlformats.org/drawingml/2006/table">
            <a:tbl>
              <a:tblPr/>
              <a:tblGrid>
                <a:gridCol w="720081"/>
                <a:gridCol w="936104"/>
                <a:gridCol w="1008112"/>
                <a:gridCol w="936104"/>
                <a:gridCol w="1008112"/>
                <a:gridCol w="1008112"/>
                <a:gridCol w="1296144"/>
                <a:gridCol w="864096"/>
                <a:gridCol w="586408"/>
              </a:tblGrid>
              <a:tr h="110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CONCEPTO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PROGRAMADO ORIGINAL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MODIFICADO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TOTAL EJERCIDO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% AVANCE 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51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JULIO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AGOSTO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SEPTIEMBRE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TOTAL TRIMESTRE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ACUMULADO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00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CAPITULO: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19,676,568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19,676,568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495,128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394,789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401,713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1,291,631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4,141,049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21.05%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2000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30,034,204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30,034,205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516,908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201,797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728,695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1,447,400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2,695,573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8.98%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3000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</a:t>
                      </a:r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343,125,245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371,686,186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9,482,652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8,085,493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10,423,268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27,991,413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66,685,290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19.43%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4000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60,090,000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60,090,000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2,948,446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1,950,573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3,112,728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8,011,748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51,442,166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85.61%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5000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72,547,076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75,288,276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2,113,159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   200,000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3,066,151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  5,379,310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18,387,439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25.35%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6000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752,238,457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1,781,823,525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12,537,769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67,319,062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 75,468,106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 155,324,936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787,964,353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104.75%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7000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0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8000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9000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007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32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      </a:t>
                      </a:r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1,277,711,550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2,338,598,760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28,094,062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78,151,714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            93,200,661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199,446,436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         </a:t>
                      </a:r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931,315,870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72.89%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7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5004" marR="5004" marT="5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Variación: Ingreso - Gasto ($)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44,862,131.47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16,091,184.35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- 17,364,710.10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-  </a:t>
                      </a:r>
                      <a:r>
                        <a:rPr lang="es-MX" sz="1100" b="0" i="0" u="none" strike="noStrike" dirty="0" smtClean="0">
                          <a:latin typeface="Trebuchet MS" pitchFamily="34" charset="0"/>
                        </a:rPr>
                        <a:t> 10,889,316.46 </a:t>
                      </a:r>
                      <a:endParaRPr lang="es-MX" sz="11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004" marR="5004" marT="50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617096" y="1340768"/>
            <a:ext cx="827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+mj-lt"/>
              </a:rPr>
              <a:t>(Pesos)</a:t>
            </a:r>
          </a:p>
        </p:txBody>
      </p:sp>
      <p:sp>
        <p:nvSpPr>
          <p:cNvPr id="15" name="Rectángulo 1"/>
          <p:cNvSpPr>
            <a:spLocks noChangeArrowheads="1"/>
          </p:cNvSpPr>
          <p:nvPr/>
        </p:nvSpPr>
        <p:spPr bwMode="auto">
          <a:xfrm>
            <a:off x="1475656" y="381000"/>
            <a:ext cx="7034213" cy="533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1331913" y="457200"/>
            <a:ext cx="7034212" cy="4572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presupuestal al 30 de septiembre de 2013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87824" y="6093296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Trebuchet MS" pitchFamily="34" charset="0"/>
              </a:rPr>
              <a:t>Avance preliminar del presupuesto anual</a:t>
            </a:r>
            <a:endParaRPr lang="es-MX" sz="11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1"/>
          <p:cNvSpPr>
            <a:spLocks noChangeArrowheads="1"/>
          </p:cNvSpPr>
          <p:nvPr/>
        </p:nvSpPr>
        <p:spPr bwMode="auto">
          <a:xfrm>
            <a:off x="1259632" y="115888"/>
            <a:ext cx="6953200" cy="533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579" name="Título 1"/>
          <p:cNvSpPr>
            <a:spLocks noGrp="1"/>
          </p:cNvSpPr>
          <p:nvPr>
            <p:ph type="ctrTitle"/>
          </p:nvPr>
        </p:nvSpPr>
        <p:spPr>
          <a:xfrm>
            <a:off x="1547664" y="235496"/>
            <a:ext cx="6639744" cy="4572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Programático al 30 de septiembre de 2013</a:t>
            </a:r>
          </a:p>
        </p:txBody>
      </p:sp>
      <p:pic>
        <p:nvPicPr>
          <p:cNvPr id="3994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18" y="908720"/>
          <a:ext cx="8640962" cy="5688635"/>
        </p:xfrm>
        <a:graphic>
          <a:graphicData uri="http://schemas.openxmlformats.org/drawingml/2006/table">
            <a:tbl>
              <a:tblPr/>
              <a:tblGrid>
                <a:gridCol w="261770"/>
                <a:gridCol w="181227"/>
                <a:gridCol w="181227"/>
                <a:gridCol w="181227"/>
                <a:gridCol w="181227"/>
                <a:gridCol w="181227"/>
                <a:gridCol w="271838"/>
                <a:gridCol w="271838"/>
                <a:gridCol w="181227"/>
                <a:gridCol w="2607642"/>
                <a:gridCol w="624224"/>
                <a:gridCol w="302042"/>
                <a:gridCol w="302042"/>
                <a:gridCol w="264288"/>
                <a:gridCol w="264288"/>
                <a:gridCol w="264288"/>
                <a:gridCol w="264288"/>
                <a:gridCol w="264288"/>
                <a:gridCol w="264288"/>
                <a:gridCol w="264288"/>
                <a:gridCol w="352384"/>
                <a:gridCol w="354902"/>
                <a:gridCol w="354902"/>
              </a:tblGrid>
              <a:tr h="40014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latin typeface="Arial"/>
                        </a:rPr>
                        <a:t>ESTRUCTURA PROGRAMÁTICA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UNIDAD DE MEDIDA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 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METAS TRIMESTRALES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Unidad Responsable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Finalidad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Eje Rector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Actividad o Proyecto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ORIGINAL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MODIFICADA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CALENDARIO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REALIZADO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67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ACUMULADO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% AVANCE FÍSICO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FONDO DE OPERACIONES DE OBRAS SONORA SI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DESARROLLO SOCIAL.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VIVIENDA Y SERVICIOS A LA COMUNIDAD.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latin typeface="Arial"/>
                        </a:rPr>
                        <a:t>DESARROLLO Y EQUIPAMIENTO URBANO.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SONORA SOLIDARIO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AGUA Y SANEAMIENTO PARA TODOS LOS SONORENSES.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5701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PLANEACION DE LA INFRAESTRUCTURA HIDRAULICA.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02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001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PLANEACION, PROGRAMACION Y SISTEMAS DE INFORMACION PARA LA INFRAESTRUCTURA HIDRAULICA.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COORDINACIÓN GENERAL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Gestión de Obras y Recursos del Sonora SI con Gobierno Federal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Juntas de Consejo Directivo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Reunión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COORDINACIÓN EJECUTIVA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Gestión de Tierra para Obras del Sonora SI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002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INVERSION Y GESTION FINANCIERA PARA LA INFRAESTRUCTURA HIDRAULICA.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18" y="908720"/>
          <a:ext cx="8640962" cy="5688628"/>
        </p:xfrm>
        <a:graphic>
          <a:graphicData uri="http://schemas.openxmlformats.org/drawingml/2006/table">
            <a:tbl>
              <a:tblPr/>
              <a:tblGrid>
                <a:gridCol w="261770"/>
                <a:gridCol w="181227"/>
                <a:gridCol w="181227"/>
                <a:gridCol w="181227"/>
                <a:gridCol w="181227"/>
                <a:gridCol w="181227"/>
                <a:gridCol w="271838"/>
                <a:gridCol w="271838"/>
                <a:gridCol w="181227"/>
                <a:gridCol w="2607642"/>
                <a:gridCol w="624224"/>
                <a:gridCol w="302042"/>
                <a:gridCol w="302042"/>
                <a:gridCol w="264288"/>
                <a:gridCol w="264288"/>
                <a:gridCol w="264288"/>
                <a:gridCol w="264288"/>
                <a:gridCol w="264288"/>
                <a:gridCol w="264288"/>
                <a:gridCol w="264288"/>
                <a:gridCol w="352384"/>
                <a:gridCol w="354902"/>
                <a:gridCol w="354902"/>
              </a:tblGrid>
              <a:tr h="39485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latin typeface="Arial"/>
                        </a:rPr>
                        <a:t>ESTRUCTURA PROGRAMÁTICA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UNIDAD DE MEDIDA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 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METAS TRIMESTRALES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Unidad Responsable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Finalidad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Eje Rector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Actividad o Proyecto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ORIGINAL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MODIFICADA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CALENDARIO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REALIZADO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5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ACUMULADO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% AVANCE FÍSICO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7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ADMINISTRACIÓN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Administración y Control de Personal y de Recursos Materiales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003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ESTUDIOS Y PROYECTOS PARA LA INFRAESTRUCTURA HIDRÁULICA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DESARROLLOS INMOBILIARIOS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Estudios y Proyectos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Estudio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5702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AGUA POTABLE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001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CONSTRUCCIÓN DE INFRAESTRUCTURA PARA AGUA POTABLE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SUPERVISIÓN DE OBRA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Estudios y Proyectos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Estudio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Elaboración de expedientes técnicos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Documento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100.00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Construcción de Infraestructura para agua potable (Acueducto Revolución Primera Etapa)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Obra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71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Reporte de Supervisión (Acueducto Independencia, Presa Bicentenario-Pilares-, Desalinizadora San Carlos Nuevo Guaymas, Acueducto Revolución Primera Etapa, Presa Centenario -Nacozari-).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1259632" y="115888"/>
            <a:ext cx="6953200" cy="533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1547664" y="235496"/>
            <a:ext cx="6639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-15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Tahoma" pitchFamily="34" charset="0"/>
              </a:rPr>
              <a:t>Avance Programático al 30 de septiembre de 2013</a:t>
            </a:r>
            <a:endParaRPr kumimoji="0" lang="es-ES_tradnl" sz="2400" b="1" i="0" u="none" strike="noStrike" kern="12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22" y="908720"/>
          <a:ext cx="8640955" cy="5688629"/>
        </p:xfrm>
        <a:graphic>
          <a:graphicData uri="http://schemas.openxmlformats.org/drawingml/2006/table">
            <a:tbl>
              <a:tblPr/>
              <a:tblGrid>
                <a:gridCol w="261771"/>
                <a:gridCol w="181227"/>
                <a:gridCol w="181227"/>
                <a:gridCol w="181227"/>
                <a:gridCol w="181227"/>
                <a:gridCol w="181227"/>
                <a:gridCol w="271838"/>
                <a:gridCol w="271838"/>
                <a:gridCol w="181227"/>
                <a:gridCol w="2607643"/>
                <a:gridCol w="624223"/>
                <a:gridCol w="302042"/>
                <a:gridCol w="302042"/>
                <a:gridCol w="264287"/>
                <a:gridCol w="264287"/>
                <a:gridCol w="264287"/>
                <a:gridCol w="264287"/>
                <a:gridCol w="264287"/>
                <a:gridCol w="264287"/>
                <a:gridCol w="264287"/>
                <a:gridCol w="352385"/>
                <a:gridCol w="354901"/>
                <a:gridCol w="354901"/>
              </a:tblGrid>
              <a:tr h="39485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latin typeface="Arial"/>
                        </a:rPr>
                        <a:t>ESTRUCTURA PROGRAMÁTICA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UNIDAD DE MEDIDA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 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METAS TRIMESTRALES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4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Unidad Responsable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Finalidad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Subfunción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Eje Rector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Subprograma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Actividad o Proyecto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Meta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ORIGINAL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MODIFICADA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CALENDARIO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REALIZADO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529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1er.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2do.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3er.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4to.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ACUMULADO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% AVANCE FÍSICO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5701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latin typeface="Arial"/>
                        </a:rPr>
                        <a:t>PLANEACION DE LA INFRAESTRUCTURA HIDRAULICA.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003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latin typeface="Arial"/>
                        </a:rPr>
                        <a:t>ESTUDIOS Y PROYECTOS PARA LA INFRAESTRUCTURA HIDRÁULICA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FINANZAS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Estudios Financieros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Informe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Resultados de la Operación del Ramal Sur del Acueducto Independencia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JURÍDICA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Elaboración del Padrón de Contratistas y Proveedores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Documento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Contratación de Obras, Arrendamientos, Adquisiciones y Servicios. (Desalinizadora San Carlos Nuevo Guaymas, Acueducto Revolución Primera Etapa, Presa Centenario-Nacozari-)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Informe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8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Desahogo de Procedimientos Administrativos y Judiciales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Asesoría Legal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Consulta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Elaboración de Instrumentos Jurídico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Convenio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latin typeface="Arial"/>
                        </a:rPr>
                        <a:t>75.00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latin typeface="Arial"/>
                        </a:rPr>
                        <a:t>73.91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1259632" y="115888"/>
            <a:ext cx="6953200" cy="533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547664" y="235496"/>
            <a:ext cx="6639744" cy="4572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Avance Programático al 30 de septiembre de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265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857836" y="-27384"/>
            <a:ext cx="537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Alcance de metas Programa Operativo Anual 2013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-36512" y="3501008"/>
            <a:ext cx="2190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Alcance de las Metas Anuales</a:t>
            </a:r>
            <a:endParaRPr lang="es-MX" sz="11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67944" y="404664"/>
            <a:ext cx="44388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Cumplimiento Global respecto a Metas.-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s-MX" sz="1400" b="1" dirty="0" smtClean="0">
                <a:solidFill>
                  <a:srgbClr val="0000CC"/>
                </a:solidFill>
              </a:rPr>
              <a:t>100.00% </a:t>
            </a:r>
            <a:r>
              <a:rPr lang="es-MX" sz="1400" dirty="0" smtClean="0"/>
              <a:t>del tercer trimestre. </a:t>
            </a:r>
            <a:r>
              <a:rPr lang="es-MX" sz="1400" b="1" dirty="0" smtClean="0">
                <a:solidFill>
                  <a:srgbClr val="FF0000"/>
                </a:solidFill>
              </a:rPr>
              <a:t>DESVIACIÓN 0.00%.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s-MX" sz="1400" b="1" dirty="0" smtClean="0">
                <a:solidFill>
                  <a:srgbClr val="0000CC"/>
                </a:solidFill>
              </a:rPr>
              <a:t>73.91% </a:t>
            </a:r>
            <a:r>
              <a:rPr lang="es-MX" sz="1400" dirty="0" smtClean="0"/>
              <a:t> anuales. </a:t>
            </a:r>
            <a:r>
              <a:rPr lang="es-MX" sz="1400" b="1" dirty="0" smtClean="0">
                <a:solidFill>
                  <a:srgbClr val="FF0000"/>
                </a:solidFill>
              </a:rPr>
              <a:t>DESVIACIÓN 0.00%</a:t>
            </a:r>
            <a:r>
              <a:rPr lang="es-MX" sz="1400" dirty="0" smtClean="0"/>
              <a:t>.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-36512" y="332656"/>
            <a:ext cx="2993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Alcance de las Metas del Tercer Trimestre</a:t>
            </a:r>
            <a:endParaRPr lang="es-MX" sz="11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23928" y="1196752"/>
          <a:ext cx="4935350" cy="5225108"/>
        </p:xfrm>
        <a:graphic>
          <a:graphicData uri="http://schemas.openxmlformats.org/drawingml/2006/table">
            <a:tbl>
              <a:tblPr/>
              <a:tblGrid>
                <a:gridCol w="468720"/>
                <a:gridCol w="4466630"/>
              </a:tblGrid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COORDINACIÓN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Gestión de Obras y Recursos del Sonora SI con Gobierno Federal (Asunto)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Juntas de Consejo Directivo (Reunión)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COORDINACIÓN EJECUTIVA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Gestión de Tierra para Obras del Sonora SI (Asunto)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DIRECCIÓN GENERAL DE ADMINISTRACIÓN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Administración y Control de Personal y de Recursos Materiales (Reporte)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DIRECCIÓN GENERAL DE DESARROLLOS INMOBILIARIOS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Estudios y Proyectos (Estudio)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SUPERVISIÓN DE OBRA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Estudios y Proyectos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Elaboración de expedientes técnicos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Construcción de Infraestructura para agua potable (Acueducto Revolución Primera Etapa)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Reporte de Supervisión (Presa Bicentenario-Pilares-, Desalnizadora San Carlos Nuevo Guaymas, Acueducto Revolución Primera Etapa, Presa Centenario -Nacozari-).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DE FINANZAS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Estudios Financieros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Resultados de la Operación del Ramal Sur del Acueducto Independencia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CC"/>
                          </a:solidFill>
                          <a:latin typeface="Arial"/>
                        </a:rPr>
                        <a:t>DIRECCIÓN GENERAL JURÍDICA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Elaboración del Padrón de Contratistas y Proveedores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70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Contratación de Obras, Arrendamientos, Adquisiciones y Servicios. (Desalinizadora San Carlos Nuevo Guaymas, Acueducto Revolución Primera Etapa, Presa Centenario-Nacozari-)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latin typeface="Arial"/>
                        </a:rPr>
                        <a:t>Desahogo de Procedimientos Administrativos y Judiciales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latin typeface="Arial"/>
                        </a:rPr>
                        <a:t>Asesoría Legal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3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latin typeface="Arial"/>
                        </a:rPr>
                        <a:t>Elaboración de Instrumentos Jurídico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2 Gráfico"/>
          <p:cNvGraphicFramePr/>
          <p:nvPr/>
        </p:nvGraphicFramePr>
        <p:xfrm>
          <a:off x="-1764704" y="404664"/>
          <a:ext cx="76328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1 Gráfico"/>
          <p:cNvGraphicFramePr/>
          <p:nvPr/>
        </p:nvGraphicFramePr>
        <p:xfrm>
          <a:off x="-1980728" y="3645024"/>
          <a:ext cx="799288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635896" y="6433591"/>
            <a:ext cx="406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Nota</a:t>
            </a:r>
            <a:r>
              <a:rPr lang="es-MX" sz="1400" dirty="0" smtClean="0"/>
              <a:t>.-sin meta para el 3er trimestre: 5.1, 5.3, 6.1, 7.1</a:t>
            </a:r>
            <a:endParaRPr lang="es-ES" sz="1400" dirty="0"/>
          </a:p>
        </p:txBody>
      </p:sp>
      <p:pic>
        <p:nvPicPr>
          <p:cNvPr id="17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2066072"/>
            <a:ext cx="7056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Anteproyecto </a:t>
            </a:r>
          </a:p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Programa Operativo Anual 2014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46</a:t>
            </a:fld>
            <a:endParaRPr lang="es-ES_tradnl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95536" y="973960"/>
          <a:ext cx="8435281" cy="5297856"/>
        </p:xfrm>
        <a:graphic>
          <a:graphicData uri="http://schemas.openxmlformats.org/drawingml/2006/table">
            <a:tbl>
              <a:tblPr/>
              <a:tblGrid>
                <a:gridCol w="147801"/>
                <a:gridCol w="295602"/>
                <a:gridCol w="147801"/>
                <a:gridCol w="128876"/>
                <a:gridCol w="216024"/>
                <a:gridCol w="144016"/>
                <a:gridCol w="197423"/>
                <a:gridCol w="227506"/>
                <a:gridCol w="218757"/>
                <a:gridCol w="148756"/>
                <a:gridCol w="166255"/>
                <a:gridCol w="193431"/>
                <a:gridCol w="287833"/>
                <a:gridCol w="3211355"/>
                <a:gridCol w="677276"/>
                <a:gridCol w="242338"/>
                <a:gridCol w="497933"/>
                <a:gridCol w="428766"/>
                <a:gridCol w="428766"/>
                <a:gridCol w="428766"/>
              </a:tblGrid>
              <a:tr h="23762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ESTRUCTURA PROGRAMATICA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  <a:r>
                        <a:rPr lang="es-MX" sz="900" b="1" i="0" u="none" strike="noStrike" dirty="0" smtClean="0">
                          <a:latin typeface="Arial"/>
                        </a:rPr>
                        <a:t>META ANUAL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latin typeface="Arial"/>
                        </a:rPr>
                        <a:t>METAS</a:t>
                      </a:r>
                      <a:r>
                        <a:rPr lang="es-MX" sz="900" b="1" i="0" u="none" strike="noStrike" baseline="0" dirty="0" smtClean="0">
                          <a:latin typeface="Arial"/>
                        </a:rPr>
                        <a:t> TRIMESTRALES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smtClean="0">
                          <a:latin typeface="Arial"/>
                        </a:rPr>
                        <a:t>Dependencia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Unidad Responsable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Finalidad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Función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err="1">
                          <a:latin typeface="Arial"/>
                        </a:rPr>
                        <a:t>Subfunción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Eje Rector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Estrategia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Tipo de programa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Actividad o proyecto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Beneficiario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Ubicación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Fuente Financiamiento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META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UNIDAD DE MEDIDA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ORIGINAL ANUAL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CALENDARIO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527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1er. TRIM.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2do.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3er.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4to.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smtClean="0">
                          <a:latin typeface="Arial"/>
                        </a:rPr>
                        <a:t>12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latin typeface="Arial"/>
                        </a:rPr>
                        <a:t>SECRETARÍA DE AGRICULTURA GANADERÍA, RECURSOS HIDRÁULICOS, PESCA Y ACUACULTURA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COORDINACIÓN GENERAL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Desarrollo Social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Vivienda y servicios a la comunidad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11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01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latin typeface="Arial"/>
                        </a:rPr>
                        <a:t>Urbanización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815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E1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Sonora Solidario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latin typeface="Arial"/>
                        </a:rPr>
                        <a:t>Puente al Desarrollo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K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Proyectos de inversión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007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ESTUDIOS Y PROYECTOS PARA LA INFRAESTRUCTURA HIDRÁULICA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008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CONSTRUCCIÓN DE INFRAESTRUCTURA PARA AGUA POTABLE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Población Abierta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latin typeface="Arial"/>
                        </a:rPr>
                        <a:t>Todo el estado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A0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latin typeface="Arial"/>
                        </a:rPr>
                        <a:t>PROPIOS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Gestión de Obras y Recursos del Sonora SI con Gobierno Federal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13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Juntas de Consejo Directivo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Reunión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0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COORDINACIÓN EJECUTIVA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0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Gestión de tierra para obras del Sonora SI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DIRECCIÓN GENERAL DE ADMINISTRACIÓN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Administración y Control de Personal y de Recursos Materiales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DIRECCIÓN GENERAL DE DESARROLLOS INMOBILIARIOS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Estudios y proyectos 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Estudio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1259632" y="115888"/>
            <a:ext cx="6953200" cy="533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547664" y="235496"/>
            <a:ext cx="6639744" cy="457200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Anteproyecto POA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265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1259632" y="115888"/>
            <a:ext cx="6953200" cy="533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547664" y="235496"/>
            <a:ext cx="6639744" cy="457200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Anteproyecto POA 2014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95536" y="973960"/>
          <a:ext cx="8435281" cy="4464096"/>
        </p:xfrm>
        <a:graphic>
          <a:graphicData uri="http://schemas.openxmlformats.org/drawingml/2006/table">
            <a:tbl>
              <a:tblPr/>
              <a:tblGrid>
                <a:gridCol w="147801"/>
                <a:gridCol w="295602"/>
                <a:gridCol w="147801"/>
                <a:gridCol w="128876"/>
                <a:gridCol w="216024"/>
                <a:gridCol w="144016"/>
                <a:gridCol w="197423"/>
                <a:gridCol w="227506"/>
                <a:gridCol w="218757"/>
                <a:gridCol w="148756"/>
                <a:gridCol w="166255"/>
                <a:gridCol w="193431"/>
                <a:gridCol w="287833"/>
                <a:gridCol w="3211355"/>
                <a:gridCol w="677276"/>
                <a:gridCol w="242338"/>
                <a:gridCol w="497933"/>
                <a:gridCol w="428766"/>
                <a:gridCol w="428766"/>
                <a:gridCol w="428766"/>
              </a:tblGrid>
              <a:tr h="23762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ESTRUCTURA PROGRAMATICA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DESCRIPCION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  <a:r>
                        <a:rPr lang="es-MX" sz="900" b="1" i="0" u="none" strike="noStrike" dirty="0" smtClean="0">
                          <a:latin typeface="Arial"/>
                        </a:rPr>
                        <a:t>META ANUAL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latin typeface="Arial"/>
                        </a:rPr>
                        <a:t>METAS</a:t>
                      </a:r>
                      <a:r>
                        <a:rPr lang="es-MX" sz="900" b="1" i="0" u="none" strike="noStrike" baseline="0" dirty="0" smtClean="0">
                          <a:latin typeface="Arial"/>
                        </a:rPr>
                        <a:t> TRIMESTRALES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smtClean="0">
                          <a:latin typeface="Arial"/>
                        </a:rPr>
                        <a:t>Dependencia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Unidad Responsable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Finalidad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Función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err="1">
                          <a:latin typeface="Arial"/>
                        </a:rPr>
                        <a:t>Subfunción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Eje Rector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Estrategia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Tipo de programa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Actividad o proyecto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Beneficiario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Ubicación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Fuente Financiamiento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META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UNIDAD DE MEDIDA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ORIGINAL ANUAL</a:t>
                      </a:r>
                    </a:p>
                  </a:txBody>
                  <a:tcPr marL="3600" marR="3600" marT="36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CALENDARIO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527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1er. TRIM.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2do.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3er.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4to. TRIM.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17375D"/>
                          </a:solidFill>
                          <a:latin typeface="Arial"/>
                        </a:rPr>
                        <a:t>DIRECCIÓN GENERAL DE SUPERVISIÓN DE OBRA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latin typeface="Arial"/>
                        </a:rPr>
                        <a:t>Elaboración de expedientes técnicos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Documento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Construcción de infraestructura para agua potable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Obra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Reporte de supervisión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DIRECCIÓN GENERAL DE FINANZAS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Estudios financieros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Reunión 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Resultados de la operación del ramal sur del acueducto independencia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Reporte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17375D"/>
                          </a:solidFill>
                          <a:latin typeface="Arial"/>
                        </a:rPr>
                        <a:t>DIRECCIÓN GENERAL JURÍDICA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M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Apoyo al proceso presupuestario y para mejorar la eficiencia institucional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007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CULTURA DEL AGUA Y LEGISLACIÓN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Población Abierta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latin typeface="Arial"/>
                        </a:rPr>
                        <a:t>Todo el estado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12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smtClean="0">
                          <a:latin typeface="Arial"/>
                        </a:rPr>
                        <a:t> </a:t>
                      </a:r>
                      <a:endParaRPr lang="es-MX" sz="900" b="1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s-MX" sz="900" b="1" i="0" u="none" strike="noStrike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latin typeface="Arial"/>
                        </a:rPr>
                        <a:t>A0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latin typeface="Arial"/>
                        </a:rPr>
                        <a:t>PROPIOS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54007" marT="360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Asuntos legales y jurídicos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Asunto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Elaboración del padrón de contratistas y proveedores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Documento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latin typeface="Arial"/>
                        </a:rPr>
                        <a:t>Contratación de obras, arrendamientos, adquisiciones y servicios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Informe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810"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latin typeface="Arial"/>
                        </a:rPr>
                        <a:t> </a:t>
                      </a:r>
                      <a:endParaRPr lang="es-MX" sz="900" b="0" i="0" u="none" strike="noStrike" dirty="0">
                        <a:latin typeface="Arial"/>
                      </a:endParaRPr>
                    </a:p>
                  </a:txBody>
                  <a:tcPr marL="3600" marR="3600" marT="36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latin typeface="Arial"/>
                        </a:rPr>
                        <a:t>TOTAL DE METAS   12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00" marR="3600" marT="360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5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443336" y="188640"/>
            <a:ext cx="4288904" cy="72576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1" name="Título 1"/>
          <p:cNvSpPr>
            <a:spLocks noGrp="1"/>
          </p:cNvSpPr>
          <p:nvPr>
            <p:ph type="ctrTitle"/>
          </p:nvPr>
        </p:nvSpPr>
        <p:spPr>
          <a:xfrm>
            <a:off x="2781300" y="260350"/>
            <a:ext cx="3519488" cy="4572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Balance general al 30 de</a:t>
            </a:r>
            <a:b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septiembre de 2013</a:t>
            </a:r>
          </a:p>
        </p:txBody>
      </p:sp>
      <p:pic>
        <p:nvPicPr>
          <p:cNvPr id="31751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2472998"/>
              </p:ext>
            </p:extLst>
          </p:nvPr>
        </p:nvGraphicFramePr>
        <p:xfrm>
          <a:off x="2267744" y="1611039"/>
          <a:ext cx="4464496" cy="35461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2093"/>
                <a:gridCol w="1358267"/>
                <a:gridCol w="1224136"/>
              </a:tblGrid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Activo Circulante: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Efectivo y Equivalentes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24741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Efectivo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                 </a:t>
                      </a:r>
                      <a:r>
                        <a:rPr lang="es-MX" sz="1100" u="none" strike="noStrike" dirty="0" smtClean="0">
                          <a:effectLst/>
                          <a:latin typeface="Trebuchet MS" pitchFamily="34" charset="0"/>
                        </a:rPr>
                        <a:t>20,000.00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24741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Bancos tesorería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4,347,636.91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Inversiones temporales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19,000,000.00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1366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effectLst/>
                          <a:latin typeface="Trebuchet MS" pitchFamily="34" charset="0"/>
                        </a:rPr>
                        <a:t>Total Efectivo</a:t>
                      </a:r>
                      <a:r>
                        <a:rPr lang="es-MX" sz="1100" b="1" i="0" u="none" strike="noStrike" baseline="0" dirty="0" smtClean="0">
                          <a:effectLst/>
                          <a:latin typeface="Trebuchet MS" pitchFamily="34" charset="0"/>
                        </a:rPr>
                        <a:t> y Equivalentes</a:t>
                      </a:r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23,367,636.91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Derechos a recibir efectivo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 smtClean="0">
                          <a:effectLst/>
                          <a:latin typeface="Trebuchet MS" pitchFamily="34" charset="0"/>
                        </a:rPr>
                        <a:t>224,445,760.86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2392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Derechos a recibir bienes o servicios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26,261,182.98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ctr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Total de Activo Circulante: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Trebuchet MS" pitchFamily="34" charset="0"/>
                        </a:rPr>
                        <a:t>274,074,580.75</a:t>
                      </a:r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Activo No circulante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Bienes Inmuebles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 smtClean="0">
                          <a:effectLst/>
                          <a:latin typeface="Trebuchet MS" pitchFamily="34" charset="0"/>
                        </a:rPr>
                        <a:t>3,615,537,319.33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  <a:latin typeface="Trebuchet MS" pitchFamily="34" charset="0"/>
                        </a:rPr>
                        <a:t>Bienes muebles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7,423,200.83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effectLst/>
                          <a:latin typeface="Trebuchet MS" pitchFamily="34" charset="0"/>
                        </a:rPr>
                        <a:t>Activos</a:t>
                      </a:r>
                      <a:r>
                        <a:rPr lang="es-MX" sz="1100" u="none" strike="noStrike" baseline="0" dirty="0" smtClean="0">
                          <a:effectLst/>
                          <a:latin typeface="Trebuchet MS" pitchFamily="34" charset="0"/>
                        </a:rPr>
                        <a:t> diferidos</a:t>
                      </a:r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2,164,188.06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1366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Total de activo no circulante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effectLst/>
                          <a:latin typeface="Trebuchet MS" pitchFamily="34" charset="0"/>
                        </a:rPr>
                        <a:t>3,625,124,708.22</a:t>
                      </a:r>
                      <a:endParaRPr lang="es-MX" sz="11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695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/>
                </a:tc>
              </a:tr>
              <a:tr h="27338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TOTAL DE ACTIVO: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u="none" strike="noStrike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3,899,199,288.97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6835" marR="6835" marT="68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1"/>
          <p:cNvSpPr>
            <a:spLocks noChangeArrowheads="1"/>
          </p:cNvSpPr>
          <p:nvPr/>
        </p:nvSpPr>
        <p:spPr bwMode="auto">
          <a:xfrm>
            <a:off x="2443336" y="188640"/>
            <a:ext cx="4288904" cy="72576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1" name="Título 1"/>
          <p:cNvSpPr>
            <a:spLocks noGrp="1"/>
          </p:cNvSpPr>
          <p:nvPr>
            <p:ph type="ctrTitle"/>
          </p:nvPr>
        </p:nvSpPr>
        <p:spPr>
          <a:xfrm>
            <a:off x="2781300" y="260350"/>
            <a:ext cx="3519488" cy="4572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Balance general al 30 de</a:t>
            </a:r>
            <a:b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septiembre de 2013</a:t>
            </a:r>
          </a:p>
        </p:txBody>
      </p:sp>
      <p:pic>
        <p:nvPicPr>
          <p:cNvPr id="32775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49</a:t>
            </a:fld>
            <a:endParaRPr lang="es-ES_tradn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1262811"/>
              </p:ext>
            </p:extLst>
          </p:nvPr>
        </p:nvGraphicFramePr>
        <p:xfrm>
          <a:off x="2051720" y="1338472"/>
          <a:ext cx="5400600" cy="38721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89754"/>
                <a:gridCol w="1349998"/>
                <a:gridCol w="1560848"/>
              </a:tblGrid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Pasivo </a:t>
                      </a:r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Circulante: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Cuentas por pagar a corto plazo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 smtClean="0">
                          <a:effectLst/>
                          <a:latin typeface="Trebuchet MS" pitchFamily="34" charset="0"/>
                        </a:rPr>
                        <a:t>451,307,563.34    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Otros pasivos a corto plazo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                                 - 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Total de </a:t>
                      </a:r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Pasivo </a:t>
                      </a:r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Circulante: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451,307,563.34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202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Pasivo no circulante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  <a:latin typeface="Trebuchet MS" pitchFamily="34" charset="0"/>
                        </a:rPr>
                        <a:t>Pasivo no circulante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        </a:t>
                      </a:r>
                      <a:r>
                        <a:rPr lang="es-MX" sz="1200" u="none" strike="noStrike" dirty="0" smtClean="0">
                          <a:effectLst/>
                          <a:latin typeface="Trebuchet MS" pitchFamily="34" charset="0"/>
                        </a:rPr>
                        <a:t>27,173,995.37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Total de Pasivo: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478,481,558.71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effectLst/>
                          <a:latin typeface="Trebuchet MS" pitchFamily="34" charset="0"/>
                        </a:rPr>
                        <a:t>Capital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Resultados de ejercicios </a:t>
                      </a:r>
                      <a:r>
                        <a:rPr lang="es-MX" sz="1200" u="none" strike="noStrike" dirty="0" err="1">
                          <a:effectLst/>
                          <a:latin typeface="Trebuchet MS" pitchFamily="34" charset="0"/>
                        </a:rPr>
                        <a:t>ant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 smtClean="0">
                          <a:effectLst/>
                          <a:latin typeface="Trebuchet MS" pitchFamily="34" charset="0"/>
                        </a:rPr>
                        <a:t>2,965,055,008.20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Utilidad o pérdida del ejercicio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 smtClean="0">
                          <a:effectLst/>
                          <a:latin typeface="Trebuchet MS" pitchFamily="34" charset="0"/>
                        </a:rPr>
                        <a:t>455,662,722.06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Total de </a:t>
                      </a:r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capital: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3,420,717,730.26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8441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/>
                </a:tc>
              </a:tr>
              <a:tr h="29688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TOTAL DE PASIVO Y </a:t>
                      </a:r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CAPITAL: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3,899,199,288.97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7422" marR="7422" marT="742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Subtítulo"/>
          <p:cNvSpPr txBox="1">
            <a:spLocks/>
          </p:cNvSpPr>
          <p:nvPr/>
        </p:nvSpPr>
        <p:spPr bwMode="auto">
          <a:xfrm>
            <a:off x="755576" y="2492897"/>
            <a:ext cx="728345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Potabilizadora Sur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0" lvl="2" algn="just">
              <a:tabLst>
                <a:tab pos="361898" algn="l"/>
              </a:tabLst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Se  encuentra en proceso de construcción con un avance del 97%, sólo quedando pendiente banquetas, pintura y detalles en edificios.</a:t>
            </a:r>
          </a:p>
          <a:p>
            <a:pPr algn="just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MX" sz="1300" dirty="0">
              <a:solidFill>
                <a:srgbClr val="898989"/>
              </a:solidFill>
            </a:endParaRPr>
          </a:p>
          <a:p>
            <a:pPr algn="just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MX" sz="1300" dirty="0">
              <a:solidFill>
                <a:srgbClr val="898989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MX" sz="1300" dirty="0">
              <a:solidFill>
                <a:srgbClr val="898989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es-MX" sz="1300" dirty="0">
              <a:solidFill>
                <a:srgbClr val="898989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MX" sz="1300" dirty="0">
              <a:solidFill>
                <a:srgbClr val="898989"/>
              </a:solidFill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691680" y="980083"/>
            <a:ext cx="5832648" cy="72072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Acueducto Independencia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34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ángulo 1"/>
          <p:cNvSpPr>
            <a:spLocks noChangeArrowheads="1"/>
          </p:cNvSpPr>
          <p:nvPr/>
        </p:nvSpPr>
        <p:spPr bwMode="auto">
          <a:xfrm>
            <a:off x="2398936" y="381000"/>
            <a:ext cx="4405312" cy="8572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Título 1"/>
          <p:cNvSpPr>
            <a:spLocks noGrp="1"/>
          </p:cNvSpPr>
          <p:nvPr>
            <p:ph type="ctrTitle"/>
          </p:nvPr>
        </p:nvSpPr>
        <p:spPr>
          <a:xfrm>
            <a:off x="2398935" y="476250"/>
            <a:ext cx="4405313" cy="762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Estado de resultados al 30 de </a:t>
            </a:r>
            <a:b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septiembre de 2013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214850"/>
              </p:ext>
            </p:extLst>
          </p:nvPr>
        </p:nvGraphicFramePr>
        <p:xfrm>
          <a:off x="395288" y="1957388"/>
          <a:ext cx="3917330" cy="2238695"/>
        </p:xfrm>
        <a:graphic>
          <a:graphicData uri="http://schemas.openxmlformats.org/drawingml/2006/table">
            <a:tbl>
              <a:tblPr/>
              <a:tblGrid>
                <a:gridCol w="1981673"/>
                <a:gridCol w="193565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  <a:cs typeface="Tahoma" pitchFamily="34" charset="0"/>
                        </a:rPr>
                        <a:t>INGRESOS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  <a:cs typeface="Tahoma" pitchFamily="34" charset="0"/>
                      </a:endParaRP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Ingresos de gestión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Transferencias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$28,264,433.00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Ingresos Financieros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$46,469.84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Inversiones en Municipios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$1,058,580.49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TOTAL INGRESOS: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$29,369,483.33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211616"/>
              </p:ext>
            </p:extLst>
          </p:nvPr>
        </p:nvGraphicFramePr>
        <p:xfrm>
          <a:off x="4572000" y="1957388"/>
          <a:ext cx="4248150" cy="2932715"/>
        </p:xfrm>
        <a:graphic>
          <a:graphicData uri="http://schemas.openxmlformats.org/drawingml/2006/table">
            <a:tbl>
              <a:tblPr/>
              <a:tblGrid>
                <a:gridCol w="2520280"/>
                <a:gridCol w="1727870"/>
              </a:tblGrid>
              <a:tr h="34750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  <a:cs typeface="Tahoma" pitchFamily="34" charset="0"/>
                        </a:rPr>
                        <a:t>EGRESOS</a:t>
                      </a:r>
                    </a:p>
                  </a:txBody>
                  <a:tcPr marL="12699" marR="12699" marT="126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  <a:cs typeface="Tahoma" pitchFamily="34" charset="0"/>
                      </a:endParaRPr>
                    </a:p>
                  </a:txBody>
                  <a:tcPr marL="12699" marR="12699" marT="126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600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Servicios personales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$401,713.48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Materiales y suministros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$629,325.75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Servicios Generales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$8,993,364.66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99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Transferencias asignadas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$4,171,308.95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Otros gastos y pérdidas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ext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</a:endParaRP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$0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98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Inversión Pública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$5,398,849.18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5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TOTAL EGRESOS: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$19,594,562.02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5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</a:endParaRP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ヒラギノ角ゴ Pro W3" charset="-128"/>
                      </a:endParaRP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750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Utilidad o pérdida: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ヒラギノ角ゴ Pro W3" charset="-128"/>
                        </a:rPr>
                        <a:t>$9,774,921.31</a:t>
                      </a:r>
                    </a:p>
                  </a:txBody>
                  <a:tcPr marL="12699" marR="12699" marT="1269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3857" name="Marcador de contenido 2"/>
          <p:cNvSpPr txBox="1">
            <a:spLocks/>
          </p:cNvSpPr>
          <p:nvPr/>
        </p:nvSpPr>
        <p:spPr bwMode="auto">
          <a:xfrm>
            <a:off x="1447800" y="39624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500">
              <a:latin typeface="Trebuchet MS" pitchFamily="34" charset="0"/>
            </a:endParaRPr>
          </a:p>
        </p:txBody>
      </p:sp>
      <p:pic>
        <p:nvPicPr>
          <p:cNvPr id="33858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50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ángulo 1"/>
          <p:cNvSpPr>
            <a:spLocks noChangeArrowheads="1"/>
          </p:cNvSpPr>
          <p:nvPr/>
        </p:nvSpPr>
        <p:spPr bwMode="auto">
          <a:xfrm>
            <a:off x="2267744" y="332656"/>
            <a:ext cx="4752528" cy="960438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5" name="Título 1"/>
          <p:cNvSpPr>
            <a:spLocks noGrp="1"/>
          </p:cNvSpPr>
          <p:nvPr>
            <p:ph type="ctrTitle"/>
          </p:nvPr>
        </p:nvSpPr>
        <p:spPr>
          <a:xfrm>
            <a:off x="2483768" y="506760"/>
            <a:ext cx="4390826" cy="762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Reporte de pasivos al 30 </a:t>
            </a:r>
            <a:b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</a:br>
            <a:r>
              <a:rPr lang="es-ES_tradn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de septiembre de 2013</a:t>
            </a:r>
          </a:p>
        </p:txBody>
      </p:sp>
      <p:sp>
        <p:nvSpPr>
          <p:cNvPr id="34823" name="Marcador de contenido 2"/>
          <p:cNvSpPr txBox="1">
            <a:spLocks/>
          </p:cNvSpPr>
          <p:nvPr/>
        </p:nvSpPr>
        <p:spPr bwMode="auto">
          <a:xfrm>
            <a:off x="1447800" y="39624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500">
              <a:latin typeface="Trebuchet MS" pitchFamily="34" charset="0"/>
            </a:endParaRPr>
          </a:p>
        </p:txBody>
      </p:sp>
      <p:pic>
        <p:nvPicPr>
          <p:cNvPr id="34824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217863" y="1465650"/>
          <a:ext cx="7170561" cy="4771662"/>
        </p:xfrm>
        <a:graphic>
          <a:graphicData uri="http://schemas.openxmlformats.org/drawingml/2006/table">
            <a:tbl>
              <a:tblPr/>
              <a:tblGrid>
                <a:gridCol w="4434093"/>
                <a:gridCol w="1279552"/>
                <a:gridCol w="1456916"/>
              </a:tblGrid>
              <a:tr h="2215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 CONCEPTO 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PARCIAL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13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CUENTAS POR PAGAR A CORTO PLAZO: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  451,307,563.34 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      451,307,563.34 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PERSONALES POR PAGAR A C.P.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278,795.35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       278,795.35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PROVEEDORES POR PAGAR A CORTO PLAZO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3,324,161.90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  27,427,820.90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ERNESTO RODRIGO UBALDO MORENO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17,400,000.00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COMISION FEDERAL DE ELECTRICIDAD  ( ACUEDUCTO)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6,703,659.00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CONTRATISTAS POR PAGAR A CORTO PLAZO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309,725,972.70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EXPLORAC MINERAS DSRTO SH-NC10-134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298,345,975.27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CAPICUA ING ED180 NCCT11-02 SUP EXT PROY INT DISEÑ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11,379,152.89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GG EMPRESARIAL HILLO ED-1263 CTAP11-07 CONST. PTA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              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RETENCIONES Y CONTRIBUCIONES POR PAGAR A C.P.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       210,065.69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S.A.T.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154,644.77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'5% INSPECCION Y VIGILANCIA (RETENCIONES)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'2% ICIC (RETENCIONES)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09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APORTACIONES ISSSTESON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47,668.82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SEGUROS DEL PERSONAL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7,752.10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CUENTAS POR PAGAR A CORTO PLAZO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    113,664,908.70 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SECRETARIA DE HACIENDA DEL GOB. EDO.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56,197,426.57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CUENTAS POR PAGAR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2,598.79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JOSE VICENTE CONTRERAS PAVLOVICH  terreno norte Hillo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54,187,383.34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PEDRO ANTONIO QUINTANAR ROHANA terreno planta pot. Sur Hillo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505,000.00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RICARDO OCHOA VALENZUELA   terreno Agua Prieta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358,260.00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FRANCISCO ALBERTO MIRANDA CRUZ   terreno Agua Prieta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317,495.00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VIRGINIA PRIETO MEZA   terreno Agua Prieta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2,096,745.00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OTRAS CUENTAS POR PAGAR A LARGO  PLAZO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27,173,995.37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27,173,995.37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61"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JOSE VICENTE CONTRERAS PAVOLVICH  terreno norte Hillo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27,173,995.37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27,173,995.37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7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 DE PASIVO:</a:t>
                      </a: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       478,481,559 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latin typeface="Trebuchet MS" pitchFamily="34" charset="0"/>
                        </a:rPr>
                        <a:t>           478,481,559 </a:t>
                      </a:r>
                    </a:p>
                  </a:txBody>
                  <a:tcPr marL="5372" marR="5372" marT="5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187450" y="404664"/>
            <a:ext cx="6985000" cy="647849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043608" y="404664"/>
            <a:ext cx="732219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Apoyos a </a:t>
            </a:r>
            <a:r>
              <a:rPr lang="es-ES_tradnl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Ayuntamientos, Asociaciones de Usuarios, Ejidatarios </a:t>
            </a: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y Distritos de Riego</a:t>
            </a: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pic>
        <p:nvPicPr>
          <p:cNvPr id="38919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187450" y="6083300"/>
            <a:ext cx="2663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 smtClean="0">
                <a:latin typeface="Trebuchet MS" pitchFamily="34" charset="0"/>
              </a:rPr>
              <a:t>*Al 30 de septiembre de 2013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52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3568" y="1916832"/>
          <a:ext cx="7900985" cy="3831528"/>
        </p:xfrm>
        <a:graphic>
          <a:graphicData uri="http://schemas.openxmlformats.org/drawingml/2006/table">
            <a:tbl>
              <a:tblPr/>
              <a:tblGrid>
                <a:gridCol w="1661651"/>
                <a:gridCol w="4891077"/>
                <a:gridCol w="1348257"/>
              </a:tblGrid>
              <a:tr h="173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latin typeface="Trebuchet MS" pitchFamily="34" charset="0"/>
                        </a:rPr>
                        <a:t>FONDO DE OPERACIÓN DE OBRA SONORA SI</a:t>
                      </a:r>
                    </a:p>
                  </a:txBody>
                  <a:tcPr marL="6954" marR="6954" marT="6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38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latin typeface="Trebuchet MS" pitchFamily="34" charset="0"/>
                        </a:rPr>
                        <a:t>RELACION DE APOYOS A </a:t>
                      </a:r>
                      <a:r>
                        <a:rPr lang="es-MX" sz="1400" b="1" i="0" u="none" strike="noStrike" dirty="0" smtClean="0">
                          <a:latin typeface="Trebuchet MS" pitchFamily="34" charset="0"/>
                        </a:rPr>
                        <a:t>AYUNTAMIENTOS,</a:t>
                      </a:r>
                      <a:r>
                        <a:rPr lang="es-MX" sz="1400" b="1" i="0" u="none" strike="noStrike" baseline="0" dirty="0" smtClean="0">
                          <a:latin typeface="Trebuchet MS" pitchFamily="34" charset="0"/>
                        </a:rPr>
                        <a:t> ASOCIACIONES DE USUARIOS, EJIDATARIOS Y </a:t>
                      </a:r>
                      <a:r>
                        <a:rPr lang="es-MX" sz="1400" b="1" i="0" u="none" strike="noStrike" dirty="0" smtClean="0">
                          <a:latin typeface="Trebuchet MS" pitchFamily="34" charset="0"/>
                        </a:rPr>
                        <a:t>DISTRITOS </a:t>
                      </a:r>
                      <a:r>
                        <a:rPr lang="es-MX" sz="1400" b="1" i="0" u="none" strike="noStrike" dirty="0">
                          <a:latin typeface="Trebuchet MS" pitchFamily="34" charset="0"/>
                        </a:rPr>
                        <a:t>DE RIEGO </a:t>
                      </a:r>
                      <a:r>
                        <a:rPr lang="es-MX" sz="1400" b="1" i="0" u="none" strike="noStrike" dirty="0" smtClean="0">
                          <a:latin typeface="Trebuchet MS" pitchFamily="34" charset="0"/>
                        </a:rPr>
                        <a:t>DEL 01 DE JULIO AL 30 SEPTIEMBRE DE 2013</a:t>
                      </a:r>
                      <a:endParaRPr lang="es-MX" sz="1400" b="1" i="0" u="none" strike="noStrike" dirty="0">
                        <a:latin typeface="Trebuchet MS" pitchFamily="34" charset="0"/>
                      </a:endParaRPr>
                    </a:p>
                  </a:txBody>
                  <a:tcPr marL="6954" marR="6954" marT="6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SAN</a:t>
                      </a:r>
                      <a:r>
                        <a:rPr lang="es-MX" sz="1200" b="0" i="0" u="none" strike="noStrike" baseline="0" dirty="0" smtClean="0">
                          <a:latin typeface="Trebuchet MS" pitchFamily="34" charset="0"/>
                        </a:rPr>
                        <a:t> RAFAEL, URES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6954" marR="6954" marT="6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REHABILITACION Y DESAZOLVE Y AFORO DE POZO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298,932.00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POBLADO LA ESTRELLA, MPIO. SOYOPA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PARA TRABAJOS DE DESAZOLVE DE REPRESOS Y REHABILITACION DE CAMINOS A EJIDATARIOS DE "LA ESTRELLA"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878,000.00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RANCHITO DE HUEPAC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EQUIPAMIENTO, ELECTRIFICACION, SUMINISTRO TUBERIA Y PUESTA EN MARCHA DEL POZO EN LA GALERA MPIO RAYON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327,695.00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LA GALERA Y RAYON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SUMINISTRO DE TUBERIA PARA PERFORACION DE LOS POZOS PROFUNDOS DE RAYON Y LA GALERA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84,106.00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EL SAUZ Y SANTIAGO, MPIO 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SUMINISTRO DE TUBERIA PARA PERFORACION DE LOS POZO DE EL SAUZ Y SANTIAGO, ASI COMO EQUIPAMIENTO DEL POZO DE URES.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385,670.00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HERMOSILLO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APOYO A AGUA DE HERMOSILLO PARA LA REALIZACION DE TRABAJOS DE CONSTRUCCION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1,687,851.28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VILLA HIDALGO Y SAN FELIPE DE JESUS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PARA LA PERFORACION DE UN POZO PARA ABASTECIMIENTO DE AGUA POTABLE EN VILLA HIDALGO Y SAN FELIPE DE JESUS.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620,430.40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3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RANCHO SAN PEDRO Y 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APOYO PARA LA PERFORACION DE 3 POZOS PARA ABASTECIMIENTO DE AGUA  PARA USO AGRICOLA EN EL EJIDO DEL  RANCHO SAN PEDRO Y 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116,000.00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6954" marR="6954" marT="6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6954" marR="6954" marT="6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4,398,684.68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99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1187624" y="303312"/>
            <a:ext cx="6919838" cy="8214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1210196" y="476672"/>
            <a:ext cx="7034212" cy="8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Transferencias Financieras</a:t>
            </a: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al 30 de septiembre de 2013</a:t>
            </a: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53</a:t>
            </a:fld>
            <a:endParaRPr lang="es-ES_tradnl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396579" y="3717007"/>
          <a:ext cx="6559797" cy="1800225"/>
        </p:xfrm>
        <a:graphic>
          <a:graphicData uri="http://schemas.openxmlformats.org/drawingml/2006/table">
            <a:tbl>
              <a:tblPr/>
              <a:tblGrid>
                <a:gridCol w="1492326"/>
                <a:gridCol w="880366"/>
                <a:gridCol w="3070542"/>
                <a:gridCol w="1116563"/>
              </a:tblGrid>
              <a:tr h="4667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TRANSFERENCIAS FINANCIERAS FOOSSI A</a:t>
                      </a:r>
                      <a:r>
                        <a:rPr lang="es-MX" sz="1200" b="1" i="0" u="none" strike="noStrike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CEA (01 DE JULIO</a:t>
                      </a:r>
                      <a:r>
                        <a:rPr lang="es-MX" sz="1200" b="1" i="0" u="none" strike="noStrike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AL 30 DE SEPTIEMBRE DE 2013)</a:t>
                      </a:r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DEPENDENCIA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Trebuchet MS" pitchFamily="34" charset="0"/>
                        </a:rPr>
                        <a:t>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Trebuchet MS" pitchFamily="34" charset="0"/>
                        </a:rPr>
                        <a:t>CONCEPTO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IMPORTE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Trebuchet MS" pitchFamily="34" charset="0"/>
                        </a:rPr>
                        <a:t>FOOSSI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Julio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Transferencias de FOOSSI a CEA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7.118,856.20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FOOSSI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Agosto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Transferencias de FOOSSI a CEA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70,000.00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FOOSSI</a:t>
                      </a:r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Septiembre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Transferencias de FOOSSI a CEA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4,117,308.95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11,360,165.15</a:t>
                      </a:r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03648" y="1541909"/>
          <a:ext cx="6559797" cy="1743075"/>
        </p:xfrm>
        <a:graphic>
          <a:graphicData uri="http://schemas.openxmlformats.org/drawingml/2006/table">
            <a:tbl>
              <a:tblPr/>
              <a:tblGrid>
                <a:gridCol w="1492327"/>
                <a:gridCol w="880366"/>
                <a:gridCol w="3070543"/>
                <a:gridCol w="1116561"/>
              </a:tblGrid>
              <a:tr h="4095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TRANSFERENCIAS </a:t>
                      </a:r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FINANCIERAS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CEA </a:t>
                      </a:r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A FOOSSI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(01 DE JULIO </a:t>
                      </a:r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AL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30 </a:t>
                      </a:r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DE </a:t>
                      </a:r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SEPTIEMBRE DE 2013)</a:t>
                      </a:r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Trebuchet MS" pitchFamily="34" charset="0"/>
                        </a:rPr>
                        <a:t>DEPENDENCIA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Trebuchet MS" pitchFamily="34" charset="0"/>
                        </a:rPr>
                        <a:t>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CONCEPTO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latin typeface="Trebuchet MS" pitchFamily="34" charset="0"/>
                        </a:rPr>
                        <a:t>IMPORTE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latin typeface="Trebuchet MS" pitchFamily="34" charset="0"/>
                        </a:rPr>
                        <a:t>FOOSSI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Julio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Transferencia de CEA a FOOSSI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170,410.00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FOOSSI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Agosto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Transferencia de CEA a FOOSSI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2,119,426.81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FOOSSI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Septiembre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Transferencia</a:t>
                      </a:r>
                      <a:r>
                        <a:rPr lang="es-MX" sz="1200" b="0" i="0" u="none" strike="noStrike" baseline="0" dirty="0" smtClean="0">
                          <a:latin typeface="Trebuchet MS" pitchFamily="34" charset="0"/>
                        </a:rPr>
                        <a:t> de CEA a FOOSSI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latin typeface="Trebuchet MS" pitchFamily="34" charset="0"/>
                        </a:rPr>
                        <a:t>1,058,580.49</a:t>
                      </a:r>
                      <a:endParaRPr lang="es-MX" sz="1200" b="0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latin typeface="Trebuchet MS" pitchFamily="34" charset="0"/>
                        </a:rPr>
                        <a:t>3,348,417.30</a:t>
                      </a:r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2066072"/>
            <a:ext cx="7056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Anteproyecto </a:t>
            </a:r>
          </a:p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Presupuesto 2014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54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55</a:t>
            </a:fld>
            <a:endParaRPr lang="es-ES_tradnl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79984" y="1714596"/>
          <a:ext cx="6432376" cy="3012350"/>
        </p:xfrm>
        <a:graphic>
          <a:graphicData uri="http://schemas.openxmlformats.org/drawingml/2006/table">
            <a:tbl>
              <a:tblPr/>
              <a:tblGrid>
                <a:gridCol w="2552664"/>
                <a:gridCol w="921326"/>
                <a:gridCol w="1065019"/>
                <a:gridCol w="955136"/>
                <a:gridCol w="938231"/>
              </a:tblGrid>
              <a:tr h="2114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DESCRIPCIÓN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PROPIOS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ESTATAL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FEDERAL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148996"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latin typeface="Trebuchet MS" pitchFamily="34" charset="0"/>
                      </a:endParaRP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>
                        <a:latin typeface="Trebuchet MS" pitchFamily="34" charset="0"/>
                      </a:endParaRP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>
                        <a:latin typeface="Trebuchet MS" pitchFamily="34" charset="0"/>
                      </a:endParaRP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INGRESOS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891,183,295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257,228,964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633,954,331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4806" marR="4806" marT="48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93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Subsidio Federal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                         -  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93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Subsidio Estatal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633,954,331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633,954,331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393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Ingresos Propios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257,228,964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257,228,964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682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682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177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EGRESOS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7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Inversion en Infraestructura para el Desarrollo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210,000,000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                             -  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210,000,000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                         -  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Operación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681,183,295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257,228,964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423,954,331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38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Equipo y Adefas.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                             -   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8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latin typeface="Trebuchet MS" pitchFamily="34" charset="0"/>
                        </a:rPr>
                        <a:t> T O T A L :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891,183,295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257,228,964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latin typeface="Trebuchet MS" pitchFamily="34" charset="0"/>
                        </a:rPr>
                        <a:t>633,954,331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2443336" y="188640"/>
            <a:ext cx="4288904" cy="72576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2443336" y="260350"/>
            <a:ext cx="4109864" cy="4572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Anteproyecto de Presupuesto Ejercicio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187624" y="447328"/>
            <a:ext cx="6919838" cy="8214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138238" y="620713"/>
            <a:ext cx="7034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Pago Compensatorio a pobladores de </a:t>
            </a:r>
            <a:r>
              <a:rPr lang="es-ES_tradnl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Huásabas</a:t>
            </a:r>
            <a:r>
              <a:rPr lang="es-ES_tradnl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 y Granados por cesión de Derechos de Agua</a:t>
            </a:r>
            <a:endParaRPr lang="es-ES_tradnl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pic>
        <p:nvPicPr>
          <p:cNvPr id="37934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755576" y="6391547"/>
            <a:ext cx="2663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 smtClean="0">
                <a:latin typeface="Trebuchet MS" pitchFamily="34" charset="0"/>
              </a:rPr>
              <a:t>*Al 30 de septiembre de 2013</a:t>
            </a:r>
            <a:endParaRPr lang="es-MX" sz="1200" dirty="0">
              <a:latin typeface="Trebuchet MS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56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797844"/>
              </p:ext>
            </p:extLst>
          </p:nvPr>
        </p:nvGraphicFramePr>
        <p:xfrm>
          <a:off x="1619671" y="1556792"/>
          <a:ext cx="5904657" cy="119483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680521"/>
                <a:gridCol w="122413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Trebuchet MS" pitchFamily="34" charset="0"/>
                        </a:rPr>
                        <a:t>CONCEPTO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MONTO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Pago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compensatorio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a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pobladores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los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municipios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Huásabas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y Granados 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por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cesión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derechos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*</a:t>
                      </a:r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effectLst/>
                          <a:latin typeface="Trebuchet MS" pitchFamily="34" charset="0"/>
                        </a:rPr>
                        <a:t>17,497,747.00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33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effectLst/>
                          <a:latin typeface="Trebuchet MS" pitchFamily="34" charset="0"/>
                        </a:rPr>
                        <a:t>17,497,747.00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187624" y="447328"/>
            <a:ext cx="6919838" cy="8214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138238" y="693192"/>
            <a:ext cx="70342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Indemnización por responsabilidad civil</a:t>
            </a:r>
            <a:endParaRPr lang="es-ES_tradnl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pic>
        <p:nvPicPr>
          <p:cNvPr id="37934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57</a:t>
            </a:fld>
            <a:endParaRPr lang="es-ES_tradnl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797844"/>
              </p:ext>
            </p:extLst>
          </p:nvPr>
        </p:nvGraphicFramePr>
        <p:xfrm>
          <a:off x="1138239" y="2090147"/>
          <a:ext cx="6746128" cy="247499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49591"/>
                <a:gridCol w="3800394"/>
                <a:gridCol w="129614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effectLst/>
                          <a:latin typeface="Trebuchet MS" pitchFamily="34" charset="0"/>
                        </a:rPr>
                        <a:t>PROPIETARIO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DAÑOS Y PERJUICIOS OCASIONADOS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MONTO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Lauro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Porchas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Encinas</a:t>
                      </a:r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Com motivo de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la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construcción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del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Acueducto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Independencia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particular se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tuvo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ver obligado 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movilizar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su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ganado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mismo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ganado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murió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por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envenanmiento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ser transportado.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Asimismo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dicho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ganado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generaba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producción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queso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com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propietario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se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sostiene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económicamente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además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haberse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encontrado em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edad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reproductiva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por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dejaron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de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nacer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becerros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se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esperaban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para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su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venta.</a:t>
                      </a:r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effectLst/>
                          <a:latin typeface="Trebuchet MS" pitchFamily="34" charset="0"/>
                        </a:rPr>
                        <a:t>689,250.00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33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187624" y="447328"/>
            <a:ext cx="6919838" cy="8214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043608" y="693192"/>
            <a:ext cx="717817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Apoyo por difusión de Acueducto Independencia</a:t>
            </a:r>
            <a:endParaRPr lang="es-ES_tradnl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pic>
        <p:nvPicPr>
          <p:cNvPr id="37934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5188"/>
            <a:ext cx="6429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58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797844"/>
              </p:ext>
            </p:extLst>
          </p:nvPr>
        </p:nvGraphicFramePr>
        <p:xfrm>
          <a:off x="1138239" y="2060848"/>
          <a:ext cx="6746128" cy="210923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49591"/>
                <a:gridCol w="3800394"/>
                <a:gridCol w="1296143"/>
              </a:tblGrid>
              <a:tr h="776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effectLst/>
                          <a:latin typeface="Trebuchet MS" pitchFamily="34" charset="0"/>
                        </a:rPr>
                        <a:t>RECONOCIMIENTO A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APOYO</a:t>
                      </a:r>
                      <a:r>
                        <a:rPr lang="es-MX" sz="1200" b="1" u="none" strike="noStrike" baseline="0" dirty="0" smtClean="0">
                          <a:effectLst/>
                          <a:latin typeface="Trebuchet MS" pitchFamily="34" charset="0"/>
                        </a:rPr>
                        <a:t> BRINDADO AL FONDO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/>
                          <a:latin typeface="Trebuchet MS" pitchFamily="34" charset="0"/>
                        </a:rPr>
                        <a:t>MONTO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PUPS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Profesionistas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Unidos por Sonora, A.C.</a:t>
                      </a:r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Se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brindó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apoyo</a:t>
                      </a:r>
                      <a:r>
                        <a:rPr lang="pt-BR" sz="1200" b="0" i="0" u="none" strike="noStrike" dirty="0" smtClean="0">
                          <a:effectLst/>
                          <a:latin typeface="Trebuchet MS" pitchFamily="34" charset="0"/>
                        </a:rPr>
                        <a:t> a esta </a:t>
                      </a:r>
                      <a:r>
                        <a:rPr lang="pt-BR" sz="1200" b="0" i="0" u="none" strike="noStrike" dirty="0" err="1" smtClean="0">
                          <a:effectLst/>
                          <a:latin typeface="Trebuchet MS" pitchFamily="34" charset="0"/>
                        </a:rPr>
                        <a:t>Asociación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atendiendo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las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labores de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difusión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y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concientización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población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respecto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alcances y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beneficios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 corto y largo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plazo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traerá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Acueducto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Independencia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,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mismas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acciones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que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llevaron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a cabo mediante viajes y visitas guiadas por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ellos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con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pobladores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de distintos lugares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del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Estado a </a:t>
                      </a:r>
                      <a:r>
                        <a:rPr lang="pt-BR" sz="1200" b="0" i="0" u="none" strike="noStrike" baseline="0" dirty="0" err="1" smtClean="0">
                          <a:effectLst/>
                          <a:latin typeface="Trebuchet MS" pitchFamily="34" charset="0"/>
                        </a:rPr>
                        <a:t>la</a:t>
                      </a:r>
                      <a:r>
                        <a:rPr lang="pt-BR" sz="1200" b="0" i="0" u="none" strike="noStrike" baseline="0" dirty="0" smtClean="0">
                          <a:effectLst/>
                          <a:latin typeface="Trebuchet MS" pitchFamily="34" charset="0"/>
                        </a:rPr>
                        <a:t> Obra de toma.</a:t>
                      </a:r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effectLst/>
                          <a:latin typeface="Trebuchet MS" pitchFamily="34" charset="0"/>
                        </a:rPr>
                        <a:t>15,000.00</a:t>
                      </a:r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33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MX" sz="12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Trebuchet MS" pitchFamily="34" charset="0"/>
                        </a:rPr>
                        <a:t>TOTAL</a:t>
                      </a:r>
                      <a:endParaRPr lang="es-MX" sz="12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strike="noStrike" dirty="0" smtClean="0"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2066072"/>
            <a:ext cx="7056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Foro sobre</a:t>
            </a:r>
          </a:p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Cultura del Agua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/>
          </p:nvPr>
        </p:nvSpPr>
        <p:spPr>
          <a:xfrm>
            <a:off x="107950" y="1243608"/>
            <a:ext cx="7588250" cy="457200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Desarrollos Inmobiliarios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60</a:t>
            </a:fld>
            <a:endParaRPr lang="es-ES_tradnl"/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1187624" y="447328"/>
            <a:ext cx="6919838" cy="8214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endParaRPr lang="es-MX" sz="3200" b="1" dirty="0">
              <a:latin typeface="Trebuchet MS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043608" y="693192"/>
            <a:ext cx="717817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r>
              <a:rPr lang="es-ES_tradnl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ahoma" pitchFamily="34" charset="0"/>
              </a:rPr>
              <a:t>Foro sobre Cultura del Agua</a:t>
            </a:r>
            <a:endParaRPr lang="es-ES_tradnl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  <a:p>
            <a:pPr algn="ctr" defTabSz="914400" fontAlgn="auto">
              <a:lnSpc>
                <a:spcPts val="2300"/>
              </a:lnSpc>
              <a:spcAft>
                <a:spcPts val="0"/>
              </a:spcAft>
              <a:defRPr/>
            </a:pPr>
            <a:endParaRPr lang="es-ES_tradnl" sz="2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2060848"/>
            <a:ext cx="7178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Trebuchet MS" pitchFamily="34" charset="0"/>
              </a:rPr>
              <a:t>Nombre: </a:t>
            </a:r>
            <a:r>
              <a:rPr lang="es-MX" sz="1600" dirty="0" smtClean="0">
                <a:latin typeface="Trebuchet MS" pitchFamily="34" charset="0"/>
              </a:rPr>
              <a:t>Pendiente.</a:t>
            </a:r>
          </a:p>
          <a:p>
            <a:endParaRPr lang="es-MX" sz="1600" dirty="0" smtClean="0">
              <a:latin typeface="Trebuchet MS" pitchFamily="34" charset="0"/>
            </a:endParaRPr>
          </a:p>
          <a:p>
            <a:r>
              <a:rPr lang="es-MX" sz="1600" b="1" dirty="0" smtClean="0">
                <a:latin typeface="Trebuchet MS" pitchFamily="34" charset="0"/>
              </a:rPr>
              <a:t>Tema Central: </a:t>
            </a:r>
            <a:r>
              <a:rPr lang="es-MX" sz="1600" dirty="0" smtClean="0">
                <a:latin typeface="Trebuchet MS" pitchFamily="34" charset="0"/>
              </a:rPr>
              <a:t>Concientización sobre el cuidado del agua.</a:t>
            </a:r>
          </a:p>
          <a:p>
            <a:endParaRPr lang="es-MX" sz="1600" dirty="0" smtClean="0">
              <a:latin typeface="Trebuchet MS" pitchFamily="34" charset="0"/>
            </a:endParaRPr>
          </a:p>
          <a:p>
            <a:r>
              <a:rPr lang="es-MX" sz="1600" b="1" dirty="0" smtClean="0">
                <a:latin typeface="Trebuchet MS" pitchFamily="34" charset="0"/>
              </a:rPr>
              <a:t>Fecha: </a:t>
            </a:r>
            <a:r>
              <a:rPr lang="es-MX" sz="1600" dirty="0" smtClean="0">
                <a:latin typeface="Trebuchet MS" pitchFamily="34" charset="0"/>
              </a:rPr>
              <a:t>3, 4 y 5 de febrero de 2014.</a:t>
            </a:r>
            <a:endParaRPr lang="es-MX" sz="1600" b="1" dirty="0" smtClean="0">
              <a:latin typeface="Trebuchet MS" pitchFamily="34" charset="0"/>
            </a:endParaRPr>
          </a:p>
          <a:p>
            <a:endParaRPr lang="es-MX" sz="1600" dirty="0" smtClean="0">
              <a:latin typeface="Trebuchet MS" pitchFamily="34" charset="0"/>
            </a:endParaRPr>
          </a:p>
          <a:p>
            <a:r>
              <a:rPr lang="es-MX" sz="1600" b="1" dirty="0" smtClean="0">
                <a:latin typeface="Trebuchet MS" pitchFamily="34" charset="0"/>
              </a:rPr>
              <a:t>Programa de actividades: </a:t>
            </a:r>
            <a:r>
              <a:rPr lang="es-MX" sz="1600" dirty="0" smtClean="0">
                <a:latin typeface="Trebuchet MS" pitchFamily="34" charset="0"/>
              </a:rPr>
              <a:t>En proceso.</a:t>
            </a:r>
          </a:p>
          <a:p>
            <a:endParaRPr lang="es-MX" sz="1600" dirty="0" smtClean="0">
              <a:latin typeface="Trebuchet MS" pitchFamily="34" charset="0"/>
            </a:endParaRPr>
          </a:p>
          <a:p>
            <a:r>
              <a:rPr lang="es-MX" sz="1600" b="1" dirty="0" smtClean="0">
                <a:latin typeface="Trebuchet MS" pitchFamily="34" charset="0"/>
              </a:rPr>
              <a:t>Invitados: </a:t>
            </a:r>
            <a:r>
              <a:rPr lang="es-MX" sz="1600" dirty="0" smtClean="0">
                <a:latin typeface="Trebuchet MS" pitchFamily="34" charset="0"/>
              </a:rPr>
              <a:t>Por confirmar.</a:t>
            </a:r>
            <a:endParaRPr lang="es-MX" sz="1600" b="1" dirty="0" smtClean="0">
              <a:latin typeface="Trebuchet MS" pitchFamily="34" charset="0"/>
            </a:endParaRPr>
          </a:p>
          <a:p>
            <a:endParaRPr lang="es-MX" sz="1600" dirty="0" smtClean="0">
              <a:latin typeface="Trebuchet MS" pitchFamily="34" charset="0"/>
            </a:endParaRPr>
          </a:p>
          <a:p>
            <a:pPr algn="just"/>
            <a:r>
              <a:rPr lang="es-MX" sz="1600" b="1" dirty="0" smtClean="0">
                <a:latin typeface="Trebuchet MS" pitchFamily="34" charset="0"/>
              </a:rPr>
              <a:t>Objetivo: </a:t>
            </a:r>
            <a:r>
              <a:rPr lang="es-MX" sz="1600" dirty="0" smtClean="0">
                <a:latin typeface="Trebuchet MS" pitchFamily="34" charset="0"/>
              </a:rPr>
              <a:t>Que Dependencias e Instituciones reconocidas en Sonora y Arizona compartan experiencias sobre las nuevas tecnologías en el aprovechamiento y cuidado del agua además de permitir conocer los impactos positivos que esto genera.</a:t>
            </a:r>
            <a:endParaRPr lang="es-MX" sz="1600" dirty="0">
              <a:latin typeface="Trebuchet MS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63888" y="1700808"/>
            <a:ext cx="17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Trebuchet MS" pitchFamily="34" charset="0"/>
              </a:rPr>
              <a:t>ANTEPROYECTO</a:t>
            </a:r>
            <a:endParaRPr lang="es-MX" sz="16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61</a:t>
            </a:fld>
            <a:endParaRPr lang="es-ES_tradnl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73224" y="1082824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Tahoma" pitchFamily="34" charset="0"/>
              </a:rPr>
              <a:t>Dirección General Jurídica</a:t>
            </a:r>
            <a:endParaRPr kumimoji="0" lang="es-ES_tradnl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941814"/>
            <a:ext cx="705678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Prestación de Servicios 2013</a:t>
            </a:r>
          </a:p>
          <a:p>
            <a:pPr algn="ctr">
              <a:defRPr/>
            </a:pP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s-MX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Operación Acueducto Independencia</a:t>
            </a:r>
            <a:endParaRPr lang="es-MX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19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63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19944" y="1628800"/>
          <a:ext cx="6936432" cy="155240"/>
        </p:xfrm>
        <a:graphic>
          <a:graphicData uri="http://schemas.openxmlformats.org/drawingml/2006/table">
            <a:tbl>
              <a:tblPr/>
              <a:tblGrid>
                <a:gridCol w="1238648"/>
                <a:gridCol w="2676559"/>
                <a:gridCol w="1174023"/>
                <a:gridCol w="1847202"/>
              </a:tblGrid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1"/>
          <p:cNvSpPr>
            <a:spLocks noChangeArrowheads="1"/>
          </p:cNvSpPr>
          <p:nvPr/>
        </p:nvSpPr>
        <p:spPr bwMode="auto">
          <a:xfrm>
            <a:off x="467544" y="260647"/>
            <a:ext cx="8219256" cy="720081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Prestación de Servicios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Profesionales</a:t>
            </a:r>
          </a:p>
          <a:p>
            <a:pPr algn="ctr">
              <a:lnSpc>
                <a:spcPts val="2300"/>
              </a:lnSpc>
              <a:defRPr/>
            </a:pP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Operación Acueducto Independencia</a:t>
            </a:r>
            <a:endParaRPr lang="es-MX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19944" y="1772816"/>
          <a:ext cx="6936432" cy="4146040"/>
        </p:xfrm>
        <a:graphic>
          <a:graphicData uri="http://schemas.openxmlformats.org/drawingml/2006/table">
            <a:tbl>
              <a:tblPr/>
              <a:tblGrid>
                <a:gridCol w="1238648"/>
                <a:gridCol w="2676559"/>
                <a:gridCol w="1174023"/>
                <a:gridCol w="1847202"/>
              </a:tblGrid>
              <a:tr h="1249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GILBERTO PÉREZ RIVERA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e inspección de las instalaciones donde se encuentran la obra de toma  y rebombeo que forman parte del proyecto Acueducto Independencia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SP-51-2013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$12,000.00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JESÚS MARÍA MUNGUÍA ARVAYO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e inspección de las instalaciones donde se encuentran la obra de toma  y rebombeo que forman parte del proyecto Acueducto Independencia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SP-52-2013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$12,000.00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HÉCTOR ROBERTO VÁSQUEZ NUÑEZ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e inspección de las instalaciones donde se encuentran la obra de toma  y rebombeo que forman parte del proyecto Acueducto Independencia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SP-53-2013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$12,000.00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000" b="1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VÍCTOR JACOBO BIEBRICH BORBÓN0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Mantenimiento e inspección de las instalaciones donde se encuentran la obra de toma  y rebombeo que forman parte del proyecto Acueducto Independencia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SP-54-2013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$12,000.00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1790814"/>
            <a:ext cx="7056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Prestación de Servicios 2013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647056" y="260647"/>
            <a:ext cx="5877272" cy="93610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Prestación de Servicios Profesionales</a:t>
            </a:r>
          </a:p>
        </p:txBody>
      </p:sp>
      <p:pic>
        <p:nvPicPr>
          <p:cNvPr id="58419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65</a:t>
            </a:fld>
            <a:endParaRPr lang="es-ES_tradnl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19944" y="1628800"/>
          <a:ext cx="6936432" cy="155240"/>
        </p:xfrm>
        <a:graphic>
          <a:graphicData uri="http://schemas.openxmlformats.org/drawingml/2006/table">
            <a:tbl>
              <a:tblPr/>
              <a:tblGrid>
                <a:gridCol w="1238648"/>
                <a:gridCol w="2676559"/>
                <a:gridCol w="1174023"/>
                <a:gridCol w="1847202"/>
              </a:tblGrid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NOMBRE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2840" marR="2840" marT="2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19944" y="1772816"/>
          <a:ext cx="6936432" cy="3214600"/>
        </p:xfrm>
        <a:graphic>
          <a:graphicData uri="http://schemas.openxmlformats.org/drawingml/2006/table">
            <a:tbl>
              <a:tblPr/>
              <a:tblGrid>
                <a:gridCol w="1238648"/>
                <a:gridCol w="2676559"/>
                <a:gridCol w="1174023"/>
                <a:gridCol w="1847202"/>
              </a:tblGrid>
              <a:tr h="3123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IRP ASESORES INMOBILIARIOS, S.C.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Prestación de servicios con el objeto de supervisar y verificar el consumo de energía eléctrica de las diversas unidades dependientes de EL FONDO para efecto de constatar la veracidad en el consumo y el cobro por dicho concepto, además de gestionar la devolución por cobro indebido, cambios de tarifa, medición y todo lo que implique ahorro, como correcciones, cancelaciones, retroactivos y reducción de los consumos e implementar medidas que hagan más eficiente el uso de la energía eléctrica.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FOOSSI-SP-49-2013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50% DE LOS BENEFICIOS DE AHORRO, DEVOLUCIONES, CORRECCIONES Y REDUCCIONES EN FACTURACIONES, AJUSTES, CAMBIOS DE TARIFA, CENSOS Y DAP QUE SE RECUPEREN Y SEAN RECONOCIDOS, ACEPTADOS, REINTEGRADOS Y CUBIERTOS POR LA CFE AL FONDO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Vigencia 01/10/2013 al 31/12/2013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MAS IVA (CADA QUE SE DE EL SUPUESTO DE PAGO)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2840" marR="2840" marT="28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SECURISTAR, S.A. DE C.V.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Servicios profesionales consistentes en vigilancia especializada de las instalaciones que ocupan las oficinas administrativas de EL FONDO.</a:t>
                      </a:r>
                    </a:p>
                  </a:txBody>
                  <a:tcPr marL="2840" marR="2840" marT="28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FOOSSI-SP-50-2013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$66,800.00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Vigencia 01/10/2013 al 31/12/2013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(MENSUAL)</a:t>
                      </a:r>
                    </a:p>
                  </a:txBody>
                  <a:tcPr marL="2840" marR="2840" marT="2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55576" y="1197907"/>
            <a:ext cx="76431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</a:t>
            </a:r>
            <a:r>
              <a:rPr lang="es-MX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Arrendamiento derivados </a:t>
            </a: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 Convenios de Coordinación</a:t>
            </a:r>
          </a:p>
          <a:p>
            <a:pPr algn="ctr">
              <a:defRPr/>
            </a:pP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FOOSSI-INAH</a:t>
            </a:r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647056" y="260647"/>
            <a:ext cx="5877272" cy="93610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Contratos de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Arrendamiento derivados de Convenios de Coordinación FOOSSI-INAH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8419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71600" y="1811733"/>
          <a:ext cx="6984776" cy="2212940"/>
        </p:xfrm>
        <a:graphic>
          <a:graphicData uri="http://schemas.openxmlformats.org/drawingml/2006/table">
            <a:tbl>
              <a:tblPr/>
              <a:tblGrid>
                <a:gridCol w="2443842"/>
                <a:gridCol w="2007441"/>
                <a:gridCol w="2533493"/>
              </a:tblGrid>
              <a:tr h="1278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ARRENDADOR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LOCALIDAD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CANTIDAD</a:t>
                      </a:r>
                    </a:p>
                  </a:txBody>
                  <a:tcPr marL="1766" marR="1766" marT="1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6482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ZUNY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ESPINOZA FÉLIX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MAZATÁN, SONORA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$19,000.00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16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VIGENCIA DEL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04/SEP/13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04/NOV/13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1766" marR="1766" marT="17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9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GUADALUPE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DEL CARMEN CANIZALES BERNAL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HERMOSILLO, SONORA.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VIGENCIA DEL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04/NOV/13 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31/DIC/13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MÁS I.V.A. MENOS ISR (MENSUAL)</a:t>
                      </a:r>
                    </a:p>
                  </a:txBody>
                  <a:tcPr marL="1766" marR="1766" marT="1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2F57-5194-413E-A86C-B4B5783ADDA6}" type="slidenum">
              <a:rPr lang="es-ES_tradnl" smtClean="0"/>
              <a:pPr>
                <a:defRPr/>
              </a:pPr>
              <a:t>67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68</a:t>
            </a:fld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96862" y="4827240"/>
            <a:ext cx="6579394" cy="762000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Propuesta de Calendarización 2014 para Sesiones Ordinarias de Consejo Directivo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1503040" y="260647"/>
            <a:ext cx="5877272" cy="720081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Calendario 2014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10" descr="C:\Users\Oscar.Borquez\Pictures\Logo_NuevoSonora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949950"/>
            <a:ext cx="642938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043607" y="1613026"/>
          <a:ext cx="7200801" cy="329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2736304"/>
                <a:gridCol w="2664296"/>
              </a:tblGrid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Sesión Ordinaria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Período que se informa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Fecha estimada</a:t>
                      </a:r>
                      <a:endParaRPr lang="es-MX" dirty="0"/>
                    </a:p>
                  </a:txBody>
                  <a:tcPr anchor="ctr"/>
                </a:tc>
              </a:tr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Primera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Cuarto</a:t>
                      </a:r>
                      <a:r>
                        <a:rPr lang="es-MX" baseline="0" dirty="0" smtClean="0"/>
                        <a:t> trimestre  2013 (</a:t>
                      </a:r>
                      <a:r>
                        <a:rPr lang="es-MX" dirty="0" smtClean="0"/>
                        <a:t>Octubre,</a:t>
                      </a:r>
                      <a:r>
                        <a:rPr lang="es-MX" baseline="0" dirty="0" smtClean="0"/>
                        <a:t> noviembre y diciembre)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Viernes 28 de febrero </a:t>
                      </a:r>
                      <a:r>
                        <a:rPr lang="es-MX" baseline="0" dirty="0" smtClean="0"/>
                        <a:t>de 2014</a:t>
                      </a:r>
                      <a:endParaRPr lang="es-MX" dirty="0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Segunda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Primer trimestre (enero, febrero</a:t>
                      </a:r>
                      <a:r>
                        <a:rPr lang="es-MX" baseline="0" dirty="0" smtClean="0"/>
                        <a:t> y marzo 2014)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Viernes</a:t>
                      </a:r>
                      <a:r>
                        <a:rPr lang="es-MX" baseline="0" dirty="0" smtClean="0"/>
                        <a:t> 23 de mayo de 2014</a:t>
                      </a:r>
                      <a:endParaRPr lang="es-MX" dirty="0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Tercera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Segundo trimestre (abril, mayo y junio</a:t>
                      </a:r>
                      <a:r>
                        <a:rPr lang="es-MX" baseline="0" dirty="0" smtClean="0"/>
                        <a:t> 2014)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Viernes 29 de agosto de 2013</a:t>
                      </a:r>
                      <a:endParaRPr lang="es-MX" dirty="0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Cuarta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Tercer trimestre (julio, agosto</a:t>
                      </a:r>
                      <a:r>
                        <a:rPr lang="es-MX" baseline="0" dirty="0" smtClean="0"/>
                        <a:t> y septiembre 2014)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Viernes 28 de</a:t>
                      </a:r>
                      <a:r>
                        <a:rPr lang="es-MX" baseline="0" dirty="0" smtClean="0"/>
                        <a:t> noviembre de 2014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79712" y="2086397"/>
            <a:ext cx="504031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Ramal Norte</a:t>
            </a:r>
          </a:p>
          <a:p>
            <a:pPr algn="ctr">
              <a:defRPr/>
            </a:pPr>
            <a:r>
              <a:rPr lang="es-MX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19 </a:t>
            </a:r>
            <a:r>
              <a:rPr lang="es-MX" sz="4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Kms</a:t>
            </a:r>
            <a:endParaRPr lang="es-MX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ctrTitle"/>
          </p:nvPr>
        </p:nvSpPr>
        <p:spPr>
          <a:xfrm>
            <a:off x="512886" y="4683224"/>
            <a:ext cx="6579394" cy="762000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ahoma" pitchFamily="34" charset="0"/>
              </a:rPr>
              <a:t>Acta de la Sesión anterior celebrada el 23 de agosto de 2013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4D41-E36F-4713-A4C0-F856EEC8384E}" type="slidenum">
              <a:rPr lang="es-ES_tradnl" smtClean="0"/>
              <a:pPr>
                <a:defRPr/>
              </a:pPr>
              <a:t>70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928662" y="148279"/>
            <a:ext cx="7169150" cy="1066143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ACUEDUCTO INDEPENDENCIA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143500" y="2462213"/>
            <a:ext cx="31432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4000" dirty="0">
                <a:solidFill>
                  <a:srgbClr val="DD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 </a:t>
            </a:r>
            <a:r>
              <a:rPr lang="es-MX" sz="4000" dirty="0" err="1">
                <a:solidFill>
                  <a:srgbClr val="DD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Kms</a:t>
            </a:r>
            <a:endParaRPr lang="es-MX" sz="3200" dirty="0">
              <a:solidFill>
                <a:srgbClr val="DD94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63813" y="3857625"/>
            <a:ext cx="1865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4000" dirty="0">
                <a:solidFill>
                  <a:srgbClr val="DD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s-MX" sz="3200" dirty="0">
              <a:solidFill>
                <a:srgbClr val="DD94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315913" y="1782763"/>
            <a:ext cx="5399087" cy="4610100"/>
            <a:chOff x="-6816681" y="-285776"/>
            <a:chExt cx="11046217" cy="11144328"/>
          </a:xfrm>
        </p:grpSpPr>
        <p:pic>
          <p:nvPicPr>
            <p:cNvPr id="11282" name="Picture 18" descr="C:\Users\hugo reynoso\1.jpg"/>
            <p:cNvPicPr>
              <a:picLocks noChangeAspect="1" noChangeArrowheads="1"/>
            </p:cNvPicPr>
            <p:nvPr/>
          </p:nvPicPr>
          <p:blipFill>
            <a:blip r:embed="rId3"/>
            <a:srcRect l="46094" t="43622"/>
            <a:stretch>
              <a:fillRect/>
            </a:stretch>
          </p:blipFill>
          <p:spPr bwMode="auto">
            <a:xfrm>
              <a:off x="-6816681" y="-285776"/>
              <a:ext cx="7389045" cy="378768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pic>
          <p:nvPicPr>
            <p:cNvPr id="11283" name="Picture 19" descr="C:\Users\hugo reynoso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686037" y="1341357"/>
              <a:ext cx="5505244" cy="2697816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pic>
          <p:nvPicPr>
            <p:cNvPr id="11284" name="Picture 20" descr="C:\Users\hugo reynoso\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283657" y="3712981"/>
              <a:ext cx="9513193" cy="4662657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pic>
          <p:nvPicPr>
            <p:cNvPr id="11285" name="Picture 21" descr="C:\Users\hugo reynoso\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857089" y="8375637"/>
              <a:ext cx="5066775" cy="248291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</p:grpSp>
      <p:cxnSp>
        <p:nvCxnSpPr>
          <p:cNvPr id="24" name="23 Conector recto"/>
          <p:cNvCxnSpPr/>
          <p:nvPr/>
        </p:nvCxnSpPr>
        <p:spPr>
          <a:xfrm>
            <a:off x="609600" y="231457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Forma libre"/>
          <p:cNvSpPr/>
          <p:nvPr/>
        </p:nvSpPr>
        <p:spPr>
          <a:xfrm>
            <a:off x="500063" y="1714500"/>
            <a:ext cx="430212" cy="1825625"/>
          </a:xfrm>
          <a:custGeom>
            <a:avLst/>
            <a:gdLst>
              <a:gd name="connsiteX0" fmla="*/ 644577 w 644577"/>
              <a:gd name="connsiteY0" fmla="*/ 0 h 2023673"/>
              <a:gd name="connsiteX1" fmla="*/ 599607 w 644577"/>
              <a:gd name="connsiteY1" fmla="*/ 14991 h 2023673"/>
              <a:gd name="connsiteX2" fmla="*/ 554636 w 644577"/>
              <a:gd name="connsiteY2" fmla="*/ 89941 h 2023673"/>
              <a:gd name="connsiteX3" fmla="*/ 524656 w 644577"/>
              <a:gd name="connsiteY3" fmla="*/ 119922 h 2023673"/>
              <a:gd name="connsiteX4" fmla="*/ 509666 w 644577"/>
              <a:gd name="connsiteY4" fmla="*/ 164892 h 2023673"/>
              <a:gd name="connsiteX5" fmla="*/ 479685 w 644577"/>
              <a:gd name="connsiteY5" fmla="*/ 194873 h 2023673"/>
              <a:gd name="connsiteX6" fmla="*/ 449705 w 644577"/>
              <a:gd name="connsiteY6" fmla="*/ 284814 h 2023673"/>
              <a:gd name="connsiteX7" fmla="*/ 419725 w 644577"/>
              <a:gd name="connsiteY7" fmla="*/ 329784 h 2023673"/>
              <a:gd name="connsiteX8" fmla="*/ 389744 w 644577"/>
              <a:gd name="connsiteY8" fmla="*/ 419725 h 2023673"/>
              <a:gd name="connsiteX9" fmla="*/ 359764 w 644577"/>
              <a:gd name="connsiteY9" fmla="*/ 464695 h 2023673"/>
              <a:gd name="connsiteX10" fmla="*/ 329784 w 644577"/>
              <a:gd name="connsiteY10" fmla="*/ 569627 h 2023673"/>
              <a:gd name="connsiteX11" fmla="*/ 314793 w 644577"/>
              <a:gd name="connsiteY11" fmla="*/ 614597 h 2023673"/>
              <a:gd name="connsiteX12" fmla="*/ 284813 w 644577"/>
              <a:gd name="connsiteY12" fmla="*/ 1409076 h 2023673"/>
              <a:gd name="connsiteX13" fmla="*/ 269823 w 644577"/>
              <a:gd name="connsiteY13" fmla="*/ 1469036 h 2023673"/>
              <a:gd name="connsiteX14" fmla="*/ 209862 w 644577"/>
              <a:gd name="connsiteY14" fmla="*/ 1588958 h 2023673"/>
              <a:gd name="connsiteX15" fmla="*/ 194872 w 644577"/>
              <a:gd name="connsiteY15" fmla="*/ 1633928 h 2023673"/>
              <a:gd name="connsiteX16" fmla="*/ 164892 w 644577"/>
              <a:gd name="connsiteY16" fmla="*/ 1663909 h 2023673"/>
              <a:gd name="connsiteX17" fmla="*/ 119921 w 644577"/>
              <a:gd name="connsiteY17" fmla="*/ 1798820 h 2023673"/>
              <a:gd name="connsiteX18" fmla="*/ 104931 w 644577"/>
              <a:gd name="connsiteY18" fmla="*/ 1843791 h 2023673"/>
              <a:gd name="connsiteX19" fmla="*/ 74951 w 644577"/>
              <a:gd name="connsiteY19" fmla="*/ 1888761 h 2023673"/>
              <a:gd name="connsiteX20" fmla="*/ 29980 w 644577"/>
              <a:gd name="connsiteY20" fmla="*/ 1963712 h 2023673"/>
              <a:gd name="connsiteX21" fmla="*/ 0 w 644577"/>
              <a:gd name="connsiteY21" fmla="*/ 2023673 h 20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4577" h="2023673">
                <a:moveTo>
                  <a:pt x="644577" y="0"/>
                </a:moveTo>
                <a:cubicBezTo>
                  <a:pt x="629587" y="4997"/>
                  <a:pt x="613156" y="6861"/>
                  <a:pt x="599607" y="14991"/>
                </a:cubicBezTo>
                <a:cubicBezTo>
                  <a:pt x="552128" y="43479"/>
                  <a:pt x="581166" y="45723"/>
                  <a:pt x="554636" y="89941"/>
                </a:cubicBezTo>
                <a:cubicBezTo>
                  <a:pt x="547365" y="102060"/>
                  <a:pt x="534649" y="109928"/>
                  <a:pt x="524656" y="119922"/>
                </a:cubicBezTo>
                <a:cubicBezTo>
                  <a:pt x="519659" y="134912"/>
                  <a:pt x="517796" y="151343"/>
                  <a:pt x="509666" y="164892"/>
                </a:cubicBezTo>
                <a:cubicBezTo>
                  <a:pt x="502394" y="177011"/>
                  <a:pt x="486006" y="182232"/>
                  <a:pt x="479685" y="194873"/>
                </a:cubicBezTo>
                <a:cubicBezTo>
                  <a:pt x="465552" y="223139"/>
                  <a:pt x="467235" y="258520"/>
                  <a:pt x="449705" y="284814"/>
                </a:cubicBezTo>
                <a:cubicBezTo>
                  <a:pt x="439712" y="299804"/>
                  <a:pt x="427042" y="313321"/>
                  <a:pt x="419725" y="329784"/>
                </a:cubicBezTo>
                <a:cubicBezTo>
                  <a:pt x="406890" y="358662"/>
                  <a:pt x="407274" y="393430"/>
                  <a:pt x="389744" y="419725"/>
                </a:cubicBezTo>
                <a:lnTo>
                  <a:pt x="359764" y="464695"/>
                </a:lnTo>
                <a:cubicBezTo>
                  <a:pt x="323814" y="572546"/>
                  <a:pt x="367440" y="437835"/>
                  <a:pt x="329784" y="569627"/>
                </a:cubicBezTo>
                <a:cubicBezTo>
                  <a:pt x="325443" y="584820"/>
                  <a:pt x="319790" y="599607"/>
                  <a:pt x="314793" y="614597"/>
                </a:cubicBezTo>
                <a:cubicBezTo>
                  <a:pt x="258955" y="949626"/>
                  <a:pt x="317690" y="570708"/>
                  <a:pt x="284813" y="1409076"/>
                </a:cubicBezTo>
                <a:cubicBezTo>
                  <a:pt x="284006" y="1429662"/>
                  <a:pt x="275743" y="1449303"/>
                  <a:pt x="269823" y="1469036"/>
                </a:cubicBezTo>
                <a:cubicBezTo>
                  <a:pt x="240295" y="1567464"/>
                  <a:pt x="259988" y="1538832"/>
                  <a:pt x="209862" y="1588958"/>
                </a:cubicBezTo>
                <a:cubicBezTo>
                  <a:pt x="204865" y="1603948"/>
                  <a:pt x="203001" y="1620379"/>
                  <a:pt x="194872" y="1633928"/>
                </a:cubicBezTo>
                <a:cubicBezTo>
                  <a:pt x="187601" y="1646047"/>
                  <a:pt x="171212" y="1651268"/>
                  <a:pt x="164892" y="1663909"/>
                </a:cubicBezTo>
                <a:cubicBezTo>
                  <a:pt x="164890" y="1663913"/>
                  <a:pt x="127417" y="1776333"/>
                  <a:pt x="119921" y="1798820"/>
                </a:cubicBezTo>
                <a:cubicBezTo>
                  <a:pt x="114924" y="1813810"/>
                  <a:pt x="113696" y="1830644"/>
                  <a:pt x="104931" y="1843791"/>
                </a:cubicBezTo>
                <a:lnTo>
                  <a:pt x="74951" y="1888761"/>
                </a:lnTo>
                <a:cubicBezTo>
                  <a:pt x="40155" y="1993153"/>
                  <a:pt x="84852" y="1881404"/>
                  <a:pt x="29980" y="1963712"/>
                </a:cubicBezTo>
                <a:cubicBezTo>
                  <a:pt x="17585" y="1982305"/>
                  <a:pt x="0" y="2023673"/>
                  <a:pt x="0" y="2023673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35 Forma libre"/>
          <p:cNvSpPr/>
          <p:nvPr/>
        </p:nvSpPr>
        <p:spPr>
          <a:xfrm>
            <a:off x="1630363" y="1858963"/>
            <a:ext cx="617537" cy="2403475"/>
          </a:xfrm>
          <a:custGeom>
            <a:avLst/>
            <a:gdLst>
              <a:gd name="connsiteX0" fmla="*/ 617773 w 617773"/>
              <a:gd name="connsiteY0" fmla="*/ 0 h 2403965"/>
              <a:gd name="connsiteX1" fmla="*/ 602782 w 617773"/>
              <a:gd name="connsiteY1" fmla="*/ 644577 h 2403965"/>
              <a:gd name="connsiteX2" fmla="*/ 572802 w 617773"/>
              <a:gd name="connsiteY2" fmla="*/ 794479 h 2403965"/>
              <a:gd name="connsiteX3" fmla="*/ 542822 w 617773"/>
              <a:gd name="connsiteY3" fmla="*/ 884420 h 2403965"/>
              <a:gd name="connsiteX4" fmla="*/ 527832 w 617773"/>
              <a:gd name="connsiteY4" fmla="*/ 929390 h 2403965"/>
              <a:gd name="connsiteX5" fmla="*/ 527832 w 617773"/>
              <a:gd name="connsiteY5" fmla="*/ 1349115 h 2403965"/>
              <a:gd name="connsiteX6" fmla="*/ 557812 w 617773"/>
              <a:gd name="connsiteY6" fmla="*/ 1469036 h 2403965"/>
              <a:gd name="connsiteX7" fmla="*/ 587792 w 617773"/>
              <a:gd name="connsiteY7" fmla="*/ 1648918 h 2403965"/>
              <a:gd name="connsiteX8" fmla="*/ 572802 w 617773"/>
              <a:gd name="connsiteY8" fmla="*/ 1903751 h 2403965"/>
              <a:gd name="connsiteX9" fmla="*/ 557812 w 617773"/>
              <a:gd name="connsiteY9" fmla="*/ 1948722 h 2403965"/>
              <a:gd name="connsiteX10" fmla="*/ 512841 w 617773"/>
              <a:gd name="connsiteY10" fmla="*/ 1993692 h 2403965"/>
              <a:gd name="connsiteX11" fmla="*/ 467871 w 617773"/>
              <a:gd name="connsiteY11" fmla="*/ 2008682 h 2403965"/>
              <a:gd name="connsiteX12" fmla="*/ 362940 w 617773"/>
              <a:gd name="connsiteY12" fmla="*/ 2098623 h 2403965"/>
              <a:gd name="connsiteX13" fmla="*/ 287989 w 617773"/>
              <a:gd name="connsiteY13" fmla="*/ 2158584 h 2403965"/>
              <a:gd name="connsiteX14" fmla="*/ 228028 w 617773"/>
              <a:gd name="connsiteY14" fmla="*/ 2233535 h 2403965"/>
              <a:gd name="connsiteX15" fmla="*/ 138087 w 617773"/>
              <a:gd name="connsiteY15" fmla="*/ 2293495 h 2403965"/>
              <a:gd name="connsiteX16" fmla="*/ 63137 w 617773"/>
              <a:gd name="connsiteY16" fmla="*/ 2353456 h 2403965"/>
              <a:gd name="connsiteX17" fmla="*/ 3176 w 617773"/>
              <a:gd name="connsiteY17" fmla="*/ 2398427 h 240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7773" h="2403965">
                <a:moveTo>
                  <a:pt x="617773" y="0"/>
                </a:moveTo>
                <a:cubicBezTo>
                  <a:pt x="612776" y="214859"/>
                  <a:pt x="611547" y="429839"/>
                  <a:pt x="602782" y="644577"/>
                </a:cubicBezTo>
                <a:cubicBezTo>
                  <a:pt x="601506" y="675843"/>
                  <a:pt x="583572" y="758579"/>
                  <a:pt x="572802" y="794479"/>
                </a:cubicBezTo>
                <a:cubicBezTo>
                  <a:pt x="563721" y="824748"/>
                  <a:pt x="552815" y="854440"/>
                  <a:pt x="542822" y="884420"/>
                </a:cubicBezTo>
                <a:lnTo>
                  <a:pt x="527832" y="929390"/>
                </a:lnTo>
                <a:cubicBezTo>
                  <a:pt x="504642" y="1114901"/>
                  <a:pt x="500367" y="1092774"/>
                  <a:pt x="527832" y="1349115"/>
                </a:cubicBezTo>
                <a:cubicBezTo>
                  <a:pt x="532222" y="1390084"/>
                  <a:pt x="549731" y="1428632"/>
                  <a:pt x="557812" y="1469036"/>
                </a:cubicBezTo>
                <a:cubicBezTo>
                  <a:pt x="579731" y="1578633"/>
                  <a:pt x="569199" y="1518765"/>
                  <a:pt x="587792" y="1648918"/>
                </a:cubicBezTo>
                <a:cubicBezTo>
                  <a:pt x="582795" y="1733862"/>
                  <a:pt x="581269" y="1819082"/>
                  <a:pt x="572802" y="1903751"/>
                </a:cubicBezTo>
                <a:cubicBezTo>
                  <a:pt x="571230" y="1919474"/>
                  <a:pt x="566577" y="1935575"/>
                  <a:pt x="557812" y="1948722"/>
                </a:cubicBezTo>
                <a:cubicBezTo>
                  <a:pt x="546053" y="1966361"/>
                  <a:pt x="530480" y="1981933"/>
                  <a:pt x="512841" y="1993692"/>
                </a:cubicBezTo>
                <a:cubicBezTo>
                  <a:pt x="499694" y="2002457"/>
                  <a:pt x="482861" y="2003685"/>
                  <a:pt x="467871" y="2008682"/>
                </a:cubicBezTo>
                <a:cubicBezTo>
                  <a:pt x="323531" y="2153022"/>
                  <a:pt x="477089" y="2007303"/>
                  <a:pt x="362940" y="2098623"/>
                </a:cubicBezTo>
                <a:cubicBezTo>
                  <a:pt x="256142" y="2184062"/>
                  <a:pt x="426399" y="2066310"/>
                  <a:pt x="287989" y="2158584"/>
                </a:cubicBezTo>
                <a:cubicBezTo>
                  <a:pt x="268321" y="2188085"/>
                  <a:pt x="256508" y="2212175"/>
                  <a:pt x="228028" y="2233535"/>
                </a:cubicBezTo>
                <a:cubicBezTo>
                  <a:pt x="199203" y="2255154"/>
                  <a:pt x="163565" y="2268016"/>
                  <a:pt x="138087" y="2293495"/>
                </a:cubicBezTo>
                <a:cubicBezTo>
                  <a:pt x="65708" y="2365876"/>
                  <a:pt x="157675" y="2277827"/>
                  <a:pt x="63137" y="2353456"/>
                </a:cubicBezTo>
                <a:cubicBezTo>
                  <a:pt x="0" y="2403965"/>
                  <a:pt x="65763" y="2367132"/>
                  <a:pt x="3176" y="2398427"/>
                </a:cubicBezTo>
              </a:path>
            </a:pathLst>
          </a:cu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7" name="36 Flecha derecha"/>
          <p:cNvSpPr/>
          <p:nvPr/>
        </p:nvSpPr>
        <p:spPr>
          <a:xfrm rot="17382531">
            <a:off x="738188" y="1273175"/>
            <a:ext cx="401638" cy="48418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8" name="37 Rectángulo"/>
          <p:cNvSpPr/>
          <p:nvPr/>
        </p:nvSpPr>
        <p:spPr>
          <a:xfrm rot="17318634">
            <a:off x="-1124743" y="3521869"/>
            <a:ext cx="3246437" cy="2571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2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BOULEVARD M0ORELOS </a:t>
            </a:r>
          </a:p>
        </p:txBody>
      </p:sp>
      <p:sp>
        <p:nvSpPr>
          <p:cNvPr id="39" name="38 Flecha derecha"/>
          <p:cNvSpPr/>
          <p:nvPr/>
        </p:nvSpPr>
        <p:spPr>
          <a:xfrm rot="16200000">
            <a:off x="2048669" y="1421606"/>
            <a:ext cx="387350" cy="48418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" name="40 Rectángulo"/>
          <p:cNvSpPr/>
          <p:nvPr/>
        </p:nvSpPr>
        <p:spPr>
          <a:xfrm>
            <a:off x="4714875" y="6000750"/>
            <a:ext cx="3605213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</a:rPr>
              <a:t>ESTACION  REDUCTORA </a:t>
            </a:r>
            <a:endParaRPr lang="es-MX" sz="3200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254125" y="1214438"/>
            <a:ext cx="3246438" cy="2587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2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CARRETERA A NOGALES</a:t>
            </a:r>
          </a:p>
        </p:txBody>
      </p:sp>
      <p:pic>
        <p:nvPicPr>
          <p:cNvPr id="48" name="Picture 24" descr="C:\Users\hugo reynoso\Downloads\la foto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25" y="1357313"/>
            <a:ext cx="3841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38100" dir="7440000" algn="t" rotWithShape="0">
              <a:schemeClr val="tx1"/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1139235" y="1753318"/>
            <a:ext cx="9858418" cy="1405090"/>
          </a:xfrm>
          <a:prstGeom prst="rect">
            <a:avLst/>
          </a:prstGeom>
          <a:noFill/>
          <a:ln>
            <a:noFill/>
          </a:ln>
          <a:effectLst>
            <a:outerShdw blurRad="533400" dist="1079500" dir="21420000" sx="70000" sy="70000" algn="t" rotWithShape="0">
              <a:schemeClr val="tx1">
                <a:alpha val="92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MX" sz="3600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119438" y="1889125"/>
            <a:ext cx="5810250" cy="754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</a:rPr>
              <a:t>PLANTA POTABILI</a:t>
            </a:r>
            <a:r>
              <a:rPr lang="es-MX" sz="20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ZAD</a:t>
            </a:r>
            <a:r>
              <a:rPr lang="es-MX" sz="20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</a:rPr>
              <a:t>ORA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</a:rPr>
              <a:t>EN LA COTA 420 </a:t>
            </a:r>
            <a:endParaRPr lang="es-MX" sz="2000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48 Forma libre"/>
          <p:cNvSpPr/>
          <p:nvPr/>
        </p:nvSpPr>
        <p:spPr>
          <a:xfrm>
            <a:off x="765175" y="2208213"/>
            <a:ext cx="735013" cy="220662"/>
          </a:xfrm>
          <a:custGeom>
            <a:avLst/>
            <a:gdLst>
              <a:gd name="connsiteX0" fmla="*/ 0 w 734518"/>
              <a:gd name="connsiteY0" fmla="*/ 0 h 220153"/>
              <a:gd name="connsiteX1" fmla="*/ 59960 w 734518"/>
              <a:gd name="connsiteY1" fmla="*/ 14990 h 220153"/>
              <a:gd name="connsiteX2" fmla="*/ 89941 w 734518"/>
              <a:gd name="connsiteY2" fmla="*/ 44970 h 220153"/>
              <a:gd name="connsiteX3" fmla="*/ 329783 w 734518"/>
              <a:gd name="connsiteY3" fmla="*/ 59961 h 220153"/>
              <a:gd name="connsiteX4" fmla="*/ 374754 w 734518"/>
              <a:gd name="connsiteY4" fmla="*/ 134911 h 220153"/>
              <a:gd name="connsiteX5" fmla="*/ 404734 w 734518"/>
              <a:gd name="connsiteY5" fmla="*/ 164892 h 220153"/>
              <a:gd name="connsiteX6" fmla="*/ 734518 w 734518"/>
              <a:gd name="connsiteY6" fmla="*/ 194872 h 22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518" h="220153">
                <a:moveTo>
                  <a:pt x="0" y="0"/>
                </a:moveTo>
                <a:cubicBezTo>
                  <a:pt x="19987" y="4997"/>
                  <a:pt x="41533" y="5777"/>
                  <a:pt x="59960" y="14990"/>
                </a:cubicBezTo>
                <a:cubicBezTo>
                  <a:pt x="72601" y="21310"/>
                  <a:pt x="76000" y="42647"/>
                  <a:pt x="89941" y="44970"/>
                </a:cubicBezTo>
                <a:cubicBezTo>
                  <a:pt x="168954" y="58139"/>
                  <a:pt x="249836" y="54964"/>
                  <a:pt x="329783" y="59961"/>
                </a:cubicBezTo>
                <a:cubicBezTo>
                  <a:pt x="405744" y="135919"/>
                  <a:pt x="316380" y="37620"/>
                  <a:pt x="374754" y="134911"/>
                </a:cubicBezTo>
                <a:cubicBezTo>
                  <a:pt x="382025" y="147030"/>
                  <a:pt x="392093" y="158572"/>
                  <a:pt x="404734" y="164892"/>
                </a:cubicBezTo>
                <a:cubicBezTo>
                  <a:pt x="515256" y="220153"/>
                  <a:pt x="602882" y="194872"/>
                  <a:pt x="734518" y="194872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Forma libre"/>
          <p:cNvSpPr/>
          <p:nvPr/>
        </p:nvSpPr>
        <p:spPr>
          <a:xfrm>
            <a:off x="1484313" y="2416175"/>
            <a:ext cx="3267075" cy="3870325"/>
          </a:xfrm>
          <a:custGeom>
            <a:avLst/>
            <a:gdLst>
              <a:gd name="connsiteX0" fmla="*/ 0 w 3267856"/>
              <a:gd name="connsiteY0" fmla="*/ 0 h 3870543"/>
              <a:gd name="connsiteX1" fmla="*/ 14990 w 3267856"/>
              <a:gd name="connsiteY1" fmla="*/ 44970 h 3870543"/>
              <a:gd name="connsiteX2" fmla="*/ 104931 w 3267856"/>
              <a:gd name="connsiteY2" fmla="*/ 74951 h 3870543"/>
              <a:gd name="connsiteX3" fmla="*/ 134912 w 3267856"/>
              <a:gd name="connsiteY3" fmla="*/ 104931 h 3870543"/>
              <a:gd name="connsiteX4" fmla="*/ 164892 w 3267856"/>
              <a:gd name="connsiteY4" fmla="*/ 149901 h 3870543"/>
              <a:gd name="connsiteX5" fmla="*/ 254833 w 3267856"/>
              <a:gd name="connsiteY5" fmla="*/ 179882 h 3870543"/>
              <a:gd name="connsiteX6" fmla="*/ 404735 w 3267856"/>
              <a:gd name="connsiteY6" fmla="*/ 209862 h 3870543"/>
              <a:gd name="connsiteX7" fmla="*/ 449705 w 3267856"/>
              <a:gd name="connsiteY7" fmla="*/ 239842 h 3870543"/>
              <a:gd name="connsiteX8" fmla="*/ 494676 w 3267856"/>
              <a:gd name="connsiteY8" fmla="*/ 254833 h 3870543"/>
              <a:gd name="connsiteX9" fmla="*/ 554636 w 3267856"/>
              <a:gd name="connsiteY9" fmla="*/ 344774 h 3870543"/>
              <a:gd name="connsiteX10" fmla="*/ 584617 w 3267856"/>
              <a:gd name="connsiteY10" fmla="*/ 374754 h 3870543"/>
              <a:gd name="connsiteX11" fmla="*/ 599607 w 3267856"/>
              <a:gd name="connsiteY11" fmla="*/ 419724 h 3870543"/>
              <a:gd name="connsiteX12" fmla="*/ 644577 w 3267856"/>
              <a:gd name="connsiteY12" fmla="*/ 449705 h 3870543"/>
              <a:gd name="connsiteX13" fmla="*/ 839449 w 3267856"/>
              <a:gd name="connsiteY13" fmla="*/ 479685 h 3870543"/>
              <a:gd name="connsiteX14" fmla="*/ 929390 w 3267856"/>
              <a:gd name="connsiteY14" fmla="*/ 509665 h 3870543"/>
              <a:gd name="connsiteX15" fmla="*/ 1004341 w 3267856"/>
              <a:gd name="connsiteY15" fmla="*/ 569626 h 3870543"/>
              <a:gd name="connsiteX16" fmla="*/ 1124263 w 3267856"/>
              <a:gd name="connsiteY16" fmla="*/ 659567 h 3870543"/>
              <a:gd name="connsiteX17" fmla="*/ 1229194 w 3267856"/>
              <a:gd name="connsiteY17" fmla="*/ 689547 h 3870543"/>
              <a:gd name="connsiteX18" fmla="*/ 1319135 w 3267856"/>
              <a:gd name="connsiteY18" fmla="*/ 719528 h 3870543"/>
              <a:gd name="connsiteX19" fmla="*/ 1409076 w 3267856"/>
              <a:gd name="connsiteY19" fmla="*/ 809469 h 3870543"/>
              <a:gd name="connsiteX20" fmla="*/ 1499017 w 3267856"/>
              <a:gd name="connsiteY20" fmla="*/ 929390 h 3870543"/>
              <a:gd name="connsiteX21" fmla="*/ 1543987 w 3267856"/>
              <a:gd name="connsiteY21" fmla="*/ 1004341 h 3870543"/>
              <a:gd name="connsiteX22" fmla="*/ 1603948 w 3267856"/>
              <a:gd name="connsiteY22" fmla="*/ 1094282 h 3870543"/>
              <a:gd name="connsiteX23" fmla="*/ 1633928 w 3267856"/>
              <a:gd name="connsiteY23" fmla="*/ 1184223 h 3870543"/>
              <a:gd name="connsiteX24" fmla="*/ 1648918 w 3267856"/>
              <a:gd name="connsiteY24" fmla="*/ 1229193 h 3870543"/>
              <a:gd name="connsiteX25" fmla="*/ 1678899 w 3267856"/>
              <a:gd name="connsiteY25" fmla="*/ 1259174 h 3870543"/>
              <a:gd name="connsiteX26" fmla="*/ 1738859 w 3267856"/>
              <a:gd name="connsiteY26" fmla="*/ 1349114 h 3870543"/>
              <a:gd name="connsiteX27" fmla="*/ 1783830 w 3267856"/>
              <a:gd name="connsiteY27" fmla="*/ 1424065 h 3870543"/>
              <a:gd name="connsiteX28" fmla="*/ 1798820 w 3267856"/>
              <a:gd name="connsiteY28" fmla="*/ 1469036 h 3870543"/>
              <a:gd name="connsiteX29" fmla="*/ 1828800 w 3267856"/>
              <a:gd name="connsiteY29" fmla="*/ 1514006 h 3870543"/>
              <a:gd name="connsiteX30" fmla="*/ 1888761 w 3267856"/>
              <a:gd name="connsiteY30" fmla="*/ 1633928 h 3870543"/>
              <a:gd name="connsiteX31" fmla="*/ 1888761 w 3267856"/>
              <a:gd name="connsiteY31" fmla="*/ 2263514 h 3870543"/>
              <a:gd name="connsiteX32" fmla="*/ 1858781 w 3267856"/>
              <a:gd name="connsiteY32" fmla="*/ 2353455 h 3870543"/>
              <a:gd name="connsiteX33" fmla="*/ 1813810 w 3267856"/>
              <a:gd name="connsiteY33" fmla="*/ 2443396 h 3870543"/>
              <a:gd name="connsiteX34" fmla="*/ 1753849 w 3267856"/>
              <a:gd name="connsiteY34" fmla="*/ 2503357 h 3870543"/>
              <a:gd name="connsiteX35" fmla="*/ 1693889 w 3267856"/>
              <a:gd name="connsiteY35" fmla="*/ 2593298 h 3870543"/>
              <a:gd name="connsiteX36" fmla="*/ 1648918 w 3267856"/>
              <a:gd name="connsiteY36" fmla="*/ 2668249 h 3870543"/>
              <a:gd name="connsiteX37" fmla="*/ 1633928 w 3267856"/>
              <a:gd name="connsiteY37" fmla="*/ 2953062 h 3870543"/>
              <a:gd name="connsiteX38" fmla="*/ 1693889 w 3267856"/>
              <a:gd name="connsiteY38" fmla="*/ 3028013 h 3870543"/>
              <a:gd name="connsiteX39" fmla="*/ 1753849 w 3267856"/>
              <a:gd name="connsiteY39" fmla="*/ 3102964 h 3870543"/>
              <a:gd name="connsiteX40" fmla="*/ 1798820 w 3267856"/>
              <a:gd name="connsiteY40" fmla="*/ 3237875 h 3870543"/>
              <a:gd name="connsiteX41" fmla="*/ 1843790 w 3267856"/>
              <a:gd name="connsiteY41" fmla="*/ 3327816 h 3870543"/>
              <a:gd name="connsiteX42" fmla="*/ 1903751 w 3267856"/>
              <a:gd name="connsiteY42" fmla="*/ 3387777 h 3870543"/>
              <a:gd name="connsiteX43" fmla="*/ 1963712 w 3267856"/>
              <a:gd name="connsiteY43" fmla="*/ 3462728 h 3870543"/>
              <a:gd name="connsiteX44" fmla="*/ 2098623 w 3267856"/>
              <a:gd name="connsiteY44" fmla="*/ 3522688 h 3870543"/>
              <a:gd name="connsiteX45" fmla="*/ 2143594 w 3267856"/>
              <a:gd name="connsiteY45" fmla="*/ 3537678 h 3870543"/>
              <a:gd name="connsiteX46" fmla="*/ 2188564 w 3267856"/>
              <a:gd name="connsiteY46" fmla="*/ 3612629 h 3870543"/>
              <a:gd name="connsiteX47" fmla="*/ 2248525 w 3267856"/>
              <a:gd name="connsiteY47" fmla="*/ 3672590 h 3870543"/>
              <a:gd name="connsiteX48" fmla="*/ 2278505 w 3267856"/>
              <a:gd name="connsiteY48" fmla="*/ 3762531 h 3870543"/>
              <a:gd name="connsiteX49" fmla="*/ 2323476 w 3267856"/>
              <a:gd name="connsiteY49" fmla="*/ 3837482 h 3870543"/>
              <a:gd name="connsiteX50" fmla="*/ 2368446 w 3267856"/>
              <a:gd name="connsiteY50" fmla="*/ 3852472 h 3870543"/>
              <a:gd name="connsiteX51" fmla="*/ 2713220 w 3267856"/>
              <a:gd name="connsiteY51" fmla="*/ 3867462 h 3870543"/>
              <a:gd name="connsiteX52" fmla="*/ 3267856 w 3267856"/>
              <a:gd name="connsiteY52" fmla="*/ 3867462 h 387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67856" h="3870543">
                <a:moveTo>
                  <a:pt x="0" y="0"/>
                </a:moveTo>
                <a:cubicBezTo>
                  <a:pt x="4997" y="14990"/>
                  <a:pt x="2132" y="35786"/>
                  <a:pt x="14990" y="44970"/>
                </a:cubicBezTo>
                <a:cubicBezTo>
                  <a:pt x="40706" y="63338"/>
                  <a:pt x="104931" y="74951"/>
                  <a:pt x="104931" y="74951"/>
                </a:cubicBezTo>
                <a:cubicBezTo>
                  <a:pt x="114925" y="84944"/>
                  <a:pt x="126083" y="93895"/>
                  <a:pt x="134912" y="104931"/>
                </a:cubicBezTo>
                <a:cubicBezTo>
                  <a:pt x="146166" y="118999"/>
                  <a:pt x="149615" y="140353"/>
                  <a:pt x="164892" y="149901"/>
                </a:cubicBezTo>
                <a:cubicBezTo>
                  <a:pt x="191691" y="166650"/>
                  <a:pt x="224853" y="169888"/>
                  <a:pt x="254833" y="179882"/>
                </a:cubicBezTo>
                <a:cubicBezTo>
                  <a:pt x="333319" y="206044"/>
                  <a:pt x="284171" y="192639"/>
                  <a:pt x="404735" y="209862"/>
                </a:cubicBezTo>
                <a:cubicBezTo>
                  <a:pt x="419725" y="219855"/>
                  <a:pt x="433591" y="231785"/>
                  <a:pt x="449705" y="239842"/>
                </a:cubicBezTo>
                <a:cubicBezTo>
                  <a:pt x="463838" y="246909"/>
                  <a:pt x="483503" y="243660"/>
                  <a:pt x="494676" y="254833"/>
                </a:cubicBezTo>
                <a:cubicBezTo>
                  <a:pt x="520154" y="280311"/>
                  <a:pt x="529157" y="319296"/>
                  <a:pt x="554636" y="344774"/>
                </a:cubicBezTo>
                <a:lnTo>
                  <a:pt x="584617" y="374754"/>
                </a:lnTo>
                <a:cubicBezTo>
                  <a:pt x="589614" y="389744"/>
                  <a:pt x="589736" y="407386"/>
                  <a:pt x="599607" y="419724"/>
                </a:cubicBezTo>
                <a:cubicBezTo>
                  <a:pt x="610861" y="433792"/>
                  <a:pt x="628463" y="441648"/>
                  <a:pt x="644577" y="449705"/>
                </a:cubicBezTo>
                <a:cubicBezTo>
                  <a:pt x="698597" y="476715"/>
                  <a:pt x="796465" y="475387"/>
                  <a:pt x="839449" y="479685"/>
                </a:cubicBezTo>
                <a:cubicBezTo>
                  <a:pt x="869429" y="489678"/>
                  <a:pt x="907044" y="487319"/>
                  <a:pt x="929390" y="509665"/>
                </a:cubicBezTo>
                <a:cubicBezTo>
                  <a:pt x="1001775" y="582050"/>
                  <a:pt x="909797" y="493992"/>
                  <a:pt x="1004341" y="569626"/>
                </a:cubicBezTo>
                <a:cubicBezTo>
                  <a:pt x="1055073" y="610211"/>
                  <a:pt x="1034616" y="629685"/>
                  <a:pt x="1124263" y="659567"/>
                </a:cubicBezTo>
                <a:cubicBezTo>
                  <a:pt x="1275413" y="709950"/>
                  <a:pt x="1040944" y="633072"/>
                  <a:pt x="1229194" y="689547"/>
                </a:cubicBezTo>
                <a:cubicBezTo>
                  <a:pt x="1259463" y="698628"/>
                  <a:pt x="1319135" y="719528"/>
                  <a:pt x="1319135" y="719528"/>
                </a:cubicBezTo>
                <a:cubicBezTo>
                  <a:pt x="1349115" y="749508"/>
                  <a:pt x="1385558" y="774191"/>
                  <a:pt x="1409076" y="809469"/>
                </a:cubicBezTo>
                <a:cubicBezTo>
                  <a:pt x="1476875" y="911169"/>
                  <a:pt x="1443557" y="873932"/>
                  <a:pt x="1499017" y="929390"/>
                </a:cubicBezTo>
                <a:cubicBezTo>
                  <a:pt x="1527677" y="1015371"/>
                  <a:pt x="1494604" y="938497"/>
                  <a:pt x="1543987" y="1004341"/>
                </a:cubicBezTo>
                <a:cubicBezTo>
                  <a:pt x="1565606" y="1033167"/>
                  <a:pt x="1603948" y="1094282"/>
                  <a:pt x="1603948" y="1094282"/>
                </a:cubicBezTo>
                <a:lnTo>
                  <a:pt x="1633928" y="1184223"/>
                </a:lnTo>
                <a:cubicBezTo>
                  <a:pt x="1638925" y="1199213"/>
                  <a:pt x="1637745" y="1218020"/>
                  <a:pt x="1648918" y="1229193"/>
                </a:cubicBezTo>
                <a:cubicBezTo>
                  <a:pt x="1658912" y="1239187"/>
                  <a:pt x="1670419" y="1247867"/>
                  <a:pt x="1678899" y="1259174"/>
                </a:cubicBezTo>
                <a:cubicBezTo>
                  <a:pt x="1700518" y="1287999"/>
                  <a:pt x="1738859" y="1349114"/>
                  <a:pt x="1738859" y="1349114"/>
                </a:cubicBezTo>
                <a:cubicBezTo>
                  <a:pt x="1781323" y="1476510"/>
                  <a:pt x="1722099" y="1321181"/>
                  <a:pt x="1783830" y="1424065"/>
                </a:cubicBezTo>
                <a:cubicBezTo>
                  <a:pt x="1791960" y="1437614"/>
                  <a:pt x="1791754" y="1454903"/>
                  <a:pt x="1798820" y="1469036"/>
                </a:cubicBezTo>
                <a:cubicBezTo>
                  <a:pt x="1806877" y="1485150"/>
                  <a:pt x="1818807" y="1499016"/>
                  <a:pt x="1828800" y="1514006"/>
                </a:cubicBezTo>
                <a:cubicBezTo>
                  <a:pt x="1863250" y="1617355"/>
                  <a:pt x="1836435" y="1581601"/>
                  <a:pt x="1888761" y="1633928"/>
                </a:cubicBezTo>
                <a:cubicBezTo>
                  <a:pt x="1963731" y="1858839"/>
                  <a:pt x="1924683" y="1724682"/>
                  <a:pt x="1888761" y="2263514"/>
                </a:cubicBezTo>
                <a:cubicBezTo>
                  <a:pt x="1886659" y="2295046"/>
                  <a:pt x="1868774" y="2323475"/>
                  <a:pt x="1858781" y="2353455"/>
                </a:cubicBezTo>
                <a:cubicBezTo>
                  <a:pt x="1844273" y="2396980"/>
                  <a:pt x="1845509" y="2406414"/>
                  <a:pt x="1813810" y="2443396"/>
                </a:cubicBezTo>
                <a:cubicBezTo>
                  <a:pt x="1795415" y="2464857"/>
                  <a:pt x="1753849" y="2503357"/>
                  <a:pt x="1753849" y="2503357"/>
                </a:cubicBezTo>
                <a:cubicBezTo>
                  <a:pt x="1718206" y="2610288"/>
                  <a:pt x="1768746" y="2481011"/>
                  <a:pt x="1693889" y="2593298"/>
                </a:cubicBezTo>
                <a:cubicBezTo>
                  <a:pt x="1616056" y="2710048"/>
                  <a:pt x="1742283" y="2574887"/>
                  <a:pt x="1648918" y="2668249"/>
                </a:cubicBezTo>
                <a:cubicBezTo>
                  <a:pt x="1606107" y="2796682"/>
                  <a:pt x="1600494" y="2774743"/>
                  <a:pt x="1633928" y="2953062"/>
                </a:cubicBezTo>
                <a:cubicBezTo>
                  <a:pt x="1639578" y="2983197"/>
                  <a:pt x="1676404" y="3006157"/>
                  <a:pt x="1693889" y="3028013"/>
                </a:cubicBezTo>
                <a:cubicBezTo>
                  <a:pt x="1769539" y="3122574"/>
                  <a:pt x="1681453" y="3030565"/>
                  <a:pt x="1753849" y="3102964"/>
                </a:cubicBezTo>
                <a:lnTo>
                  <a:pt x="1798820" y="3237875"/>
                </a:lnTo>
                <a:cubicBezTo>
                  <a:pt x="1813329" y="3281402"/>
                  <a:pt x="1812089" y="3290832"/>
                  <a:pt x="1843790" y="3327816"/>
                </a:cubicBezTo>
                <a:cubicBezTo>
                  <a:pt x="1862185" y="3349277"/>
                  <a:pt x="1888072" y="3364258"/>
                  <a:pt x="1903751" y="3387777"/>
                </a:cubicBezTo>
                <a:cubicBezTo>
                  <a:pt x="1926012" y="3421169"/>
                  <a:pt x="1933198" y="3438316"/>
                  <a:pt x="1963712" y="3462728"/>
                </a:cubicBezTo>
                <a:cubicBezTo>
                  <a:pt x="2014615" y="3503450"/>
                  <a:pt x="2027308" y="3498917"/>
                  <a:pt x="2098623" y="3522688"/>
                </a:cubicBezTo>
                <a:lnTo>
                  <a:pt x="2143594" y="3537678"/>
                </a:lnTo>
                <a:cubicBezTo>
                  <a:pt x="2254374" y="3648462"/>
                  <a:pt x="2091260" y="3476404"/>
                  <a:pt x="2188564" y="3612629"/>
                </a:cubicBezTo>
                <a:cubicBezTo>
                  <a:pt x="2204993" y="3635630"/>
                  <a:pt x="2248525" y="3672590"/>
                  <a:pt x="2248525" y="3672590"/>
                </a:cubicBezTo>
                <a:lnTo>
                  <a:pt x="2278505" y="3762531"/>
                </a:lnTo>
                <a:cubicBezTo>
                  <a:pt x="2290296" y="3797904"/>
                  <a:pt x="2289181" y="3816905"/>
                  <a:pt x="2323476" y="3837482"/>
                </a:cubicBezTo>
                <a:cubicBezTo>
                  <a:pt x="2337025" y="3845612"/>
                  <a:pt x="2352692" y="3851260"/>
                  <a:pt x="2368446" y="3852472"/>
                </a:cubicBezTo>
                <a:cubicBezTo>
                  <a:pt x="2483140" y="3861295"/>
                  <a:pt x="2598203" y="3865545"/>
                  <a:pt x="2713220" y="3867462"/>
                </a:cubicBezTo>
                <a:cubicBezTo>
                  <a:pt x="2898073" y="3870543"/>
                  <a:pt x="3082977" y="3867462"/>
                  <a:pt x="3267856" y="3867462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2" name="41 Elipse"/>
          <p:cNvSpPr/>
          <p:nvPr/>
        </p:nvSpPr>
        <p:spPr>
          <a:xfrm>
            <a:off x="1379538" y="2214563"/>
            <a:ext cx="288925" cy="2857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000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9" name="28 Elipse"/>
          <p:cNvSpPr/>
          <p:nvPr/>
        </p:nvSpPr>
        <p:spPr>
          <a:xfrm>
            <a:off x="4425950" y="6143625"/>
            <a:ext cx="288925" cy="2857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000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cxnSp>
        <p:nvCxnSpPr>
          <p:cNvPr id="53" name="52 Conector recto"/>
          <p:cNvCxnSpPr/>
          <p:nvPr/>
        </p:nvCxnSpPr>
        <p:spPr>
          <a:xfrm>
            <a:off x="3857625" y="5143500"/>
            <a:ext cx="465138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outerShdw blurRad="228600" dist="1371600" dir="1626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4357688" y="5307013"/>
            <a:ext cx="3246437" cy="4794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4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LINEA DE BAJADA DE </a:t>
            </a:r>
            <a:r>
              <a:rPr lang="es-MX" sz="28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36”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4357688" y="4929188"/>
            <a:ext cx="4786312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4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LINEA ALIMENTADORA DE </a:t>
            </a:r>
            <a:r>
              <a:rPr lang="es-MX" sz="2400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48”</a:t>
            </a:r>
          </a:p>
        </p:txBody>
      </p:sp>
      <p:cxnSp>
        <p:nvCxnSpPr>
          <p:cNvPr id="58" name="57 Conector recto"/>
          <p:cNvCxnSpPr/>
          <p:nvPr/>
        </p:nvCxnSpPr>
        <p:spPr>
          <a:xfrm>
            <a:off x="3857625" y="5570538"/>
            <a:ext cx="465138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3843194" y="1944535"/>
            <a:ext cx="4046681" cy="1405090"/>
          </a:xfrm>
          <a:prstGeom prst="rect">
            <a:avLst/>
          </a:prstGeom>
          <a:noFill/>
          <a:ln>
            <a:noFill/>
          </a:ln>
          <a:effectLst>
            <a:outerShdw blurRad="533400" dist="1079500" dir="21420000" sx="70000" sy="70000" algn="t" rotWithShape="0">
              <a:schemeClr val="tx1">
                <a:alpha val="92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s-MX" sz="3600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44" name="43 Conector recto de flecha"/>
          <p:cNvCxnSpPr>
            <a:stCxn id="42" idx="6"/>
          </p:cNvCxnSpPr>
          <p:nvPr/>
        </p:nvCxnSpPr>
        <p:spPr>
          <a:xfrm flipV="1">
            <a:off x="1668463" y="2071688"/>
            <a:ext cx="2474912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428728" y="3857628"/>
            <a:ext cx="6935810" cy="6429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7150" tIns="57150" rIns="57150" bIns="57150" spcCol="1270" anchor="ctr"/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SEGUIMIENTO</a:t>
            </a:r>
            <a:r>
              <a:rPr lang="es-MX" sz="36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defTabSz="66675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PROGRAMA AUTORIZADO EN EL CONSEJO          	DEL IMPLAN</a:t>
            </a:r>
          </a:p>
          <a:p>
            <a:pPr defTabSz="666750">
              <a:lnSpc>
                <a:spcPct val="90000"/>
              </a:lnSpc>
              <a:spcAft>
                <a:spcPct val="35000"/>
              </a:spcAft>
              <a:buSzPct val="150000"/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FALTA APROBACION DEL CABILDO PARA 	INICIAR PROCESO DE COMERCIALI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ZACION  </a:t>
            </a:r>
          </a:p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 </a:t>
            </a:r>
            <a:endParaRPr lang="es-MX" sz="14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1042988" y="922697"/>
            <a:ext cx="7169150" cy="1066143"/>
          </a:xfrm>
          <a:prstGeom prst="rect">
            <a:avLst/>
          </a:prstGeom>
          <a:ln/>
          <a:extLst>
            <a:ext uri="{91240B29-F687-4F45-9708-019B960494DF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300"/>
              </a:lnSpc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PROGRAMA PARCIAL HERMOSILLO NORTE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17376</TotalTime>
  <Words>8566</Words>
  <Application>Microsoft Office PowerPoint</Application>
  <PresentationFormat>Presentación en pantalla (4:3)</PresentationFormat>
  <Paragraphs>5826</Paragraphs>
  <Slides>70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Desarrollos Inmobiliarios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analítico al 30 de septiembre de 2013</vt:lpstr>
      <vt:lpstr>Avance presupuestal al 30 de septiembre de 2013</vt:lpstr>
      <vt:lpstr>Avance presupuestal al 30 de septiembre de 2013</vt:lpstr>
      <vt:lpstr>Avance Programático al 30 de septiembre de 2013</vt:lpstr>
      <vt:lpstr>Diapositiva 42</vt:lpstr>
      <vt:lpstr>Avance Programático al 30 de septiembre de 2013</vt:lpstr>
      <vt:lpstr>Diapositiva 44</vt:lpstr>
      <vt:lpstr>Diapositiva 45</vt:lpstr>
      <vt:lpstr>Anteproyecto POA 2014</vt:lpstr>
      <vt:lpstr>Anteproyecto POA 2014</vt:lpstr>
      <vt:lpstr>Balance general al 30 de septiembre de 2013</vt:lpstr>
      <vt:lpstr>Balance general al 30 de septiembre de 2013</vt:lpstr>
      <vt:lpstr>Estado de resultados al 30 de  septiembre de 2013</vt:lpstr>
      <vt:lpstr>Reporte de pasivos al 30  de septiembre de 2013</vt:lpstr>
      <vt:lpstr>Diapositiva 52</vt:lpstr>
      <vt:lpstr>Diapositiva 53</vt:lpstr>
      <vt:lpstr>Diapositiva 54</vt:lpstr>
      <vt:lpstr>Anteproyecto de Presupuesto Ejercicio 2014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Propuesta de Calendarización 2014 para Sesiones Ordinarias de Consejo Directivo</vt:lpstr>
      <vt:lpstr>Diapositiva 69</vt:lpstr>
      <vt:lpstr>Acta de la Sesión anterior celebrada el 23 de agosto de 2013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Carolina Duarte Martínez</dc:creator>
  <cp:lastModifiedBy>JOSE OMAR</cp:lastModifiedBy>
  <cp:revision>900</cp:revision>
  <cp:lastPrinted>2013-02-28T16:18:21Z</cp:lastPrinted>
  <dcterms:created xsi:type="dcterms:W3CDTF">2011-11-24T19:44:05Z</dcterms:created>
  <dcterms:modified xsi:type="dcterms:W3CDTF">2014-03-26T02:00:14Z</dcterms:modified>
</cp:coreProperties>
</file>