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44"/>
  </p:notesMasterIdLst>
  <p:sldIdLst>
    <p:sldId id="575" r:id="rId2"/>
    <p:sldId id="576" r:id="rId3"/>
    <p:sldId id="510" r:id="rId4"/>
    <p:sldId id="512" r:id="rId5"/>
    <p:sldId id="513" r:id="rId6"/>
    <p:sldId id="514" r:id="rId7"/>
    <p:sldId id="516" r:id="rId8"/>
    <p:sldId id="519" r:id="rId9"/>
    <p:sldId id="520" r:id="rId10"/>
    <p:sldId id="521" r:id="rId11"/>
    <p:sldId id="524" r:id="rId12"/>
    <p:sldId id="525" r:id="rId13"/>
    <p:sldId id="526" r:id="rId14"/>
    <p:sldId id="527" r:id="rId15"/>
    <p:sldId id="528" r:id="rId16"/>
    <p:sldId id="529" r:id="rId17"/>
    <p:sldId id="530" r:id="rId18"/>
    <p:sldId id="531" r:id="rId19"/>
    <p:sldId id="532" r:id="rId20"/>
    <p:sldId id="541" r:id="rId21"/>
    <p:sldId id="542" r:id="rId22"/>
    <p:sldId id="543" r:id="rId23"/>
    <p:sldId id="544" r:id="rId24"/>
    <p:sldId id="545" r:id="rId25"/>
    <p:sldId id="549" r:id="rId26"/>
    <p:sldId id="552" r:id="rId27"/>
    <p:sldId id="553" r:id="rId28"/>
    <p:sldId id="554" r:id="rId29"/>
    <p:sldId id="555" r:id="rId30"/>
    <p:sldId id="556" r:id="rId31"/>
    <p:sldId id="557" r:id="rId32"/>
    <p:sldId id="558" r:id="rId33"/>
    <p:sldId id="559" r:id="rId34"/>
    <p:sldId id="560" r:id="rId35"/>
    <p:sldId id="561" r:id="rId36"/>
    <p:sldId id="562" r:id="rId37"/>
    <p:sldId id="563" r:id="rId38"/>
    <p:sldId id="564" r:id="rId39"/>
    <p:sldId id="565" r:id="rId40"/>
    <p:sldId id="566" r:id="rId41"/>
    <p:sldId id="573" r:id="rId42"/>
    <p:sldId id="574" r:id="rId43"/>
  </p:sldIdLst>
  <p:sldSz cx="9144000" cy="6858000" type="screen4x3"/>
  <p:notesSz cx="6881813" cy="9296400"/>
  <p:defaultTextStyle>
    <a:defPPr>
      <a:defRPr lang="es-ES_tradnl"/>
    </a:defPPr>
    <a:lvl1pPr algn="l" defTabSz="457200" rtl="0" fontAlgn="base">
      <a:spcBef>
        <a:spcPct val="0"/>
      </a:spcBef>
      <a:spcAft>
        <a:spcPct val="0"/>
      </a:spcAft>
      <a:defRPr kern="1200">
        <a:solidFill>
          <a:schemeClr val="tx1"/>
        </a:solidFill>
        <a:latin typeface="Arial"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charset="0"/>
        <a:ea typeface="ヒラギノ角ゴ Pro W3" charset="-128"/>
        <a:cs typeface="+mn-cs"/>
      </a:defRPr>
    </a:lvl5pPr>
    <a:lvl6pPr marL="2286000" algn="l" defTabSz="914400" rtl="0" eaLnBrk="1" latinLnBrk="0" hangingPunct="1">
      <a:defRPr kern="1200">
        <a:solidFill>
          <a:schemeClr val="tx1"/>
        </a:solidFill>
        <a:latin typeface="Arial" charset="0"/>
        <a:ea typeface="ヒラギノ角ゴ Pro W3" charset="-128"/>
        <a:cs typeface="+mn-cs"/>
      </a:defRPr>
    </a:lvl6pPr>
    <a:lvl7pPr marL="2743200" algn="l" defTabSz="914400" rtl="0" eaLnBrk="1" latinLnBrk="0" hangingPunct="1">
      <a:defRPr kern="1200">
        <a:solidFill>
          <a:schemeClr val="tx1"/>
        </a:solidFill>
        <a:latin typeface="Arial" charset="0"/>
        <a:ea typeface="ヒラギノ角ゴ Pro W3" charset="-128"/>
        <a:cs typeface="+mn-cs"/>
      </a:defRPr>
    </a:lvl7pPr>
    <a:lvl8pPr marL="3200400" algn="l" defTabSz="914400" rtl="0" eaLnBrk="1" latinLnBrk="0" hangingPunct="1">
      <a:defRPr kern="1200">
        <a:solidFill>
          <a:schemeClr val="tx1"/>
        </a:solidFill>
        <a:latin typeface="Arial" charset="0"/>
        <a:ea typeface="ヒラギノ角ゴ Pro W3" charset="-128"/>
        <a:cs typeface="+mn-cs"/>
      </a:defRPr>
    </a:lvl8pPr>
    <a:lvl9pPr marL="3657600" algn="l" defTabSz="914400" rtl="0" eaLnBrk="1" latinLnBrk="0" hangingPunct="1">
      <a:defRPr kern="1200">
        <a:solidFill>
          <a:schemeClr val="tx1"/>
        </a:solidFill>
        <a:latin typeface="Arial"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tenas Silva" initials="A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2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3898" autoAdjust="0"/>
  </p:normalViewPr>
  <p:slideViewPr>
    <p:cSldViewPr snapToObjects="1">
      <p:cViewPr>
        <p:scale>
          <a:sx n="60" d="100"/>
          <a:sy n="60" d="100"/>
        </p:scale>
        <p:origin x="-1435" y="-16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6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cayala\Escritorio\CEA\Foossi\POA%20FOOSSI%202012\POA%20FOOSSI%202012%20Tercer%20Trimestre\POA%20FOOSSI%202012%20tercer%20trimestre.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cayala\Escritorio\CEA\Foossi\POA%20FOOSSI%202012\POA%20FOOSSI%202012%20Tercer%20Trimestre\POA%20FOOSSI%202012%20tercer%20trimestre.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cayala\Escritorio\CEA\FOOSSI\Consejo%20Directivo\DGF2012-3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cayala\Escritorio\CEA\FOOSSI\Consejo%20Directivo\DGF2012-3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plotArea>
      <c:layout/>
      <c:barChart>
        <c:barDir val="col"/>
        <c:grouping val="clustered"/>
        <c:ser>
          <c:idx val="0"/>
          <c:order val="0"/>
          <c:tx>
            <c:strRef>
              <c:f>Hoja1!$B$1</c:f>
              <c:strCache>
                <c:ptCount val="1"/>
                <c:pt idx="0">
                  <c:v>Licitaciones</c:v>
                </c:pt>
              </c:strCache>
            </c:strRef>
          </c:tx>
          <c:spPr>
            <a:scene3d>
              <a:camera prst="orthographicFront"/>
              <a:lightRig rig="threePt" dir="t"/>
            </a:scene3d>
            <a:sp3d>
              <a:bevelT/>
            </a:sp3d>
          </c:spPr>
          <c:dLbls>
            <c:txPr>
              <a:bodyPr/>
              <a:lstStyle/>
              <a:p>
                <a:pPr>
                  <a:defRPr sz="1000"/>
                </a:pPr>
                <a:endParaRPr lang="es-MX"/>
              </a:p>
            </c:txPr>
            <c:showVal val="1"/>
          </c:dLbls>
          <c:cat>
            <c:numRef>
              <c:f>Hoja1!$A$2:$A$4</c:f>
              <c:numCache>
                <c:formatCode>General</c:formatCode>
                <c:ptCount val="3"/>
                <c:pt idx="0">
                  <c:v>2010</c:v>
                </c:pt>
                <c:pt idx="1">
                  <c:v>2011</c:v>
                </c:pt>
                <c:pt idx="2">
                  <c:v>2012</c:v>
                </c:pt>
              </c:numCache>
            </c:numRef>
          </c:cat>
          <c:val>
            <c:numRef>
              <c:f>Hoja1!$B$2:$B$4</c:f>
              <c:numCache>
                <c:formatCode>General</c:formatCode>
                <c:ptCount val="3"/>
                <c:pt idx="0">
                  <c:v>1</c:v>
                </c:pt>
                <c:pt idx="1">
                  <c:v>7</c:v>
                </c:pt>
                <c:pt idx="2">
                  <c:v>3</c:v>
                </c:pt>
              </c:numCache>
            </c:numRef>
          </c:val>
        </c:ser>
        <c:ser>
          <c:idx val="1"/>
          <c:order val="1"/>
          <c:tx>
            <c:strRef>
              <c:f>Hoja1!$C$1</c:f>
              <c:strCache>
                <c:ptCount val="1"/>
                <c:pt idx="0">
                  <c:v>Empresas participantes</c:v>
                </c:pt>
              </c:strCache>
            </c:strRef>
          </c:tx>
          <c:spPr>
            <a:solidFill>
              <a:schemeClr val="accent5">
                <a:lumMod val="60000"/>
                <a:lumOff val="40000"/>
              </a:schemeClr>
            </a:solidFill>
            <a:scene3d>
              <a:camera prst="orthographicFront"/>
              <a:lightRig rig="threePt" dir="t"/>
            </a:scene3d>
            <a:sp3d>
              <a:bevelT/>
            </a:sp3d>
          </c:spPr>
          <c:dLbls>
            <c:txPr>
              <a:bodyPr/>
              <a:lstStyle/>
              <a:p>
                <a:pPr>
                  <a:defRPr sz="1000"/>
                </a:pPr>
                <a:endParaRPr lang="es-MX"/>
              </a:p>
            </c:txPr>
            <c:showVal val="1"/>
          </c:dLbls>
          <c:cat>
            <c:numRef>
              <c:f>Hoja1!$A$2:$A$4</c:f>
              <c:numCache>
                <c:formatCode>General</c:formatCode>
                <c:ptCount val="3"/>
                <c:pt idx="0">
                  <c:v>2010</c:v>
                </c:pt>
                <c:pt idx="1">
                  <c:v>2011</c:v>
                </c:pt>
                <c:pt idx="2">
                  <c:v>2012</c:v>
                </c:pt>
              </c:numCache>
            </c:numRef>
          </c:cat>
          <c:val>
            <c:numRef>
              <c:f>Hoja1!$C$2:$C$4</c:f>
              <c:numCache>
                <c:formatCode>General</c:formatCode>
                <c:ptCount val="3"/>
                <c:pt idx="0">
                  <c:v>8</c:v>
                </c:pt>
                <c:pt idx="1">
                  <c:v>17</c:v>
                </c:pt>
                <c:pt idx="2">
                  <c:v>12</c:v>
                </c:pt>
              </c:numCache>
            </c:numRef>
          </c:val>
        </c:ser>
        <c:dLbls/>
        <c:axId val="109365120"/>
        <c:axId val="109435136"/>
      </c:barChart>
      <c:catAx>
        <c:axId val="109365120"/>
        <c:scaling>
          <c:orientation val="minMax"/>
        </c:scaling>
        <c:axPos val="b"/>
        <c:numFmt formatCode="General" sourceLinked="1"/>
        <c:tickLblPos val="nextTo"/>
        <c:txPr>
          <a:bodyPr/>
          <a:lstStyle/>
          <a:p>
            <a:pPr>
              <a:defRPr sz="1200"/>
            </a:pPr>
            <a:endParaRPr lang="es-MX"/>
          </a:p>
        </c:txPr>
        <c:crossAx val="109435136"/>
        <c:crosses val="autoZero"/>
        <c:auto val="1"/>
        <c:lblAlgn val="ctr"/>
        <c:lblOffset val="100"/>
      </c:catAx>
      <c:valAx>
        <c:axId val="109435136"/>
        <c:scaling>
          <c:orientation val="minMax"/>
        </c:scaling>
        <c:delete val="1"/>
        <c:axPos val="l"/>
        <c:numFmt formatCode="General" sourceLinked="1"/>
        <c:tickLblPos val="none"/>
        <c:crossAx val="109365120"/>
        <c:crosses val="autoZero"/>
        <c:crossBetween val="between"/>
      </c:valAx>
    </c:plotArea>
    <c:legend>
      <c:legendPos val="t"/>
      <c:layout>
        <c:manualLayout>
          <c:xMode val="edge"/>
          <c:yMode val="edge"/>
          <c:x val="0.10758015077145076"/>
          <c:y val="2.7745614226727812E-2"/>
          <c:w val="0.75601088223922064"/>
          <c:h val="8.9136973033594066E-2"/>
        </c:manualLayout>
      </c:layout>
      <c:txPr>
        <a:bodyPr/>
        <a:lstStyle/>
        <a:p>
          <a:pPr>
            <a:defRPr sz="1200"/>
          </a:pPr>
          <a:endParaRPr lang="es-MX"/>
        </a:p>
      </c:txPr>
    </c:legend>
    <c:plotVisOnly val="1"/>
    <c:dispBlanksAs val="gap"/>
  </c:chart>
  <c:txPr>
    <a:bodyPr/>
    <a:lstStyle/>
    <a:p>
      <a:pPr>
        <a:defRPr sz="1800"/>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lrMapOvr bg1="lt1" tx1="dk1" bg2="lt2" tx2="dk2" accent1="accent1" accent2="accent2" accent3="accent3" accent4="accent4" accent5="accent5" accent6="accent6" hlink="hlink" folHlink="folHlink"/>
  <c:chart>
    <c:autoTitleDeleted val="1"/>
    <c:plotArea>
      <c:layout/>
      <c:radarChart>
        <c:radarStyle val="marker"/>
        <c:ser>
          <c:idx val="0"/>
          <c:order val="0"/>
          <c:tx>
            <c:strRef>
              <c:f>gráfica!$L$19</c:f>
              <c:strCache>
                <c:ptCount val="1"/>
                <c:pt idx="0">
                  <c:v>Meta del 3° Trimestre</c:v>
                </c:pt>
              </c:strCache>
            </c:strRef>
          </c:tx>
          <c:spPr>
            <a:ln w="31750">
              <a:solidFill>
                <a:srgbClr val="1F497D">
                  <a:lumMod val="50000"/>
                </a:srgbClr>
              </a:solidFill>
            </a:ln>
          </c:spPr>
          <c:marker>
            <c:symbol val="none"/>
          </c:marker>
          <c:dPt>
            <c:idx val="2"/>
            <c:spPr>
              <a:ln w="31750">
                <a:solidFill>
                  <a:srgbClr val="FF0000"/>
                </a:solidFill>
              </a:ln>
            </c:spPr>
          </c:dPt>
          <c:dPt>
            <c:idx val="3"/>
            <c:spPr>
              <a:ln w="31750">
                <a:solidFill>
                  <a:srgbClr val="FF0000"/>
                </a:solidFill>
              </a:ln>
            </c:spPr>
          </c:dPt>
          <c:dPt>
            <c:idx val="7"/>
            <c:spPr>
              <a:ln w="31750">
                <a:solidFill>
                  <a:srgbClr val="FF0000"/>
                </a:solidFill>
              </a:ln>
            </c:spPr>
          </c:dPt>
          <c:dPt>
            <c:idx val="8"/>
            <c:spPr>
              <a:ln w="31750">
                <a:solidFill>
                  <a:srgbClr val="FF0000"/>
                </a:solidFill>
              </a:ln>
            </c:spPr>
          </c:dPt>
          <c:cat>
            <c:numRef>
              <c:f>gráfica!$C$20:$C$35</c:f>
              <c:numCache>
                <c:formatCode>General</c:formatCode>
                <c:ptCount val="16"/>
                <c:pt idx="0">
                  <c:v>1.1000000000000001</c:v>
                </c:pt>
                <c:pt idx="1">
                  <c:v>1.2</c:v>
                </c:pt>
                <c:pt idx="2">
                  <c:v>1.3</c:v>
                </c:pt>
                <c:pt idx="3">
                  <c:v>2.1</c:v>
                </c:pt>
                <c:pt idx="4">
                  <c:v>3.1</c:v>
                </c:pt>
                <c:pt idx="5">
                  <c:v>4.0999999999999996</c:v>
                </c:pt>
                <c:pt idx="6">
                  <c:v>5.0999999999999996</c:v>
                </c:pt>
                <c:pt idx="7">
                  <c:v>5.2</c:v>
                </c:pt>
                <c:pt idx="8">
                  <c:v>5.3</c:v>
                </c:pt>
                <c:pt idx="9">
                  <c:v>5.4</c:v>
                </c:pt>
                <c:pt idx="10">
                  <c:v>5.5</c:v>
                </c:pt>
                <c:pt idx="11">
                  <c:v>5.6</c:v>
                </c:pt>
                <c:pt idx="12">
                  <c:v>6.1</c:v>
                </c:pt>
                <c:pt idx="13">
                  <c:v>7.1</c:v>
                </c:pt>
                <c:pt idx="14">
                  <c:v>7.2</c:v>
                </c:pt>
                <c:pt idx="15">
                  <c:v>7.3</c:v>
                </c:pt>
              </c:numCache>
            </c:numRef>
          </c:cat>
          <c:val>
            <c:numRef>
              <c:f>gráfica!$L$20:$L$35</c:f>
              <c:numCache>
                <c:formatCode>0%</c:formatCode>
                <c:ptCount val="16"/>
                <c:pt idx="0">
                  <c:v>1</c:v>
                </c:pt>
                <c:pt idx="1">
                  <c:v>1</c:v>
                </c:pt>
                <c:pt idx="2">
                  <c:v>1</c:v>
                </c:pt>
                <c:pt idx="3">
                  <c:v>1</c:v>
                </c:pt>
                <c:pt idx="4">
                  <c:v>1</c:v>
                </c:pt>
                <c:pt idx="5">
                  <c:v>1</c:v>
                </c:pt>
                <c:pt idx="6">
                  <c:v>0</c:v>
                </c:pt>
                <c:pt idx="7">
                  <c:v>1</c:v>
                </c:pt>
                <c:pt idx="8">
                  <c:v>1</c:v>
                </c:pt>
                <c:pt idx="9">
                  <c:v>0</c:v>
                </c:pt>
                <c:pt idx="10">
                  <c:v>0</c:v>
                </c:pt>
                <c:pt idx="11">
                  <c:v>1</c:v>
                </c:pt>
                <c:pt idx="12">
                  <c:v>1</c:v>
                </c:pt>
                <c:pt idx="13">
                  <c:v>1</c:v>
                </c:pt>
                <c:pt idx="14">
                  <c:v>1</c:v>
                </c:pt>
                <c:pt idx="15">
                  <c:v>1</c:v>
                </c:pt>
              </c:numCache>
            </c:numRef>
          </c:val>
        </c:ser>
        <c:ser>
          <c:idx val="1"/>
          <c:order val="1"/>
          <c:tx>
            <c:strRef>
              <c:f>gráfica!$M$19</c:f>
              <c:strCache>
                <c:ptCount val="1"/>
                <c:pt idx="0">
                  <c:v>Alcance de la Meta del 3° Trimestre</c:v>
                </c:pt>
              </c:strCache>
            </c:strRef>
          </c:tx>
          <c:spPr>
            <a:ln w="31750">
              <a:solidFill>
                <a:srgbClr val="1F497D">
                  <a:lumMod val="75000"/>
                </a:srgbClr>
              </a:solidFill>
            </a:ln>
          </c:spPr>
          <c:marker>
            <c:symbol val="none"/>
          </c:marker>
          <c:cat>
            <c:numRef>
              <c:f>gráfica!$C$20:$C$35</c:f>
              <c:numCache>
                <c:formatCode>General</c:formatCode>
                <c:ptCount val="16"/>
                <c:pt idx="0">
                  <c:v>1.1000000000000001</c:v>
                </c:pt>
                <c:pt idx="1">
                  <c:v>1.2</c:v>
                </c:pt>
                <c:pt idx="2">
                  <c:v>1.3</c:v>
                </c:pt>
                <c:pt idx="3">
                  <c:v>2.1</c:v>
                </c:pt>
                <c:pt idx="4">
                  <c:v>3.1</c:v>
                </c:pt>
                <c:pt idx="5">
                  <c:v>4.0999999999999996</c:v>
                </c:pt>
                <c:pt idx="6">
                  <c:v>5.0999999999999996</c:v>
                </c:pt>
                <c:pt idx="7">
                  <c:v>5.2</c:v>
                </c:pt>
                <c:pt idx="8">
                  <c:v>5.3</c:v>
                </c:pt>
                <c:pt idx="9">
                  <c:v>5.4</c:v>
                </c:pt>
                <c:pt idx="10">
                  <c:v>5.5</c:v>
                </c:pt>
                <c:pt idx="11">
                  <c:v>5.6</c:v>
                </c:pt>
                <c:pt idx="12">
                  <c:v>6.1</c:v>
                </c:pt>
                <c:pt idx="13">
                  <c:v>7.1</c:v>
                </c:pt>
                <c:pt idx="14">
                  <c:v>7.2</c:v>
                </c:pt>
                <c:pt idx="15">
                  <c:v>7.3</c:v>
                </c:pt>
              </c:numCache>
            </c:numRef>
          </c:cat>
          <c:val>
            <c:numRef>
              <c:f>gráfica!$M$20:$M$35</c:f>
              <c:numCache>
                <c:formatCode>0%</c:formatCode>
                <c:ptCount val="16"/>
                <c:pt idx="0">
                  <c:v>1</c:v>
                </c:pt>
                <c:pt idx="1">
                  <c:v>1</c:v>
                </c:pt>
                <c:pt idx="2">
                  <c:v>0</c:v>
                </c:pt>
                <c:pt idx="3">
                  <c:v>1</c:v>
                </c:pt>
                <c:pt idx="4">
                  <c:v>1</c:v>
                </c:pt>
                <c:pt idx="5">
                  <c:v>1</c:v>
                </c:pt>
                <c:pt idx="6">
                  <c:v>0</c:v>
                </c:pt>
                <c:pt idx="7">
                  <c:v>0</c:v>
                </c:pt>
                <c:pt idx="8">
                  <c:v>1</c:v>
                </c:pt>
                <c:pt idx="9">
                  <c:v>0</c:v>
                </c:pt>
                <c:pt idx="10">
                  <c:v>0</c:v>
                </c:pt>
                <c:pt idx="11">
                  <c:v>1</c:v>
                </c:pt>
                <c:pt idx="12">
                  <c:v>1</c:v>
                </c:pt>
                <c:pt idx="13">
                  <c:v>1</c:v>
                </c:pt>
                <c:pt idx="14">
                  <c:v>1</c:v>
                </c:pt>
                <c:pt idx="15">
                  <c:v>1</c:v>
                </c:pt>
              </c:numCache>
            </c:numRef>
          </c:val>
        </c:ser>
        <c:dLbls/>
        <c:axId val="64583552"/>
        <c:axId val="64585088"/>
      </c:radarChart>
      <c:catAx>
        <c:axId val="64583552"/>
        <c:scaling>
          <c:orientation val="minMax"/>
        </c:scaling>
        <c:axPos val="b"/>
        <c:majorGridlines/>
        <c:numFmt formatCode="General" sourceLinked="1"/>
        <c:tickLblPos val="nextTo"/>
        <c:crossAx val="64585088"/>
        <c:crosses val="autoZero"/>
        <c:auto val="1"/>
        <c:lblAlgn val="ctr"/>
        <c:lblOffset val="100"/>
      </c:catAx>
      <c:valAx>
        <c:axId val="64585088"/>
        <c:scaling>
          <c:orientation val="minMax"/>
        </c:scaling>
        <c:axPos val="l"/>
        <c:majorGridlines/>
        <c:minorGridlines/>
        <c:numFmt formatCode="0%" sourceLinked="1"/>
        <c:majorTickMark val="cross"/>
        <c:tickLblPos val="nextTo"/>
        <c:crossAx val="64583552"/>
        <c:crosses val="autoZero"/>
        <c:crossBetween val="between"/>
        <c:majorUnit val="0.25"/>
        <c:minorUnit val="0.25"/>
      </c:valAx>
    </c:plotArea>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s-MX"/>
  <c:clrMapOvr bg1="lt1" tx1="dk1" bg2="lt2" tx2="dk2" accent1="accent1" accent2="accent2" accent3="accent3" accent4="accent4" accent5="accent5" accent6="accent6" hlink="hlink" folHlink="folHlink"/>
  <c:chart>
    <c:autoTitleDeleted val="1"/>
    <c:plotArea>
      <c:layout/>
      <c:radarChart>
        <c:radarStyle val="marker"/>
        <c:ser>
          <c:idx val="0"/>
          <c:order val="0"/>
          <c:tx>
            <c:strRef>
              <c:f>gráfica!$J$19</c:f>
              <c:strCache>
                <c:ptCount val="1"/>
                <c:pt idx="0">
                  <c:v>Meta Al 3° Trimestre</c:v>
                </c:pt>
              </c:strCache>
            </c:strRef>
          </c:tx>
          <c:spPr>
            <a:ln w="31750">
              <a:solidFill>
                <a:srgbClr val="FF0000"/>
              </a:solidFill>
            </a:ln>
          </c:spPr>
          <c:marker>
            <c:symbol val="none"/>
          </c:marker>
          <c:cat>
            <c:numRef>
              <c:f>gráfica!$C$20:$C$35</c:f>
              <c:numCache>
                <c:formatCode>General</c:formatCode>
                <c:ptCount val="16"/>
                <c:pt idx="0">
                  <c:v>1.1000000000000001</c:v>
                </c:pt>
                <c:pt idx="1">
                  <c:v>1.2</c:v>
                </c:pt>
                <c:pt idx="2">
                  <c:v>1.3</c:v>
                </c:pt>
                <c:pt idx="3">
                  <c:v>2.1</c:v>
                </c:pt>
                <c:pt idx="4">
                  <c:v>3.1</c:v>
                </c:pt>
                <c:pt idx="5">
                  <c:v>4.0999999999999996</c:v>
                </c:pt>
                <c:pt idx="6">
                  <c:v>5.0999999999999996</c:v>
                </c:pt>
                <c:pt idx="7">
                  <c:v>5.2</c:v>
                </c:pt>
                <c:pt idx="8">
                  <c:v>5.3</c:v>
                </c:pt>
                <c:pt idx="9">
                  <c:v>5.4</c:v>
                </c:pt>
                <c:pt idx="10">
                  <c:v>5.5</c:v>
                </c:pt>
                <c:pt idx="11">
                  <c:v>5.6</c:v>
                </c:pt>
                <c:pt idx="12">
                  <c:v>6.1</c:v>
                </c:pt>
                <c:pt idx="13">
                  <c:v>7.1</c:v>
                </c:pt>
                <c:pt idx="14">
                  <c:v>7.2</c:v>
                </c:pt>
                <c:pt idx="15">
                  <c:v>7.3</c:v>
                </c:pt>
              </c:numCache>
            </c:numRef>
          </c:cat>
          <c:val>
            <c:numRef>
              <c:f>gráfica!$J$20:$J$35</c:f>
              <c:numCache>
                <c:formatCode>0%</c:formatCode>
                <c:ptCount val="16"/>
                <c:pt idx="0">
                  <c:v>0.75000000000000333</c:v>
                </c:pt>
                <c:pt idx="1">
                  <c:v>0.75000000000000333</c:v>
                </c:pt>
                <c:pt idx="2">
                  <c:v>0.75000000000000333</c:v>
                </c:pt>
                <c:pt idx="3">
                  <c:v>0.8</c:v>
                </c:pt>
                <c:pt idx="4">
                  <c:v>0.75000000000000333</c:v>
                </c:pt>
                <c:pt idx="5">
                  <c:v>0.75000000000000333</c:v>
                </c:pt>
                <c:pt idx="6">
                  <c:v>0</c:v>
                </c:pt>
                <c:pt idx="7">
                  <c:v>0.75000000000000333</c:v>
                </c:pt>
                <c:pt idx="8">
                  <c:v>0.5</c:v>
                </c:pt>
                <c:pt idx="9">
                  <c:v>1</c:v>
                </c:pt>
                <c:pt idx="10">
                  <c:v>0</c:v>
                </c:pt>
                <c:pt idx="11">
                  <c:v>0.77777777777778134</c:v>
                </c:pt>
                <c:pt idx="12">
                  <c:v>0.75000000000000333</c:v>
                </c:pt>
                <c:pt idx="13">
                  <c:v>0.75000000000000333</c:v>
                </c:pt>
                <c:pt idx="14">
                  <c:v>0.75000000000000333</c:v>
                </c:pt>
                <c:pt idx="15">
                  <c:v>0.75000000000000333</c:v>
                </c:pt>
              </c:numCache>
            </c:numRef>
          </c:val>
        </c:ser>
        <c:ser>
          <c:idx val="1"/>
          <c:order val="1"/>
          <c:tx>
            <c:strRef>
              <c:f>gráfica!$K$19</c:f>
              <c:strCache>
                <c:ptCount val="1"/>
                <c:pt idx="0">
                  <c:v>Alcance de la Meta Anual</c:v>
                </c:pt>
              </c:strCache>
            </c:strRef>
          </c:tx>
          <c:spPr>
            <a:ln w="31750">
              <a:solidFill>
                <a:srgbClr val="1F497D">
                  <a:lumMod val="50000"/>
                </a:srgbClr>
              </a:solidFill>
            </a:ln>
          </c:spPr>
          <c:marker>
            <c:symbol val="none"/>
          </c:marker>
          <c:cat>
            <c:numRef>
              <c:f>gráfica!$C$20:$C$35</c:f>
              <c:numCache>
                <c:formatCode>General</c:formatCode>
                <c:ptCount val="16"/>
                <c:pt idx="0">
                  <c:v>1.1000000000000001</c:v>
                </c:pt>
                <c:pt idx="1">
                  <c:v>1.2</c:v>
                </c:pt>
                <c:pt idx="2">
                  <c:v>1.3</c:v>
                </c:pt>
                <c:pt idx="3">
                  <c:v>2.1</c:v>
                </c:pt>
                <c:pt idx="4">
                  <c:v>3.1</c:v>
                </c:pt>
                <c:pt idx="5">
                  <c:v>4.0999999999999996</c:v>
                </c:pt>
                <c:pt idx="6">
                  <c:v>5.0999999999999996</c:v>
                </c:pt>
                <c:pt idx="7">
                  <c:v>5.2</c:v>
                </c:pt>
                <c:pt idx="8">
                  <c:v>5.3</c:v>
                </c:pt>
                <c:pt idx="9">
                  <c:v>5.4</c:v>
                </c:pt>
                <c:pt idx="10">
                  <c:v>5.5</c:v>
                </c:pt>
                <c:pt idx="11">
                  <c:v>5.6</c:v>
                </c:pt>
                <c:pt idx="12">
                  <c:v>6.1</c:v>
                </c:pt>
                <c:pt idx="13">
                  <c:v>7.1</c:v>
                </c:pt>
                <c:pt idx="14">
                  <c:v>7.2</c:v>
                </c:pt>
                <c:pt idx="15">
                  <c:v>7.3</c:v>
                </c:pt>
              </c:numCache>
            </c:numRef>
          </c:cat>
          <c:val>
            <c:numRef>
              <c:f>gráfica!$K$20:$K$35</c:f>
              <c:numCache>
                <c:formatCode>0%</c:formatCode>
                <c:ptCount val="16"/>
                <c:pt idx="0">
                  <c:v>0.75000000000000333</c:v>
                </c:pt>
                <c:pt idx="1">
                  <c:v>0.75000000000000333</c:v>
                </c:pt>
                <c:pt idx="2">
                  <c:v>0.5</c:v>
                </c:pt>
                <c:pt idx="3">
                  <c:v>0.8</c:v>
                </c:pt>
                <c:pt idx="4">
                  <c:v>0.75000000000000333</c:v>
                </c:pt>
                <c:pt idx="5">
                  <c:v>0.75000000000000333</c:v>
                </c:pt>
                <c:pt idx="6">
                  <c:v>0</c:v>
                </c:pt>
                <c:pt idx="7">
                  <c:v>0.5</c:v>
                </c:pt>
                <c:pt idx="8">
                  <c:v>0.5</c:v>
                </c:pt>
                <c:pt idx="9">
                  <c:v>1</c:v>
                </c:pt>
                <c:pt idx="10">
                  <c:v>0</c:v>
                </c:pt>
                <c:pt idx="11">
                  <c:v>0.77777777777778134</c:v>
                </c:pt>
                <c:pt idx="12">
                  <c:v>0.75000000000000333</c:v>
                </c:pt>
                <c:pt idx="13">
                  <c:v>0.75000000000000333</c:v>
                </c:pt>
                <c:pt idx="14">
                  <c:v>0.75000000000000333</c:v>
                </c:pt>
                <c:pt idx="15">
                  <c:v>0.75000000000000333</c:v>
                </c:pt>
              </c:numCache>
            </c:numRef>
          </c:val>
        </c:ser>
        <c:dLbls/>
        <c:axId val="64910464"/>
        <c:axId val="64912000"/>
      </c:radarChart>
      <c:catAx>
        <c:axId val="64910464"/>
        <c:scaling>
          <c:orientation val="minMax"/>
        </c:scaling>
        <c:axPos val="b"/>
        <c:majorGridlines/>
        <c:numFmt formatCode="General" sourceLinked="1"/>
        <c:tickLblPos val="nextTo"/>
        <c:crossAx val="64912000"/>
        <c:crosses val="autoZero"/>
        <c:auto val="1"/>
        <c:lblAlgn val="ctr"/>
        <c:lblOffset val="100"/>
      </c:catAx>
      <c:valAx>
        <c:axId val="64912000"/>
        <c:scaling>
          <c:orientation val="minMax"/>
          <c:max val="1"/>
        </c:scaling>
        <c:axPos val="l"/>
        <c:majorGridlines/>
        <c:minorGridlines/>
        <c:numFmt formatCode="0%" sourceLinked="1"/>
        <c:majorTickMark val="cross"/>
        <c:tickLblPos val="nextTo"/>
        <c:crossAx val="64910464"/>
        <c:crosses val="autoZero"/>
        <c:crossBetween val="between"/>
        <c:majorUnit val="0.2"/>
        <c:minorUnit val="0.1"/>
      </c:valAx>
    </c:plotArea>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s-MX"/>
  <c:style val="26"/>
  <c:chart>
    <c:title>
      <c:tx>
        <c:rich>
          <a:bodyPr/>
          <a:lstStyle/>
          <a:p>
            <a:pPr>
              <a:defRPr sz="1400" b="0"/>
            </a:pPr>
            <a:r>
              <a:rPr lang="es-ES" sz="1400" b="0"/>
              <a:t>Resultados Acumulados 2013</a:t>
            </a:r>
          </a:p>
        </c:rich>
      </c:tx>
    </c:title>
    <c:plotArea>
      <c:layout>
        <c:manualLayout>
          <c:layoutTarget val="inner"/>
          <c:xMode val="edge"/>
          <c:yMode val="edge"/>
          <c:x val="5.7460058839212201E-2"/>
          <c:y val="1.5709194065691143E-2"/>
          <c:w val="0.92220991069339586"/>
          <c:h val="0.7484777871699525"/>
        </c:manualLayout>
      </c:layout>
      <c:areaChart>
        <c:grouping val="stacked"/>
        <c:ser>
          <c:idx val="0"/>
          <c:order val="0"/>
          <c:tx>
            <c:strRef>
              <c:f>presenta!$B$37</c:f>
              <c:strCache>
                <c:ptCount val="1"/>
                <c:pt idx="0">
                  <c:v>Ingresos</c:v>
                </c:pt>
              </c:strCache>
            </c:strRef>
          </c:tx>
          <c:cat>
            <c:strRef>
              <c:f>presenta!$C$36:$N$36</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presenta!$C$37:$N$37</c:f>
              <c:numCache>
                <c:formatCode>General</c:formatCode>
                <c:ptCount val="12"/>
                <c:pt idx="3" formatCode="#,##0.0">
                  <c:v>27.469696260813283</c:v>
                </c:pt>
                <c:pt idx="4" formatCode="#,##0.0">
                  <c:v>54.939392521626722</c:v>
                </c:pt>
                <c:pt idx="5" formatCode="#,##0.0">
                  <c:v>82.40908878244008</c:v>
                </c:pt>
                <c:pt idx="6" formatCode="#,##0.0">
                  <c:v>109.87878504325315</c:v>
                </c:pt>
                <c:pt idx="7" formatCode="#,##0.0">
                  <c:v>137.34848130406681</c:v>
                </c:pt>
                <c:pt idx="8" formatCode="#,##0.0">
                  <c:v>164.81817756488016</c:v>
                </c:pt>
                <c:pt idx="9" formatCode="#,##0.0">
                  <c:v>192.28787382569382</c:v>
                </c:pt>
                <c:pt idx="10" formatCode="#,##0.0">
                  <c:v>219.75757008650675</c:v>
                </c:pt>
                <c:pt idx="11" formatCode="#,##0.0">
                  <c:v>247.22726634732064</c:v>
                </c:pt>
              </c:numCache>
            </c:numRef>
          </c:val>
        </c:ser>
        <c:dLbls/>
        <c:axId val="66146688"/>
        <c:axId val="66148224"/>
      </c:areaChart>
      <c:barChart>
        <c:barDir val="col"/>
        <c:grouping val="clustered"/>
        <c:ser>
          <c:idx val="1"/>
          <c:order val="1"/>
          <c:tx>
            <c:strRef>
              <c:f>presenta!$B$38</c:f>
              <c:strCache>
                <c:ptCount val="1"/>
                <c:pt idx="0">
                  <c:v>Egresos</c:v>
                </c:pt>
              </c:strCache>
            </c:strRef>
          </c:tx>
          <c:dLbls>
            <c:txPr>
              <a:bodyPr/>
              <a:lstStyle/>
              <a:p>
                <a:pPr>
                  <a:defRPr sz="1400">
                    <a:solidFill>
                      <a:sysClr val="windowText" lastClr="000000"/>
                    </a:solidFill>
                  </a:defRPr>
                </a:pPr>
                <a:endParaRPr lang="es-MX"/>
              </a:p>
            </c:txPr>
            <c:dLblPos val="outEnd"/>
            <c:showVal val="1"/>
          </c:dLbls>
          <c:cat>
            <c:strRef>
              <c:f>presenta!$C$36:$N$36</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presenta!$C$38:$N$38</c:f>
              <c:numCache>
                <c:formatCode>General</c:formatCode>
                <c:ptCount val="12"/>
                <c:pt idx="3" formatCode="#,##0.0">
                  <c:v>27.469696260813283</c:v>
                </c:pt>
                <c:pt idx="4" formatCode="#,##0.0">
                  <c:v>54.939392521626722</c:v>
                </c:pt>
                <c:pt idx="5" formatCode="#,##0.0">
                  <c:v>82.40908878244008</c:v>
                </c:pt>
                <c:pt idx="6" formatCode="#,##0.0">
                  <c:v>109.87878504325315</c:v>
                </c:pt>
                <c:pt idx="7" formatCode="#,##0.0">
                  <c:v>137.34848130406681</c:v>
                </c:pt>
                <c:pt idx="8" formatCode="#,##0.0">
                  <c:v>164.81817756488016</c:v>
                </c:pt>
                <c:pt idx="9" formatCode="#,##0.0">
                  <c:v>192.28787382569382</c:v>
                </c:pt>
                <c:pt idx="10" formatCode="#,##0.0">
                  <c:v>219.75757008650675</c:v>
                </c:pt>
                <c:pt idx="11" formatCode="#,##0.0">
                  <c:v>247.22726634732064</c:v>
                </c:pt>
              </c:numCache>
            </c:numRef>
          </c:val>
        </c:ser>
        <c:dLbls/>
        <c:gapWidth val="30"/>
        <c:axId val="66146688"/>
        <c:axId val="66148224"/>
      </c:barChart>
      <c:catAx>
        <c:axId val="66146688"/>
        <c:scaling>
          <c:orientation val="minMax"/>
        </c:scaling>
        <c:axPos val="b"/>
        <c:majorTickMark val="none"/>
        <c:tickLblPos val="nextTo"/>
        <c:txPr>
          <a:bodyPr/>
          <a:lstStyle/>
          <a:p>
            <a:pPr>
              <a:defRPr sz="1400"/>
            </a:pPr>
            <a:endParaRPr lang="es-MX"/>
          </a:p>
        </c:txPr>
        <c:crossAx val="66148224"/>
        <c:crosses val="autoZero"/>
        <c:auto val="1"/>
        <c:lblAlgn val="ctr"/>
        <c:lblOffset val="100"/>
      </c:catAx>
      <c:valAx>
        <c:axId val="66148224"/>
        <c:scaling>
          <c:orientation val="minMax"/>
        </c:scaling>
        <c:delete val="1"/>
        <c:axPos val="l"/>
        <c:title>
          <c:tx>
            <c:rich>
              <a:bodyPr/>
              <a:lstStyle/>
              <a:p>
                <a:pPr>
                  <a:defRPr sz="1400" b="0"/>
                </a:pPr>
                <a:r>
                  <a:rPr lang="es-ES" sz="1400" b="0"/>
                  <a:t>millones de pesos</a:t>
                </a:r>
              </a:p>
            </c:rich>
          </c:tx>
        </c:title>
        <c:numFmt formatCode="#,##0" sourceLinked="0"/>
        <c:tickLblPos val="none"/>
        <c:crossAx val="66146688"/>
        <c:crosses val="autoZero"/>
        <c:crossBetween val="between"/>
      </c:valAx>
    </c:plotArea>
    <c:legend>
      <c:legendPos val="b"/>
      <c:txPr>
        <a:bodyPr/>
        <a:lstStyle/>
        <a:p>
          <a:pPr>
            <a:defRPr sz="1400"/>
          </a:pPr>
          <a:endParaRPr lang="es-MX"/>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MX"/>
  <c:style val="26"/>
  <c:chart>
    <c:title>
      <c:tx>
        <c:rich>
          <a:bodyPr/>
          <a:lstStyle/>
          <a:p>
            <a:pPr>
              <a:defRPr sz="1400" b="0"/>
            </a:pPr>
            <a:r>
              <a:rPr lang="es-ES" sz="1400" b="0"/>
              <a:t>Programa de Enajenación y Desarrollo</a:t>
            </a:r>
          </a:p>
        </c:rich>
      </c:tx>
    </c:title>
    <c:plotArea>
      <c:layout/>
      <c:barChart>
        <c:barDir val="col"/>
        <c:grouping val="clustered"/>
        <c:ser>
          <c:idx val="0"/>
          <c:order val="0"/>
          <c:tx>
            <c:strRef>
              <c:f>presenta!$C$101</c:f>
              <c:strCache>
                <c:ptCount val="1"/>
                <c:pt idx="0">
                  <c:v>Ingresos</c:v>
                </c:pt>
              </c:strCache>
            </c:strRef>
          </c:tx>
          <c:dLbls>
            <c:txPr>
              <a:bodyPr/>
              <a:lstStyle/>
              <a:p>
                <a:pPr>
                  <a:defRPr sz="1400"/>
                </a:pPr>
                <a:endParaRPr lang="es-MX"/>
              </a:p>
            </c:txPr>
            <c:showVal val="1"/>
          </c:dLbls>
          <c:cat>
            <c:numRef>
              <c:f>presenta!$B$102:$B$103</c:f>
              <c:numCache>
                <c:formatCode>General</c:formatCode>
                <c:ptCount val="2"/>
                <c:pt idx="0">
                  <c:v>2013</c:v>
                </c:pt>
                <c:pt idx="1">
                  <c:v>2014</c:v>
                </c:pt>
              </c:numCache>
            </c:numRef>
          </c:cat>
          <c:val>
            <c:numRef>
              <c:f>presenta!$C$102:$C$103</c:f>
              <c:numCache>
                <c:formatCode>#,##0</c:formatCode>
                <c:ptCount val="2"/>
                <c:pt idx="0">
                  <c:v>165.60008302283498</c:v>
                </c:pt>
                <c:pt idx="1">
                  <c:v>386.40019371994799</c:v>
                </c:pt>
              </c:numCache>
            </c:numRef>
          </c:val>
        </c:ser>
        <c:ser>
          <c:idx val="1"/>
          <c:order val="1"/>
          <c:tx>
            <c:strRef>
              <c:f>presenta!$D$101</c:f>
              <c:strCache>
                <c:ptCount val="1"/>
                <c:pt idx="0">
                  <c:v>Egresos</c:v>
                </c:pt>
              </c:strCache>
            </c:strRef>
          </c:tx>
          <c:dLbls>
            <c:txPr>
              <a:bodyPr/>
              <a:lstStyle/>
              <a:p>
                <a:pPr>
                  <a:defRPr sz="1400"/>
                </a:pPr>
                <a:endParaRPr lang="es-MX"/>
              </a:p>
            </c:txPr>
            <c:showVal val="1"/>
          </c:dLbls>
          <c:cat>
            <c:numRef>
              <c:f>presenta!$B$102:$B$103</c:f>
              <c:numCache>
                <c:formatCode>General</c:formatCode>
                <c:ptCount val="2"/>
                <c:pt idx="0">
                  <c:v>2013</c:v>
                </c:pt>
                <c:pt idx="1">
                  <c:v>2014</c:v>
                </c:pt>
              </c:numCache>
            </c:numRef>
          </c:cat>
          <c:val>
            <c:numRef>
              <c:f>presenta!$D$102:$D$103</c:f>
              <c:numCache>
                <c:formatCode>#,##0</c:formatCode>
                <c:ptCount val="2"/>
                <c:pt idx="0">
                  <c:v>85.222493401225591</c:v>
                </c:pt>
                <c:pt idx="1">
                  <c:v>173.60581793619298</c:v>
                </c:pt>
              </c:numCache>
            </c:numRef>
          </c:val>
        </c:ser>
        <c:ser>
          <c:idx val="2"/>
          <c:order val="2"/>
          <c:tx>
            <c:strRef>
              <c:f>presenta!$E$101</c:f>
              <c:strCache>
                <c:ptCount val="1"/>
                <c:pt idx="0">
                  <c:v>Margen</c:v>
                </c:pt>
              </c:strCache>
            </c:strRef>
          </c:tx>
          <c:dLbls>
            <c:txPr>
              <a:bodyPr/>
              <a:lstStyle/>
              <a:p>
                <a:pPr>
                  <a:defRPr sz="1400"/>
                </a:pPr>
                <a:endParaRPr lang="es-MX"/>
              </a:p>
            </c:txPr>
            <c:showVal val="1"/>
          </c:dLbls>
          <c:cat>
            <c:numRef>
              <c:f>presenta!$B$102:$B$103</c:f>
              <c:numCache>
                <c:formatCode>General</c:formatCode>
                <c:ptCount val="2"/>
                <c:pt idx="0">
                  <c:v>2013</c:v>
                </c:pt>
                <c:pt idx="1">
                  <c:v>2014</c:v>
                </c:pt>
              </c:numCache>
            </c:numRef>
          </c:cat>
          <c:val>
            <c:numRef>
              <c:f>presenta!$E$102:$E$103</c:f>
              <c:numCache>
                <c:formatCode>#,##0</c:formatCode>
                <c:ptCount val="2"/>
                <c:pt idx="0">
                  <c:v>80.377589621609403</c:v>
                </c:pt>
                <c:pt idx="1">
                  <c:v>212.79437578375442</c:v>
                </c:pt>
              </c:numCache>
            </c:numRef>
          </c:val>
        </c:ser>
        <c:dLbls/>
        <c:axId val="66196608"/>
        <c:axId val="66198144"/>
      </c:barChart>
      <c:catAx>
        <c:axId val="66196608"/>
        <c:scaling>
          <c:orientation val="minMax"/>
        </c:scaling>
        <c:axPos val="b"/>
        <c:numFmt formatCode="General" sourceLinked="1"/>
        <c:majorTickMark val="none"/>
        <c:tickLblPos val="nextTo"/>
        <c:crossAx val="66198144"/>
        <c:crosses val="autoZero"/>
        <c:auto val="1"/>
        <c:lblAlgn val="ctr"/>
        <c:lblOffset val="100"/>
      </c:catAx>
      <c:valAx>
        <c:axId val="66198144"/>
        <c:scaling>
          <c:orientation val="minMax"/>
        </c:scaling>
        <c:delete val="1"/>
        <c:axPos val="l"/>
        <c:title>
          <c:tx>
            <c:rich>
              <a:bodyPr/>
              <a:lstStyle/>
              <a:p>
                <a:pPr>
                  <a:defRPr sz="1200" b="0"/>
                </a:pPr>
                <a:r>
                  <a:rPr lang="es-ES" sz="1200" b="0"/>
                  <a:t>millones de pesos</a:t>
                </a:r>
              </a:p>
            </c:rich>
          </c:tx>
        </c:title>
        <c:numFmt formatCode="#,##0" sourceLinked="0"/>
        <c:tickLblPos val="none"/>
        <c:crossAx val="66196608"/>
        <c:crosses val="autoZero"/>
        <c:crossBetween val="between"/>
      </c:valAx>
    </c:plotArea>
    <c:legend>
      <c:legendPos val="b"/>
      <c:txPr>
        <a:bodyPr/>
        <a:lstStyle/>
        <a:p>
          <a:pPr>
            <a:defRPr sz="1200"/>
          </a:pPr>
          <a:endParaRPr lang="es-MX"/>
        </a:p>
      </c:txP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913" cy="465138"/>
          </a:xfrm>
          <a:prstGeom prst="rect">
            <a:avLst/>
          </a:prstGeom>
        </p:spPr>
        <p:txBody>
          <a:bodyPr vert="horz" lIns="92007" tIns="46003" rIns="92007" bIns="46003" rtlCol="0"/>
          <a:lstStyle>
            <a:lvl1pPr algn="l">
              <a:defRPr sz="1200"/>
            </a:lvl1pPr>
          </a:lstStyle>
          <a:p>
            <a:pPr>
              <a:defRPr/>
            </a:pPr>
            <a:endParaRPr lang="en-US"/>
          </a:p>
        </p:txBody>
      </p:sp>
      <p:sp>
        <p:nvSpPr>
          <p:cNvPr id="3" name="2 Marcador de fecha"/>
          <p:cNvSpPr>
            <a:spLocks noGrp="1"/>
          </p:cNvSpPr>
          <p:nvPr>
            <p:ph type="dt" idx="1"/>
          </p:nvPr>
        </p:nvSpPr>
        <p:spPr>
          <a:xfrm>
            <a:off x="3897313" y="0"/>
            <a:ext cx="2982912" cy="465138"/>
          </a:xfrm>
          <a:prstGeom prst="rect">
            <a:avLst/>
          </a:prstGeom>
        </p:spPr>
        <p:txBody>
          <a:bodyPr vert="horz" lIns="92007" tIns="46003" rIns="92007" bIns="46003" rtlCol="0"/>
          <a:lstStyle>
            <a:lvl1pPr algn="r">
              <a:defRPr sz="1200"/>
            </a:lvl1pPr>
          </a:lstStyle>
          <a:p>
            <a:pPr>
              <a:defRPr/>
            </a:pPr>
            <a:fld id="{7C9289AC-37C4-489C-A781-3B807F42BA84}" type="datetimeFigureOut">
              <a:rPr lang="en-US"/>
              <a:pPr>
                <a:defRPr/>
              </a:pPr>
              <a:t>3/4/2013</a:t>
            </a:fld>
            <a:endParaRPr lang="en-US"/>
          </a:p>
        </p:txBody>
      </p:sp>
      <p:sp>
        <p:nvSpPr>
          <p:cNvPr id="4" name="3 Marcador de imagen de diapositiva"/>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007" tIns="46003" rIns="92007" bIns="46003" rtlCol="0" anchor="ctr"/>
          <a:lstStyle/>
          <a:p>
            <a:pPr lvl="0"/>
            <a:endParaRPr lang="en-US" noProof="0" smtClean="0"/>
          </a:p>
        </p:txBody>
      </p:sp>
      <p:sp>
        <p:nvSpPr>
          <p:cNvPr id="5" name="4 Marcador de notas"/>
          <p:cNvSpPr>
            <a:spLocks noGrp="1"/>
          </p:cNvSpPr>
          <p:nvPr>
            <p:ph type="body" sz="quarter" idx="3"/>
          </p:nvPr>
        </p:nvSpPr>
        <p:spPr>
          <a:xfrm>
            <a:off x="687388" y="4414838"/>
            <a:ext cx="5507037" cy="4184650"/>
          </a:xfrm>
          <a:prstGeom prst="rect">
            <a:avLst/>
          </a:prstGeom>
        </p:spPr>
        <p:txBody>
          <a:bodyPr vert="horz" lIns="92007" tIns="46003" rIns="92007" bIns="46003"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smtClean="0"/>
          </a:p>
        </p:txBody>
      </p:sp>
      <p:sp>
        <p:nvSpPr>
          <p:cNvPr id="6" name="5 Marcador de pie de página"/>
          <p:cNvSpPr>
            <a:spLocks noGrp="1"/>
          </p:cNvSpPr>
          <p:nvPr>
            <p:ph type="ftr" sz="quarter" idx="4"/>
          </p:nvPr>
        </p:nvSpPr>
        <p:spPr>
          <a:xfrm>
            <a:off x="0" y="8829675"/>
            <a:ext cx="2982913" cy="465138"/>
          </a:xfrm>
          <a:prstGeom prst="rect">
            <a:avLst/>
          </a:prstGeom>
        </p:spPr>
        <p:txBody>
          <a:bodyPr vert="horz" lIns="92007" tIns="46003" rIns="92007" bIns="46003" rtlCol="0" anchor="b"/>
          <a:lstStyle>
            <a:lvl1pPr algn="l">
              <a:defRPr sz="1200"/>
            </a:lvl1pPr>
          </a:lstStyle>
          <a:p>
            <a:pPr>
              <a:defRPr/>
            </a:pPr>
            <a:endParaRPr lang="en-US"/>
          </a:p>
        </p:txBody>
      </p:sp>
      <p:sp>
        <p:nvSpPr>
          <p:cNvPr id="7" name="6 Marcador de número de diapositiva"/>
          <p:cNvSpPr>
            <a:spLocks noGrp="1"/>
          </p:cNvSpPr>
          <p:nvPr>
            <p:ph type="sldNum" sz="quarter" idx="5"/>
          </p:nvPr>
        </p:nvSpPr>
        <p:spPr>
          <a:xfrm>
            <a:off x="3897313" y="8829675"/>
            <a:ext cx="2982912" cy="465138"/>
          </a:xfrm>
          <a:prstGeom prst="rect">
            <a:avLst/>
          </a:prstGeom>
        </p:spPr>
        <p:txBody>
          <a:bodyPr vert="horz" lIns="92007" tIns="46003" rIns="92007" bIns="46003" rtlCol="0" anchor="b"/>
          <a:lstStyle>
            <a:lvl1pPr algn="r">
              <a:defRPr sz="1200"/>
            </a:lvl1pPr>
          </a:lstStyle>
          <a:p>
            <a:pPr>
              <a:defRPr/>
            </a:pPr>
            <a:fld id="{FD889E91-696E-40BC-9908-97B63B8147A3}" type="slidenum">
              <a:rPr lang="en-US"/>
              <a:pPr>
                <a:defRPr/>
              </a:pPr>
              <a:t>‹Nº›</a:t>
            </a:fld>
            <a:endParaRPr lang="en-US"/>
          </a:p>
        </p:txBody>
      </p:sp>
    </p:spTree>
    <p:extLst>
      <p:ext uri="{BB962C8B-B14F-4D97-AF65-F5344CB8AC3E}">
        <p14:creationId xmlns:p14="http://schemas.microsoft.com/office/powerpoint/2010/main" xmlns="" val="3200937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963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696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7C5A90-BDC3-4D95-857D-B63A3E2C56A2}" type="slidenum">
              <a:rPr lang="en-US" smtClean="0"/>
              <a:pPr/>
              <a:t>28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lvl1pPr>
              <a:defRPr/>
            </a:lvl1pPr>
          </a:lstStyle>
          <a:p>
            <a:pPr>
              <a:defRPr/>
            </a:pPr>
            <a:fld id="{15FF2FEB-A28D-4CD5-86BF-77086F090BEF}" type="datetime1">
              <a:rPr lang="es-ES_tradnl"/>
              <a:pPr>
                <a:defRPr/>
              </a:pPr>
              <a:t>04/03/2013</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41464D41-E36F-4713-A4C0-F856EEC8384E}"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DA6135EF-E40D-4AA7-903F-CA6478095110}" type="datetime1">
              <a:rPr lang="es-ES_tradnl"/>
              <a:pPr>
                <a:defRPr/>
              </a:pPr>
              <a:t>04/03/2013</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DA78408E-52AA-48D2-8375-5756F1E2011D}"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79A210B7-A0A6-489A-A06B-207E436A6057}" type="datetime1">
              <a:rPr lang="es-ES_tradnl"/>
              <a:pPr>
                <a:defRPr/>
              </a:pPr>
              <a:t>04/03/2013</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EBEBB26C-AFBE-4B34-9CFF-9298F2BBB705}"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A029DBB6-1DE2-4DB4-A17D-7375F947AEFD}" type="datetime1">
              <a:rPr lang="es-ES_tradnl"/>
              <a:pPr>
                <a:defRPr/>
              </a:pPr>
              <a:t>04/03/2013</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D52B2F57-5194-413E-A86C-B4B5783ADDA6}"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1841C3D-DBBE-4950-8B46-35E1B3502A69}" type="datetime1">
              <a:rPr lang="es-ES_tradnl"/>
              <a:pPr>
                <a:defRPr/>
              </a:pPr>
              <a:t>04/03/2013</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36459C04-E503-4356-B896-D2BDDF2359D2}"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lstStyle>
          <a:p>
            <a:pPr>
              <a:defRPr/>
            </a:pPr>
            <a:fld id="{A287D591-9B8F-4FC8-9FB9-3942AA2B4ED8}" type="datetime1">
              <a:rPr lang="es-ES_tradnl"/>
              <a:pPr>
                <a:defRPr/>
              </a:pPr>
              <a:t>04/03/2013</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294A130E-11B3-45A0-BF3B-C2D2B13D623E}"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fld id="{F22D143A-F35D-496A-943A-6CA4F78BBFFD}" type="datetime1">
              <a:rPr lang="es-ES_tradnl"/>
              <a:pPr>
                <a:defRPr/>
              </a:pPr>
              <a:t>04/03/2013</a:t>
            </a:fld>
            <a:endParaRPr lang="es-ES_tradnl"/>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02B6852D-75E6-40B3-AFFC-995686208B00}"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fld id="{31155B83-9AB1-40C1-BEAC-7B4BD75EB016}" type="datetime1">
              <a:rPr lang="es-ES_tradnl"/>
              <a:pPr>
                <a:defRPr/>
              </a:pPr>
              <a:t>04/03/2013</a:t>
            </a:fld>
            <a:endParaRPr lang="es-ES_tradnl"/>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8DF771F6-9F7F-4EBF-80F8-45A4C4B7CE74}"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FE6E8EF-DCDB-4720-9D9E-C9BC82CAEC2F}" type="datetime1">
              <a:rPr lang="es-ES_tradnl"/>
              <a:pPr>
                <a:defRPr/>
              </a:pPr>
              <a:t>04/03/2013</a:t>
            </a:fld>
            <a:endParaRPr lang="es-ES_tradnl"/>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B2099725-2CCF-4AC2-900A-005565046349}"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3989CC2-2424-472A-9C0A-7955ACDA7EC5}" type="datetime1">
              <a:rPr lang="es-ES_tradnl"/>
              <a:pPr>
                <a:defRPr/>
              </a:pPr>
              <a:t>04/03/2013</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247EB76D-7220-4FB9-9776-449C05786B48}"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F06FCA2-799E-4A73-AFA1-95EFCEF628C7}" type="datetime1">
              <a:rPr lang="es-ES_tradnl"/>
              <a:pPr>
                <a:defRPr/>
              </a:pPr>
              <a:t>04/03/2013</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21592422-3BE9-448B-8761-467E244D33F6}"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307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EC43A71-E202-427B-8E4A-B86101948620}" type="datetime1">
              <a:rPr lang="es-ES_tradnl"/>
              <a:pPr>
                <a:defRPr/>
              </a:pPr>
              <a:t>04/03/2013</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53C4980-1842-4F35-AD1F-04AD409DFC3E}"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ctrTitle"/>
          </p:nvPr>
        </p:nvSpPr>
        <p:spPr>
          <a:xfrm>
            <a:off x="792969" y="1340768"/>
            <a:ext cx="7588250" cy="457200"/>
          </a:xfrm>
        </p:spPr>
        <p:txBody>
          <a:bodyPr rtlCol="0" anchor="t">
            <a:noAutofit/>
          </a:bodyPr>
          <a:lstStyle/>
          <a:p>
            <a:pPr eaLnBrk="1" fontAlgn="auto" hangingPunct="1">
              <a:spcAft>
                <a:spcPts val="0"/>
              </a:spcAft>
              <a:defRPr/>
            </a:pPr>
            <a:r>
              <a:rPr lang="es-ES_tradnl" sz="5000" b="1" dirty="0">
                <a:effectLst>
                  <a:outerShdw blurRad="38100" dist="38100" dir="2700000" algn="tl">
                    <a:srgbClr val="000000">
                      <a:alpha val="43137"/>
                    </a:srgbClr>
                  </a:outerShdw>
                </a:effectLst>
                <a:latin typeface="Trebuchet MS" pitchFamily="34" charset="0"/>
                <a:cs typeface="Tahoma" pitchFamily="34" charset="0"/>
              </a:rPr>
              <a:t>Informe Coordinador General</a:t>
            </a:r>
            <a:br>
              <a:rPr lang="es-ES_tradnl" sz="5000" b="1" dirty="0">
                <a:effectLst>
                  <a:outerShdw blurRad="38100" dist="38100" dir="2700000" algn="tl">
                    <a:srgbClr val="000000">
                      <a:alpha val="43137"/>
                    </a:srgbClr>
                  </a:outerShdw>
                </a:effectLst>
                <a:latin typeface="Trebuchet MS" pitchFamily="34" charset="0"/>
                <a:cs typeface="Tahoma" pitchFamily="34" charset="0"/>
              </a:rPr>
            </a:br>
            <a:r>
              <a:rPr lang="es-ES_tradnl" sz="3500" dirty="0">
                <a:effectLst>
                  <a:outerShdw blurRad="38100" dist="38100" dir="2700000" algn="tl">
                    <a:srgbClr val="000000">
                      <a:alpha val="43137"/>
                    </a:srgbClr>
                  </a:outerShdw>
                </a:effectLst>
                <a:latin typeface="Trebuchet MS" pitchFamily="34" charset="0"/>
                <a:cs typeface="Tahoma" pitchFamily="34" charset="0"/>
              </a:rPr>
              <a:t>Fondo de Operación de Obras </a:t>
            </a:r>
            <a:r>
              <a:rPr lang="es-ES_tradnl" sz="3500" dirty="0" smtClean="0">
                <a:effectLst>
                  <a:outerShdw blurRad="38100" dist="38100" dir="2700000" algn="tl">
                    <a:srgbClr val="000000">
                      <a:alpha val="43137"/>
                    </a:srgbClr>
                  </a:outerShdw>
                </a:effectLst>
                <a:latin typeface="Trebuchet MS" pitchFamily="34" charset="0"/>
                <a:cs typeface="Tahoma" pitchFamily="34" charset="0"/>
              </a:rPr>
              <a:t/>
            </a:r>
            <a:br>
              <a:rPr lang="es-ES_tradnl" sz="3500" dirty="0" smtClean="0">
                <a:effectLst>
                  <a:outerShdw blurRad="38100" dist="38100" dir="2700000" algn="tl">
                    <a:srgbClr val="000000">
                      <a:alpha val="43137"/>
                    </a:srgbClr>
                  </a:outerShdw>
                </a:effectLst>
                <a:latin typeface="Trebuchet MS" pitchFamily="34" charset="0"/>
                <a:cs typeface="Tahoma" pitchFamily="34" charset="0"/>
              </a:rPr>
            </a:br>
            <a:r>
              <a:rPr lang="es-ES_tradnl" sz="3500" dirty="0" smtClean="0">
                <a:effectLst>
                  <a:outerShdw blurRad="38100" dist="38100" dir="2700000" algn="tl">
                    <a:srgbClr val="000000">
                      <a:alpha val="43137"/>
                    </a:srgbClr>
                  </a:outerShdw>
                </a:effectLst>
                <a:latin typeface="Trebuchet MS" pitchFamily="34" charset="0"/>
                <a:cs typeface="Tahoma" pitchFamily="34" charset="0"/>
              </a:rPr>
              <a:t>Sonora </a:t>
            </a:r>
            <a:r>
              <a:rPr lang="es-ES_tradnl" sz="3500" dirty="0">
                <a:effectLst>
                  <a:outerShdw blurRad="38100" dist="38100" dir="2700000" algn="tl">
                    <a:srgbClr val="000000">
                      <a:alpha val="43137"/>
                    </a:srgbClr>
                  </a:outerShdw>
                </a:effectLst>
                <a:latin typeface="Trebuchet MS" pitchFamily="34" charset="0"/>
                <a:cs typeface="Tahoma" pitchFamily="34" charset="0"/>
              </a:rPr>
              <a:t>SI</a:t>
            </a:r>
            <a:br>
              <a:rPr lang="es-ES_tradnl" sz="3500" dirty="0">
                <a:effectLst>
                  <a:outerShdw blurRad="38100" dist="38100" dir="2700000" algn="tl">
                    <a:srgbClr val="000000">
                      <a:alpha val="43137"/>
                    </a:srgbClr>
                  </a:outerShdw>
                </a:effectLst>
                <a:latin typeface="Trebuchet MS" pitchFamily="34" charset="0"/>
                <a:cs typeface="Tahoma" pitchFamily="34" charset="0"/>
              </a:rPr>
            </a:br>
            <a:r>
              <a:rPr lang="es-ES_tradnl" sz="3500" dirty="0">
                <a:effectLst>
                  <a:outerShdw blurRad="38100" dist="38100" dir="2700000" algn="tl">
                    <a:srgbClr val="000000">
                      <a:alpha val="43137"/>
                    </a:srgbClr>
                  </a:outerShdw>
                </a:effectLst>
                <a:latin typeface="Trebuchet MS" pitchFamily="34" charset="0"/>
                <a:cs typeface="Tahoma" pitchFamily="34" charset="0"/>
              </a:rPr>
              <a:t>Tercer Trimestre 2012</a:t>
            </a:r>
            <a:br>
              <a:rPr lang="es-ES_tradnl" sz="3500" dirty="0">
                <a:effectLst>
                  <a:outerShdw blurRad="38100" dist="38100" dir="2700000" algn="tl">
                    <a:srgbClr val="000000">
                      <a:alpha val="43137"/>
                    </a:srgbClr>
                  </a:outerShdw>
                </a:effectLst>
                <a:latin typeface="Trebuchet MS" pitchFamily="34" charset="0"/>
                <a:cs typeface="Tahoma" pitchFamily="34" charset="0"/>
              </a:rPr>
            </a:br>
            <a:endParaRPr lang="es-ES_tradnl" sz="3500" dirty="0" smtClean="0">
              <a:effectLst>
                <a:outerShdw blurRad="38100" dist="38100" dir="2700000" algn="tl">
                  <a:srgbClr val="000000">
                    <a:alpha val="43137"/>
                  </a:srgbClr>
                </a:outerShdw>
              </a:effectLst>
              <a:latin typeface="Trebuchet MS"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1"/>
          <p:cNvSpPr>
            <a:spLocks noChangeArrowheads="1"/>
          </p:cNvSpPr>
          <p:nvPr/>
        </p:nvSpPr>
        <p:spPr bwMode="auto">
          <a:xfrm>
            <a:off x="1042988" y="369888"/>
            <a:ext cx="7169150" cy="827087"/>
          </a:xfrm>
          <a:prstGeom prst="rect">
            <a:avLst/>
          </a:prstGeom>
          <a:solidFill>
            <a:srgbClr val="BFBFBF"/>
          </a:solidFill>
          <a:ln>
            <a:noFill/>
          </a:ln>
          <a:effectLst>
            <a:outerShdw dist="38100" dir="2700000" algn="tl" rotWithShape="0">
              <a:srgbClr val="808080">
                <a:alpha val="84000"/>
              </a:srgbClr>
            </a:outerShdw>
          </a:effectLst>
          <a:extLst/>
        </p:spPr>
        <p:txBody>
          <a:bodyPr anchor="ctr"/>
          <a:lstStyle/>
          <a:p>
            <a:pPr algn="ctr">
              <a:lnSpc>
                <a:spcPts val="2300"/>
              </a:lnSpc>
              <a:defRPr/>
            </a:pPr>
            <a:r>
              <a:rPr lang="es-MX" sz="2800" dirty="0">
                <a:effectLst>
                  <a:outerShdw blurRad="38100" dist="38100" dir="2700000" algn="tl">
                    <a:srgbClr val="000000">
                      <a:alpha val="43137"/>
                    </a:srgbClr>
                  </a:outerShdw>
                </a:effectLst>
                <a:latin typeface="Trebuchet MS" pitchFamily="34" charset="0"/>
              </a:rPr>
              <a:t>ADQUISICIÓN DE TIERRA</a:t>
            </a:r>
          </a:p>
          <a:p>
            <a:pPr algn="ctr">
              <a:lnSpc>
                <a:spcPts val="2300"/>
              </a:lnSpc>
              <a:defRPr/>
            </a:pPr>
            <a:r>
              <a:rPr lang="es-MX" dirty="0">
                <a:effectLst>
                  <a:outerShdw blurRad="38100" dist="38100" dir="2700000" algn="tl">
                    <a:srgbClr val="000000">
                      <a:alpha val="43137"/>
                    </a:srgbClr>
                  </a:outerShdw>
                </a:effectLst>
                <a:latin typeface="Trebuchet MS" pitchFamily="34" charset="0"/>
              </a:rPr>
              <a:t>SUPERFICIE NEGOCIADA</a:t>
            </a:r>
          </a:p>
        </p:txBody>
      </p:sp>
      <p:sp>
        <p:nvSpPr>
          <p:cNvPr id="2" name="1 CuadroTexto"/>
          <p:cNvSpPr txBox="1"/>
          <p:nvPr/>
        </p:nvSpPr>
        <p:spPr>
          <a:xfrm>
            <a:off x="5786438" y="3984625"/>
            <a:ext cx="3100387" cy="2616200"/>
          </a:xfrm>
          <a:prstGeom prst="rect">
            <a:avLst/>
          </a:prstGeom>
          <a:noFill/>
        </p:spPr>
        <p:txBody>
          <a:bodyPr>
            <a:spAutoFit/>
          </a:bodyPr>
          <a:lstStyle/>
          <a:p>
            <a:pPr algn="just">
              <a:lnSpc>
                <a:spcPct val="150000"/>
              </a:lnSpc>
              <a:defRPr/>
            </a:pPr>
            <a:r>
              <a:rPr lang="es-MX" sz="7200" b="1" dirty="0">
                <a:solidFill>
                  <a:schemeClr val="accent2">
                    <a:lumMod val="75000"/>
                  </a:schemeClr>
                </a:solidFill>
                <a:latin typeface="Trebuchet MS" pitchFamily="34" charset="0"/>
              </a:rPr>
              <a:t>94 %</a:t>
            </a:r>
          </a:p>
          <a:p>
            <a:pPr>
              <a:lnSpc>
                <a:spcPct val="150000"/>
              </a:lnSpc>
              <a:defRPr/>
            </a:pPr>
            <a:r>
              <a:rPr lang="es-MX" sz="1600" b="1" dirty="0">
                <a:latin typeface="Trebuchet MS" pitchFamily="34" charset="0"/>
              </a:rPr>
              <a:t>		</a:t>
            </a:r>
          </a:p>
          <a:p>
            <a:pPr>
              <a:defRPr/>
            </a:pPr>
            <a:endParaRPr lang="es-MX" sz="1600" b="1" dirty="0">
              <a:latin typeface="Trebuchet MS" pitchFamily="34" charset="0"/>
            </a:endParaRPr>
          </a:p>
          <a:p>
            <a:pPr>
              <a:defRPr/>
            </a:pPr>
            <a:r>
              <a:rPr lang="es-MX" sz="1600" b="1" dirty="0">
                <a:latin typeface="Trebuchet MS" pitchFamily="34" charset="0"/>
              </a:rPr>
              <a:t>	</a:t>
            </a:r>
            <a:endParaRPr lang="es-MX" sz="1600" dirty="0">
              <a:latin typeface="Trebuchet MS" pitchFamily="34" charset="0"/>
            </a:endParaRPr>
          </a:p>
        </p:txBody>
      </p:sp>
      <p:sp>
        <p:nvSpPr>
          <p:cNvPr id="7" name="6 Rectángulo"/>
          <p:cNvSpPr/>
          <p:nvPr/>
        </p:nvSpPr>
        <p:spPr>
          <a:xfrm>
            <a:off x="1042988" y="1471613"/>
            <a:ext cx="7169150" cy="585787"/>
          </a:xfrm>
          <a:prstGeom prst="rect">
            <a:avLst/>
          </a:prstGeom>
        </p:spPr>
        <p:txBody>
          <a:bodyPr>
            <a:spAutoFit/>
          </a:bodyPr>
          <a:lstStyle/>
          <a:p>
            <a:pPr>
              <a:defRPr/>
            </a:pPr>
            <a:r>
              <a:rPr lang="es-MX" sz="3200" b="1" dirty="0">
                <a:solidFill>
                  <a:schemeClr val="accent2">
                    <a:lumMod val="75000"/>
                  </a:schemeClr>
                </a:solidFill>
                <a:effectLst>
                  <a:outerShdw blurRad="38100" dist="38100" dir="2700000" algn="tl">
                    <a:srgbClr val="000000">
                      <a:alpha val="43137"/>
                    </a:srgbClr>
                  </a:outerShdw>
                </a:effectLst>
                <a:latin typeface="Calibri" pitchFamily="34" charset="0"/>
              </a:rPr>
              <a:t>AVANCES AL 30 DE SEPTIEMBRE </a:t>
            </a:r>
            <a:endParaRPr lang="es-MX" sz="3200" dirty="0">
              <a:solidFill>
                <a:schemeClr val="accent2">
                  <a:lumMod val="75000"/>
                </a:schemeClr>
              </a:solidFill>
            </a:endParaRPr>
          </a:p>
        </p:txBody>
      </p:sp>
      <p:sp>
        <p:nvSpPr>
          <p:cNvPr id="8" name="7 CuadroTexto"/>
          <p:cNvSpPr txBox="1"/>
          <p:nvPr/>
        </p:nvSpPr>
        <p:spPr>
          <a:xfrm>
            <a:off x="785813" y="2714625"/>
            <a:ext cx="6858000" cy="369888"/>
          </a:xfrm>
          <a:prstGeom prst="rect">
            <a:avLst/>
          </a:prstGeom>
          <a:solidFill>
            <a:schemeClr val="accent3">
              <a:lumMod val="60000"/>
              <a:lumOff val="40000"/>
            </a:schemeClr>
          </a:solidFill>
        </p:spPr>
        <p:txBody>
          <a:bodyPr>
            <a:spAutoFit/>
          </a:bodyPr>
          <a:lstStyle/>
          <a:p>
            <a:pPr>
              <a:defRPr/>
            </a:pPr>
            <a:r>
              <a:rPr lang="es-MX" b="1" dirty="0"/>
              <a:t>SUPERFICIE EJIDAL AFECTADA              1,002</a:t>
            </a:r>
            <a:r>
              <a:rPr lang="es-MX" b="1" dirty="0">
                <a:solidFill>
                  <a:srgbClr val="000000"/>
                </a:solidFill>
                <a:latin typeface="Arial"/>
              </a:rPr>
              <a:t>-30-35.13 HAS</a:t>
            </a:r>
            <a:endParaRPr lang="es-MX" b="1" dirty="0"/>
          </a:p>
        </p:txBody>
      </p:sp>
      <p:sp>
        <p:nvSpPr>
          <p:cNvPr id="12" name="11 CuadroTexto"/>
          <p:cNvSpPr txBox="1"/>
          <p:nvPr/>
        </p:nvSpPr>
        <p:spPr>
          <a:xfrm>
            <a:off x="785813" y="3268663"/>
            <a:ext cx="6858000" cy="369887"/>
          </a:xfrm>
          <a:prstGeom prst="rect">
            <a:avLst/>
          </a:prstGeom>
          <a:solidFill>
            <a:schemeClr val="accent3">
              <a:lumMod val="60000"/>
              <a:lumOff val="40000"/>
            </a:schemeClr>
          </a:solidFill>
        </p:spPr>
        <p:txBody>
          <a:bodyPr>
            <a:spAutoFit/>
          </a:bodyPr>
          <a:lstStyle/>
          <a:p>
            <a:pPr>
              <a:defRPr/>
            </a:pPr>
            <a:r>
              <a:rPr lang="es-MX" b="1" dirty="0"/>
              <a:t>SUPERFICIE PARTICULAR AFECTADA    1,295</a:t>
            </a:r>
            <a:r>
              <a:rPr lang="es-MX" b="1" dirty="0">
                <a:solidFill>
                  <a:srgbClr val="000000"/>
                </a:solidFill>
                <a:latin typeface="Arial"/>
              </a:rPr>
              <a:t>-48-13.17 HAS</a:t>
            </a:r>
            <a:endParaRPr lang="es-MX" b="1" dirty="0"/>
          </a:p>
        </p:txBody>
      </p:sp>
      <p:sp>
        <p:nvSpPr>
          <p:cNvPr id="17417" name="12 Rectángulo"/>
          <p:cNvSpPr>
            <a:spLocks noChangeArrowheads="1"/>
          </p:cNvSpPr>
          <p:nvPr/>
        </p:nvSpPr>
        <p:spPr bwMode="auto">
          <a:xfrm>
            <a:off x="785813" y="3800475"/>
            <a:ext cx="5624512" cy="368300"/>
          </a:xfrm>
          <a:prstGeom prst="rect">
            <a:avLst/>
          </a:prstGeom>
          <a:noFill/>
          <a:ln w="9525">
            <a:noFill/>
            <a:miter lim="800000"/>
            <a:headEnd/>
            <a:tailEnd/>
          </a:ln>
        </p:spPr>
        <p:txBody>
          <a:bodyPr>
            <a:spAutoFit/>
          </a:bodyPr>
          <a:lstStyle/>
          <a:p>
            <a:r>
              <a:rPr lang="es-MX" b="1"/>
              <a:t> </a:t>
            </a:r>
            <a:endParaRPr lang="es-MX"/>
          </a:p>
        </p:txBody>
      </p:sp>
      <p:sp>
        <p:nvSpPr>
          <p:cNvPr id="14" name="13 Rectángulo"/>
          <p:cNvSpPr/>
          <p:nvPr/>
        </p:nvSpPr>
        <p:spPr>
          <a:xfrm>
            <a:off x="4214813" y="3800475"/>
            <a:ext cx="3429000" cy="368300"/>
          </a:xfrm>
          <a:prstGeom prst="rect">
            <a:avLst/>
          </a:prstGeom>
          <a:solidFill>
            <a:schemeClr val="accent3">
              <a:lumMod val="75000"/>
            </a:schemeClr>
          </a:solidFill>
        </p:spPr>
        <p:txBody>
          <a:bodyPr>
            <a:spAutoFit/>
          </a:bodyPr>
          <a:lstStyle/>
          <a:p>
            <a:pPr>
              <a:defRPr/>
            </a:pPr>
            <a:r>
              <a:rPr lang="es-MX" b="1" dirty="0">
                <a:solidFill>
                  <a:schemeClr val="bg1"/>
                </a:solidFill>
              </a:rPr>
              <a:t>TOTAL    2,297</a:t>
            </a:r>
            <a:r>
              <a:rPr lang="es-MX" b="1" dirty="0">
                <a:solidFill>
                  <a:schemeClr val="bg1"/>
                </a:solidFill>
                <a:latin typeface="Arial"/>
              </a:rPr>
              <a:t>-78-48.30 HAS</a:t>
            </a:r>
            <a:endParaRPr lang="es-MX" b="1" dirty="0">
              <a:solidFill>
                <a:schemeClr val="bg1"/>
              </a:solidFill>
            </a:endParaRPr>
          </a:p>
        </p:txBody>
      </p:sp>
      <p:graphicFrame>
        <p:nvGraphicFramePr>
          <p:cNvPr id="15" name="14 Tabla"/>
          <p:cNvGraphicFramePr>
            <a:graphicFrameLocks noGrp="1"/>
          </p:cNvGraphicFramePr>
          <p:nvPr/>
        </p:nvGraphicFramePr>
        <p:xfrm>
          <a:off x="1524000" y="4714875"/>
          <a:ext cx="2893658" cy="770964"/>
        </p:xfrm>
        <a:graphic>
          <a:graphicData uri="http://schemas.openxmlformats.org/drawingml/2006/table">
            <a:tbl>
              <a:tblPr/>
              <a:tblGrid>
                <a:gridCol w="477962"/>
                <a:gridCol w="41821"/>
                <a:gridCol w="1370156"/>
                <a:gridCol w="1003719"/>
              </a:tblGrid>
              <a:tr h="221129">
                <a:tc>
                  <a:txBody>
                    <a:bodyPr/>
                    <a:lstStyle/>
                    <a:p>
                      <a:pPr algn="l" fontAlgn="b"/>
                      <a:r>
                        <a:rPr lang="es-MX" sz="1400" b="1" i="0" u="none" strike="noStrike" dirty="0">
                          <a:solidFill>
                            <a:srgbClr val="000000"/>
                          </a:solidFill>
                          <a:latin typeface="Arial"/>
                        </a:rPr>
                        <a:t> </a:t>
                      </a:r>
                    </a:p>
                  </a:txBody>
                  <a:tcPr marL="5976" marR="5976" marT="5976" marB="0" anchor="b">
                    <a:lnL>
                      <a:noFill/>
                    </a:lnL>
                    <a:lnR>
                      <a:noFill/>
                    </a:lnR>
                    <a:lnT>
                      <a:noFill/>
                    </a:lnT>
                    <a:lnB>
                      <a:noFill/>
                    </a:lnB>
                    <a:solidFill>
                      <a:srgbClr val="92D050"/>
                    </a:solidFill>
                  </a:tcPr>
                </a:tc>
                <a:tc>
                  <a:txBody>
                    <a:bodyPr/>
                    <a:lstStyle/>
                    <a:p>
                      <a:pPr algn="l" fontAlgn="b"/>
                      <a:endParaRPr lang="es-MX" sz="1400" b="1" i="0" u="none" strike="noStrike" dirty="0">
                        <a:solidFill>
                          <a:srgbClr val="000000"/>
                        </a:solidFill>
                        <a:latin typeface="Arial"/>
                      </a:endParaRPr>
                    </a:p>
                  </a:txBody>
                  <a:tcPr marL="5976" marR="5976" marT="5976" marB="0" anchor="b">
                    <a:lnL>
                      <a:noFill/>
                    </a:lnL>
                    <a:lnR>
                      <a:noFill/>
                    </a:lnR>
                    <a:lnT>
                      <a:noFill/>
                    </a:lnT>
                    <a:lnB>
                      <a:noFill/>
                    </a:lnB>
                  </a:tcPr>
                </a:tc>
                <a:tc>
                  <a:txBody>
                    <a:bodyPr/>
                    <a:lstStyle/>
                    <a:p>
                      <a:pPr algn="l" fontAlgn="b"/>
                      <a:r>
                        <a:rPr lang="es-MX" sz="1400" b="1" i="0" u="none" strike="noStrike" dirty="0">
                          <a:solidFill>
                            <a:srgbClr val="000000"/>
                          </a:solidFill>
                          <a:latin typeface="Arial"/>
                        </a:rPr>
                        <a:t>NEGOCIADA </a:t>
                      </a:r>
                    </a:p>
                  </a:txBody>
                  <a:tcPr marL="5976" marR="5976" marT="5976" marB="0" anchor="b">
                    <a:lnL>
                      <a:noFill/>
                    </a:lnL>
                    <a:lnR>
                      <a:noFill/>
                    </a:lnR>
                    <a:lnT>
                      <a:noFill/>
                    </a:lnT>
                    <a:lnB>
                      <a:noFill/>
                    </a:lnB>
                    <a:solidFill>
                      <a:srgbClr val="D7E4BC"/>
                    </a:solidFill>
                  </a:tcPr>
                </a:tc>
                <a:tc>
                  <a:txBody>
                    <a:bodyPr/>
                    <a:lstStyle/>
                    <a:p>
                      <a:pPr algn="r" fontAlgn="b"/>
                      <a:r>
                        <a:rPr lang="es-MX" sz="1400" b="1" i="0" u="none" strike="noStrike" dirty="0" smtClean="0">
                          <a:solidFill>
                            <a:srgbClr val="000000"/>
                          </a:solidFill>
                          <a:latin typeface="Arial"/>
                        </a:rPr>
                        <a:t>94%</a:t>
                      </a:r>
                      <a:endParaRPr lang="es-MX" sz="1400" b="1" i="0" u="none" strike="noStrike" dirty="0">
                        <a:solidFill>
                          <a:srgbClr val="000000"/>
                        </a:solidFill>
                        <a:latin typeface="Arial"/>
                      </a:endParaRPr>
                    </a:p>
                  </a:txBody>
                  <a:tcPr marL="5976" marR="5976" marT="5976" marB="0" anchor="b">
                    <a:lnL>
                      <a:noFill/>
                    </a:lnL>
                    <a:lnR>
                      <a:noFill/>
                    </a:lnR>
                    <a:lnT>
                      <a:noFill/>
                    </a:lnT>
                    <a:lnB>
                      <a:noFill/>
                    </a:lnB>
                    <a:solidFill>
                      <a:srgbClr val="D7E4BC"/>
                    </a:solidFill>
                  </a:tcPr>
                </a:tc>
              </a:tr>
              <a:tr h="125506">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w="19050" cap="flat" cmpd="sng" algn="ctr">
                      <a:solidFill>
                        <a:srgbClr val="FF0000"/>
                      </a:solidFill>
                      <a:prstDash val="solid"/>
                      <a:round/>
                      <a:headEnd type="none" w="med" len="med"/>
                      <a:tailEnd type="none" w="med" len="med"/>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r>
              <a:tr h="233082">
                <a:tc>
                  <a:txBody>
                    <a:bodyPr/>
                    <a:lstStyle/>
                    <a:p>
                      <a:pPr algn="l" fontAlgn="b"/>
                      <a:r>
                        <a:rPr lang="es-MX" sz="700" b="0" i="0" u="none" strike="noStrike">
                          <a:solidFill>
                            <a:srgbClr val="000000"/>
                          </a:solidFill>
                          <a:latin typeface="Calibri"/>
                        </a:rPr>
                        <a:t> </a:t>
                      </a:r>
                    </a:p>
                  </a:txBody>
                  <a:tcPr marL="5976" marR="5976" marT="5976" marB="0" anchor="b">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E6B9B8"/>
                    </a:solidFill>
                  </a:tcPr>
                </a:tc>
                <a:tc>
                  <a:txBody>
                    <a:bodyPr/>
                    <a:lstStyle/>
                    <a:p>
                      <a:pPr algn="l" fontAlgn="b"/>
                      <a:r>
                        <a:rPr lang="es-MX" sz="1400" b="1" i="0" u="none" strike="noStrike">
                          <a:solidFill>
                            <a:srgbClr val="000000"/>
                          </a:solidFill>
                          <a:latin typeface="Arial"/>
                        </a:rPr>
                        <a:t> </a:t>
                      </a:r>
                    </a:p>
                  </a:txBody>
                  <a:tcPr marL="5976" marR="5976" marT="5976" marB="0" anchor="b">
                    <a:lnL w="19050" cap="flat" cmpd="sng" algn="ctr">
                      <a:solidFill>
                        <a:srgbClr val="FF0000"/>
                      </a:solidFill>
                      <a:prstDash val="solid"/>
                      <a:round/>
                      <a:headEnd type="none" w="med" len="med"/>
                      <a:tailEnd type="none" w="med" len="med"/>
                    </a:lnL>
                    <a:lnR>
                      <a:noFill/>
                    </a:lnR>
                    <a:lnT>
                      <a:noFill/>
                    </a:lnT>
                    <a:lnB>
                      <a:noFill/>
                    </a:lnB>
                  </a:tcPr>
                </a:tc>
                <a:tc>
                  <a:txBody>
                    <a:bodyPr/>
                    <a:lstStyle/>
                    <a:p>
                      <a:pPr algn="l" fontAlgn="b"/>
                      <a:r>
                        <a:rPr lang="es-MX" sz="1400" b="1" i="0" u="none" strike="noStrike" dirty="0">
                          <a:solidFill>
                            <a:srgbClr val="000000"/>
                          </a:solidFill>
                          <a:latin typeface="Arial"/>
                        </a:rPr>
                        <a:t>PENDIENTE</a:t>
                      </a:r>
                    </a:p>
                  </a:txBody>
                  <a:tcPr marL="5976" marR="5976" marT="5976" marB="0" anchor="b">
                    <a:lnL>
                      <a:noFill/>
                    </a:lnL>
                    <a:lnR>
                      <a:noFill/>
                    </a:lnR>
                    <a:lnT>
                      <a:noFill/>
                    </a:lnT>
                    <a:lnB>
                      <a:noFill/>
                    </a:lnB>
                    <a:solidFill>
                      <a:srgbClr val="D7E4BC"/>
                    </a:solidFill>
                  </a:tcPr>
                </a:tc>
                <a:tc>
                  <a:txBody>
                    <a:bodyPr/>
                    <a:lstStyle/>
                    <a:p>
                      <a:pPr algn="r" fontAlgn="b"/>
                      <a:r>
                        <a:rPr lang="es-MX" sz="1400" b="1" i="0" u="none" strike="noStrike" dirty="0" smtClean="0">
                          <a:solidFill>
                            <a:srgbClr val="000000"/>
                          </a:solidFill>
                          <a:latin typeface="Arial"/>
                        </a:rPr>
                        <a:t>6%</a:t>
                      </a:r>
                      <a:endParaRPr lang="es-MX" sz="1400" b="1" i="0" u="none" strike="noStrike" dirty="0">
                        <a:solidFill>
                          <a:srgbClr val="000000"/>
                        </a:solidFill>
                        <a:latin typeface="Arial"/>
                      </a:endParaRPr>
                    </a:p>
                  </a:txBody>
                  <a:tcPr marL="5976" marR="5976" marT="5976" marB="0" anchor="b">
                    <a:lnL>
                      <a:noFill/>
                    </a:lnL>
                    <a:lnR>
                      <a:noFill/>
                    </a:lnR>
                    <a:lnT>
                      <a:noFill/>
                    </a:lnT>
                    <a:lnB>
                      <a:noFill/>
                    </a:lnB>
                    <a:solidFill>
                      <a:srgbClr val="D7E4BC"/>
                    </a:solidFill>
                  </a:tcPr>
                </a:tc>
              </a:tr>
              <a:tr h="191247">
                <a:tc>
                  <a:txBody>
                    <a:bodyPr/>
                    <a:lstStyle/>
                    <a:p>
                      <a:pPr algn="l" fontAlgn="b"/>
                      <a:r>
                        <a:rPr lang="es-MX" sz="700" b="0" i="0" u="none" strike="noStrike">
                          <a:solidFill>
                            <a:srgbClr val="000000"/>
                          </a:solidFill>
                          <a:latin typeface="Calibri"/>
                        </a:rPr>
                        <a:t> </a:t>
                      </a:r>
                    </a:p>
                  </a:txBody>
                  <a:tcPr marL="5976" marR="5976" marT="5976" marB="0" anchor="b">
                    <a:lnL>
                      <a:noFill/>
                    </a:lnL>
                    <a:lnR>
                      <a:noFill/>
                    </a:lnR>
                    <a:lnT w="19050" cap="flat" cmpd="sng" algn="ctr">
                      <a:solidFill>
                        <a:srgbClr val="FF0000"/>
                      </a:solidFill>
                      <a:prstDash val="solid"/>
                      <a:round/>
                      <a:headEnd type="none" w="med" len="med"/>
                      <a:tailEnd type="none" w="med" len="med"/>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dirty="0">
                        <a:solidFill>
                          <a:srgbClr val="000000"/>
                        </a:solidFill>
                        <a:latin typeface="Calibri"/>
                      </a:endParaRPr>
                    </a:p>
                  </a:txBody>
                  <a:tcPr marL="5976" marR="5976" marT="597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00238" y="5000625"/>
            <a:ext cx="6886575" cy="2062163"/>
          </a:xfrm>
          <a:prstGeom prst="rect">
            <a:avLst/>
          </a:prstGeom>
          <a:noFill/>
        </p:spPr>
        <p:txBody>
          <a:bodyPr>
            <a:spAutoFit/>
          </a:bodyPr>
          <a:lstStyle/>
          <a:p>
            <a:pPr algn="just">
              <a:lnSpc>
                <a:spcPct val="150000"/>
              </a:lnSpc>
              <a:defRPr/>
            </a:pPr>
            <a:r>
              <a:rPr lang="es-MX" sz="3600" b="1" dirty="0">
                <a:solidFill>
                  <a:schemeClr val="bg1"/>
                </a:solidFill>
                <a:latin typeface="Trebuchet MS" pitchFamily="34" charset="0"/>
              </a:rPr>
              <a:t>TOTAL 13´854,005.53</a:t>
            </a:r>
          </a:p>
          <a:p>
            <a:pPr algn="just">
              <a:lnSpc>
                <a:spcPct val="150000"/>
              </a:lnSpc>
              <a:defRPr/>
            </a:pPr>
            <a:r>
              <a:rPr lang="es-MX" sz="1200" b="1" dirty="0">
                <a:solidFill>
                  <a:schemeClr val="accent2">
                    <a:lumMod val="75000"/>
                  </a:schemeClr>
                </a:solidFill>
                <a:latin typeface="Trebuchet MS" pitchFamily="34" charset="0"/>
              </a:rPr>
              <a:t>* MONTO ESTIMADO, FALTA PRECISAR LOS PAGOS DE NEGOCIACIONES PENDIENTES</a:t>
            </a:r>
          </a:p>
          <a:p>
            <a:pPr>
              <a:lnSpc>
                <a:spcPct val="150000"/>
              </a:lnSpc>
              <a:defRPr/>
            </a:pPr>
            <a:r>
              <a:rPr lang="es-MX" sz="1600" b="1" dirty="0">
                <a:latin typeface="Trebuchet MS" pitchFamily="34" charset="0"/>
              </a:rPr>
              <a:t>		</a:t>
            </a:r>
          </a:p>
          <a:p>
            <a:pPr>
              <a:defRPr/>
            </a:pPr>
            <a:endParaRPr lang="es-MX" sz="1600" b="1" dirty="0">
              <a:latin typeface="Trebuchet MS" pitchFamily="34" charset="0"/>
            </a:endParaRPr>
          </a:p>
          <a:p>
            <a:pPr>
              <a:defRPr/>
            </a:pPr>
            <a:r>
              <a:rPr lang="es-MX" sz="1600" b="1" dirty="0">
                <a:latin typeface="Trebuchet MS" pitchFamily="34" charset="0"/>
              </a:rPr>
              <a:t>	</a:t>
            </a:r>
            <a:endParaRPr lang="es-MX" sz="1600" dirty="0">
              <a:latin typeface="Trebuchet MS" pitchFamily="34" charset="0"/>
            </a:endParaRPr>
          </a:p>
        </p:txBody>
      </p:sp>
      <p:sp>
        <p:nvSpPr>
          <p:cNvPr id="20486" name="12 Rectángulo"/>
          <p:cNvSpPr>
            <a:spLocks noChangeArrowheads="1"/>
          </p:cNvSpPr>
          <p:nvPr/>
        </p:nvSpPr>
        <p:spPr bwMode="auto">
          <a:xfrm>
            <a:off x="785813" y="3800475"/>
            <a:ext cx="5624512" cy="368300"/>
          </a:xfrm>
          <a:prstGeom prst="rect">
            <a:avLst/>
          </a:prstGeom>
          <a:noFill/>
          <a:ln w="9525">
            <a:noFill/>
            <a:miter lim="800000"/>
            <a:headEnd/>
            <a:tailEnd/>
          </a:ln>
        </p:spPr>
        <p:txBody>
          <a:bodyPr>
            <a:spAutoFit/>
          </a:bodyPr>
          <a:lstStyle/>
          <a:p>
            <a:r>
              <a:rPr lang="es-MX" b="1"/>
              <a:t> </a:t>
            </a:r>
            <a:endParaRPr lang="es-MX"/>
          </a:p>
        </p:txBody>
      </p:sp>
      <p:sp>
        <p:nvSpPr>
          <p:cNvPr id="20487" name="7 CuadroTexto"/>
          <p:cNvSpPr txBox="1">
            <a:spLocks noChangeArrowheads="1"/>
          </p:cNvSpPr>
          <p:nvPr/>
        </p:nvSpPr>
        <p:spPr bwMode="auto">
          <a:xfrm>
            <a:off x="1143000" y="2428875"/>
            <a:ext cx="5643563" cy="307975"/>
          </a:xfrm>
          <a:prstGeom prst="rect">
            <a:avLst/>
          </a:prstGeom>
          <a:solidFill>
            <a:srgbClr val="9EBD5F">
              <a:alpha val="18823"/>
            </a:srgbClr>
          </a:solidFill>
          <a:ln w="9525">
            <a:noFill/>
            <a:miter lim="800000"/>
            <a:headEnd/>
            <a:tailEnd/>
          </a:ln>
        </p:spPr>
        <p:txBody>
          <a:bodyPr>
            <a:spAutoFit/>
          </a:bodyPr>
          <a:lstStyle/>
          <a:p>
            <a:r>
              <a:rPr lang="es-MX" sz="1400" b="1"/>
              <a:t>     PAGADO DE TIERRA EJIDAL                         $ 4´851,964.32 </a:t>
            </a:r>
          </a:p>
        </p:txBody>
      </p:sp>
      <p:sp>
        <p:nvSpPr>
          <p:cNvPr id="20488" name="11 CuadroTexto"/>
          <p:cNvSpPr txBox="1">
            <a:spLocks noChangeArrowheads="1"/>
          </p:cNvSpPr>
          <p:nvPr/>
        </p:nvSpPr>
        <p:spPr bwMode="auto">
          <a:xfrm>
            <a:off x="1143000" y="2786063"/>
            <a:ext cx="5643563" cy="307975"/>
          </a:xfrm>
          <a:prstGeom prst="rect">
            <a:avLst/>
          </a:prstGeom>
          <a:solidFill>
            <a:srgbClr val="C3D69B">
              <a:alpha val="30980"/>
            </a:srgbClr>
          </a:solidFill>
          <a:ln w="9525">
            <a:noFill/>
            <a:miter lim="800000"/>
            <a:headEnd/>
            <a:tailEnd/>
          </a:ln>
        </p:spPr>
        <p:txBody>
          <a:bodyPr>
            <a:spAutoFit/>
          </a:bodyPr>
          <a:lstStyle/>
          <a:p>
            <a:r>
              <a:rPr lang="es-MX" sz="1400" b="1"/>
              <a:t>     PAGADO A PARTICULARES                           $ 7´040,431.51</a:t>
            </a:r>
          </a:p>
        </p:txBody>
      </p:sp>
      <p:sp>
        <p:nvSpPr>
          <p:cNvPr id="20489" name="13 Rectángulo"/>
          <p:cNvSpPr>
            <a:spLocks noChangeArrowheads="1"/>
          </p:cNvSpPr>
          <p:nvPr/>
        </p:nvSpPr>
        <p:spPr bwMode="auto">
          <a:xfrm>
            <a:off x="1928813" y="3316288"/>
            <a:ext cx="4857750" cy="368300"/>
          </a:xfrm>
          <a:prstGeom prst="rect">
            <a:avLst/>
          </a:prstGeom>
          <a:solidFill>
            <a:srgbClr val="5D7430">
              <a:alpha val="30980"/>
            </a:srgbClr>
          </a:solidFill>
          <a:ln w="9525">
            <a:noFill/>
            <a:miter lim="800000"/>
            <a:headEnd/>
            <a:tailEnd/>
          </a:ln>
        </p:spPr>
        <p:txBody>
          <a:bodyPr>
            <a:spAutoFit/>
          </a:bodyPr>
          <a:lstStyle/>
          <a:p>
            <a:r>
              <a:rPr lang="es-MX" b="1">
                <a:solidFill>
                  <a:schemeClr val="bg1"/>
                </a:solidFill>
              </a:rPr>
              <a:t>TOTAL DE ANTICIPOS       $ 11´892,395.83 </a:t>
            </a:r>
          </a:p>
        </p:txBody>
      </p:sp>
      <p:sp>
        <p:nvSpPr>
          <p:cNvPr id="16" name="15 CuadroTexto"/>
          <p:cNvSpPr txBox="1"/>
          <p:nvPr/>
        </p:nvSpPr>
        <p:spPr>
          <a:xfrm>
            <a:off x="1143000" y="3860800"/>
            <a:ext cx="5643563" cy="307975"/>
          </a:xfrm>
          <a:prstGeom prst="rect">
            <a:avLst/>
          </a:prstGeom>
          <a:solidFill>
            <a:schemeClr val="accent3">
              <a:lumMod val="60000"/>
              <a:lumOff val="40000"/>
            </a:schemeClr>
          </a:solidFill>
        </p:spPr>
        <p:txBody>
          <a:bodyPr>
            <a:spAutoFit/>
          </a:bodyPr>
          <a:lstStyle/>
          <a:p>
            <a:pPr>
              <a:defRPr/>
            </a:pPr>
            <a:r>
              <a:rPr lang="es-MX" sz="1400" b="1" dirty="0"/>
              <a:t>     POR FINIQUITAR A EJIDOS                            $ 505,321.32 *</a:t>
            </a:r>
          </a:p>
        </p:txBody>
      </p:sp>
      <p:sp>
        <p:nvSpPr>
          <p:cNvPr id="17" name="16 CuadroTexto"/>
          <p:cNvSpPr txBox="1"/>
          <p:nvPr/>
        </p:nvSpPr>
        <p:spPr>
          <a:xfrm>
            <a:off x="1143000" y="4233863"/>
            <a:ext cx="5643563" cy="307975"/>
          </a:xfrm>
          <a:prstGeom prst="rect">
            <a:avLst/>
          </a:prstGeom>
          <a:solidFill>
            <a:schemeClr val="accent3">
              <a:lumMod val="60000"/>
              <a:lumOff val="40000"/>
            </a:schemeClr>
          </a:solidFill>
        </p:spPr>
        <p:txBody>
          <a:bodyPr>
            <a:spAutoFit/>
          </a:bodyPr>
          <a:lstStyle/>
          <a:p>
            <a:pPr>
              <a:defRPr/>
            </a:pPr>
            <a:r>
              <a:rPr lang="es-MX" sz="1400" b="1" dirty="0"/>
              <a:t>                    A PARTICULARES                            $ 1´456,288.38</a:t>
            </a:r>
          </a:p>
        </p:txBody>
      </p:sp>
      <p:sp>
        <p:nvSpPr>
          <p:cNvPr id="18" name="17 Rectángulo"/>
          <p:cNvSpPr/>
          <p:nvPr/>
        </p:nvSpPr>
        <p:spPr>
          <a:xfrm>
            <a:off x="1928813" y="4773613"/>
            <a:ext cx="4857750" cy="369887"/>
          </a:xfrm>
          <a:prstGeom prst="rect">
            <a:avLst/>
          </a:prstGeom>
          <a:solidFill>
            <a:schemeClr val="accent3">
              <a:lumMod val="75000"/>
            </a:schemeClr>
          </a:solidFill>
        </p:spPr>
        <p:txBody>
          <a:bodyPr>
            <a:spAutoFit/>
          </a:bodyPr>
          <a:lstStyle/>
          <a:p>
            <a:pPr>
              <a:defRPr/>
            </a:pPr>
            <a:r>
              <a:rPr lang="es-MX" b="1" dirty="0">
                <a:solidFill>
                  <a:schemeClr val="bg1"/>
                </a:solidFill>
              </a:rPr>
              <a:t>FINIQUITO TOTAL              $ 1´961,609.70*</a:t>
            </a:r>
          </a:p>
        </p:txBody>
      </p:sp>
      <p:sp>
        <p:nvSpPr>
          <p:cNvPr id="7" name="6 Rectángulo"/>
          <p:cNvSpPr/>
          <p:nvPr/>
        </p:nvSpPr>
        <p:spPr>
          <a:xfrm>
            <a:off x="1042988" y="1471613"/>
            <a:ext cx="7169150" cy="585787"/>
          </a:xfrm>
          <a:prstGeom prst="rect">
            <a:avLst/>
          </a:prstGeom>
        </p:spPr>
        <p:txBody>
          <a:bodyPr>
            <a:spAutoFit/>
          </a:bodyPr>
          <a:lstStyle/>
          <a:p>
            <a:pPr>
              <a:defRPr/>
            </a:pPr>
            <a:r>
              <a:rPr lang="es-MX" sz="3200" b="1" dirty="0">
                <a:solidFill>
                  <a:schemeClr val="accent1">
                    <a:lumMod val="75000"/>
                  </a:schemeClr>
                </a:solidFill>
                <a:effectLst>
                  <a:outerShdw blurRad="38100" dist="38100" dir="2700000" algn="tl">
                    <a:srgbClr val="000000">
                      <a:alpha val="43137"/>
                    </a:srgbClr>
                  </a:outerShdw>
                </a:effectLst>
                <a:latin typeface="Calibri" pitchFamily="34" charset="0"/>
              </a:rPr>
              <a:t>AVANCES AL 30 DE SEPTIEMBRE </a:t>
            </a:r>
            <a:endParaRPr lang="es-MX" sz="3200" dirty="0">
              <a:solidFill>
                <a:schemeClr val="accent1">
                  <a:lumMod val="75000"/>
                </a:schemeClr>
              </a:solidFill>
            </a:endParaRPr>
          </a:p>
        </p:txBody>
      </p:sp>
      <p:sp>
        <p:nvSpPr>
          <p:cNvPr id="3" name="Rectángulo 1"/>
          <p:cNvSpPr>
            <a:spLocks noChangeArrowheads="1"/>
          </p:cNvSpPr>
          <p:nvPr/>
        </p:nvSpPr>
        <p:spPr bwMode="auto">
          <a:xfrm>
            <a:off x="1042988" y="369888"/>
            <a:ext cx="7169150" cy="827087"/>
          </a:xfrm>
          <a:prstGeom prst="rect">
            <a:avLst/>
          </a:prstGeom>
          <a:solidFill>
            <a:srgbClr val="BFBFBF"/>
          </a:solidFill>
          <a:ln>
            <a:noFill/>
          </a:ln>
          <a:effectLst>
            <a:outerShdw dist="38100" dir="2700000" algn="tl" rotWithShape="0">
              <a:srgbClr val="808080">
                <a:alpha val="84000"/>
              </a:srgbClr>
            </a:outerShdw>
          </a:effectLst>
          <a:extLst/>
        </p:spPr>
        <p:txBody>
          <a:bodyPr anchor="ctr"/>
          <a:lstStyle/>
          <a:p>
            <a:pPr algn="ctr">
              <a:lnSpc>
                <a:spcPts val="2300"/>
              </a:lnSpc>
              <a:defRPr/>
            </a:pPr>
            <a:r>
              <a:rPr lang="es-MX" sz="2800" dirty="0">
                <a:effectLst>
                  <a:outerShdw blurRad="38100" dist="38100" dir="2700000" algn="tl">
                    <a:srgbClr val="000000">
                      <a:alpha val="43137"/>
                    </a:srgbClr>
                  </a:outerShdw>
                </a:effectLst>
                <a:latin typeface="Trebuchet MS" pitchFamily="34" charset="0"/>
              </a:rPr>
              <a:t>ADQUISICIÓN DE TIERRA</a:t>
            </a:r>
          </a:p>
          <a:p>
            <a:pPr algn="ctr">
              <a:lnSpc>
                <a:spcPts val="2300"/>
              </a:lnSpc>
              <a:defRPr/>
            </a:pPr>
            <a:r>
              <a:rPr lang="es-MX" dirty="0">
                <a:effectLst>
                  <a:outerShdw blurRad="38100" dist="38100" dir="2700000" algn="tl">
                    <a:srgbClr val="000000">
                      <a:alpha val="43137"/>
                    </a:srgbClr>
                  </a:outerShdw>
                </a:effectLst>
                <a:latin typeface="Trebuchet MS" pitchFamily="34" charset="0"/>
              </a:rPr>
              <a:t>PAGADA Y POR LIQUIDAR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ctrTitle"/>
          </p:nvPr>
        </p:nvSpPr>
        <p:spPr>
          <a:xfrm>
            <a:off x="539552" y="2348880"/>
            <a:ext cx="7588250" cy="457200"/>
          </a:xfrm>
        </p:spPr>
        <p:txBody>
          <a:bodyPr rtlCol="0" anchor="t">
            <a:noAutofit/>
          </a:bodyPr>
          <a:lstStyle/>
          <a:p>
            <a:pPr eaLnBrk="1" fontAlgn="auto" hangingPunct="1">
              <a:spcAft>
                <a:spcPts val="0"/>
              </a:spcAft>
              <a:defRPr/>
            </a:pPr>
            <a:r>
              <a:rPr lang="es-ES_tradnl" sz="5000" dirty="0" smtClean="0">
                <a:solidFill>
                  <a:srgbClr val="000022"/>
                </a:solidFill>
                <a:effectLst>
                  <a:outerShdw blurRad="38100" dist="38100" dir="2700000" algn="tl">
                    <a:srgbClr val="000000">
                      <a:alpha val="43137"/>
                    </a:srgbClr>
                  </a:outerShdw>
                </a:effectLst>
                <a:latin typeface="Trebuchet MS" pitchFamily="34" charset="0"/>
                <a:cs typeface="Tahoma" pitchFamily="34" charset="0"/>
              </a:rPr>
              <a:t>Costos, Concursos y Contratos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1"/>
          <p:cNvSpPr>
            <a:spLocks noChangeArrowheads="1"/>
          </p:cNvSpPr>
          <p:nvPr/>
        </p:nvSpPr>
        <p:spPr bwMode="auto">
          <a:xfrm>
            <a:off x="1151113" y="188640"/>
            <a:ext cx="6805264" cy="1296144"/>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lnSpc>
                <a:spcPts val="2300"/>
              </a:lnSpc>
              <a:defRPr/>
            </a:pPr>
            <a:endParaRPr lang="es-MX" sz="3200" dirty="0">
              <a:effectLst>
                <a:outerShdw blurRad="38100" dist="38100" dir="2700000" algn="tl">
                  <a:srgbClr val="000000">
                    <a:alpha val="43137"/>
                  </a:srgbClr>
                </a:outerShdw>
              </a:effectLst>
              <a:latin typeface="Trebuchet MS" pitchFamily="34" charset="0"/>
            </a:endParaRPr>
          </a:p>
        </p:txBody>
      </p:sp>
      <p:sp>
        <p:nvSpPr>
          <p:cNvPr id="23600" name="11 CuadroTexto"/>
          <p:cNvSpPr txBox="1">
            <a:spLocks noChangeArrowheads="1"/>
          </p:cNvSpPr>
          <p:nvPr/>
        </p:nvSpPr>
        <p:spPr bwMode="auto">
          <a:xfrm>
            <a:off x="1006475" y="333375"/>
            <a:ext cx="7021513" cy="1446213"/>
          </a:xfrm>
          <a:prstGeom prst="rect">
            <a:avLst/>
          </a:prstGeom>
          <a:noFill/>
          <a:ln>
            <a:noFill/>
          </a:ln>
          <a:extLst/>
        </p:spPr>
        <p:txBody>
          <a:bodyPr>
            <a:spAutoFit/>
          </a:bodyPr>
          <a:lstStyle>
            <a:lvl1pPr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algn="ctr" eaLnBrk="1" hangingPunct="1">
              <a:defRPr/>
            </a:pPr>
            <a:r>
              <a:rPr lang="es-MX" sz="2800" b="1" dirty="0" smtClean="0">
                <a:effectLst>
                  <a:outerShdw blurRad="38100" dist="38100" dir="2700000" algn="tl">
                    <a:srgbClr val="000000">
                      <a:alpha val="43137"/>
                    </a:srgbClr>
                  </a:outerShdw>
                </a:effectLst>
                <a:latin typeface="Trebuchet MS" pitchFamily="34" charset="0"/>
              </a:rPr>
              <a:t>Relación de obras contratadas al </a:t>
            </a:r>
          </a:p>
          <a:p>
            <a:pPr algn="ctr" eaLnBrk="1" hangingPunct="1">
              <a:defRPr/>
            </a:pPr>
            <a:r>
              <a:rPr lang="es-MX" sz="2800" b="1" dirty="0" smtClean="0">
                <a:effectLst>
                  <a:outerShdw blurRad="38100" dist="38100" dir="2700000" algn="tl">
                    <a:srgbClr val="000000">
                      <a:alpha val="43137"/>
                    </a:srgbClr>
                  </a:outerShdw>
                </a:effectLst>
                <a:latin typeface="Trebuchet MS" pitchFamily="34" charset="0"/>
              </a:rPr>
              <a:t>30 de septiembre de 2012</a:t>
            </a:r>
          </a:p>
          <a:p>
            <a:pPr algn="ctr" eaLnBrk="1" hangingPunct="1">
              <a:defRPr/>
            </a:pPr>
            <a:endParaRPr lang="es-MX" sz="3200" b="1" dirty="0" smtClean="0">
              <a:latin typeface="Trebuchet MS" pitchFamily="34" charset="0"/>
            </a:endParaRPr>
          </a:p>
        </p:txBody>
      </p:sp>
      <p:graphicFrame>
        <p:nvGraphicFramePr>
          <p:cNvPr id="7" name="6 Tabla"/>
          <p:cNvGraphicFramePr>
            <a:graphicFrameLocks noGrp="1"/>
          </p:cNvGraphicFramePr>
          <p:nvPr/>
        </p:nvGraphicFramePr>
        <p:xfrm>
          <a:off x="500034" y="1988840"/>
          <a:ext cx="7992887" cy="3314695"/>
        </p:xfrm>
        <a:graphic>
          <a:graphicData uri="http://schemas.openxmlformats.org/drawingml/2006/table">
            <a:tbl>
              <a:tblPr firstRow="1" bandRow="1">
                <a:tableStyleId>{5C22544A-7EE6-4342-B048-85BDC9FD1C3A}</a:tableStyleId>
              </a:tblPr>
              <a:tblGrid>
                <a:gridCol w="1440160"/>
                <a:gridCol w="3456384"/>
                <a:gridCol w="864096"/>
                <a:gridCol w="792088"/>
                <a:gridCol w="1440159"/>
              </a:tblGrid>
              <a:tr h="360040">
                <a:tc gridSpan="5">
                  <a:txBody>
                    <a:bodyPr/>
                    <a:lstStyle/>
                    <a:p>
                      <a:pPr algn="ctr"/>
                      <a:r>
                        <a:rPr lang="es-MX" sz="1600" dirty="0" smtClean="0">
                          <a:latin typeface="Trebuchet MS" pitchFamily="34" charset="0"/>
                        </a:rPr>
                        <a:t>EMPRESAS ADJUDICADAS</a:t>
                      </a:r>
                      <a:endParaRPr lang="es-MX" sz="1600" dirty="0">
                        <a:latin typeface="Trebuchet MS" pitchFamily="34" charset="0"/>
                      </a:endParaRPr>
                    </a:p>
                  </a:txBody>
                  <a:tcPr/>
                </a:tc>
                <a:tc hMerge="1">
                  <a:txBody>
                    <a:bodyPr/>
                    <a:lstStyle/>
                    <a:p>
                      <a:pPr algn="ctr"/>
                      <a:endParaRPr lang="es-MX" sz="1000" dirty="0"/>
                    </a:p>
                  </a:txBody>
                  <a:tcPr/>
                </a:tc>
                <a:tc hMerge="1">
                  <a:txBody>
                    <a:bodyPr/>
                    <a:lstStyle/>
                    <a:p>
                      <a:pPr algn="ctr"/>
                      <a:endParaRPr lang="es-MX" sz="1000" dirty="0"/>
                    </a:p>
                  </a:txBody>
                  <a:tcPr/>
                </a:tc>
                <a:tc hMerge="1">
                  <a:txBody>
                    <a:bodyPr/>
                    <a:lstStyle/>
                    <a:p>
                      <a:pPr algn="ctr"/>
                      <a:endParaRPr lang="es-MX" sz="1000" dirty="0"/>
                    </a:p>
                  </a:txBody>
                  <a:tcPr/>
                </a:tc>
                <a:tc hMerge="1">
                  <a:txBody>
                    <a:bodyPr/>
                    <a:lstStyle/>
                    <a:p>
                      <a:pPr algn="ctr"/>
                      <a:endParaRPr lang="es-MX" sz="1000" dirty="0"/>
                    </a:p>
                  </a:txBody>
                  <a:tcPr/>
                </a:tc>
              </a:tr>
              <a:tr h="401815">
                <a:tc>
                  <a:txBody>
                    <a:bodyPr/>
                    <a:lstStyle/>
                    <a:p>
                      <a:pPr algn="ctr" fontAlgn="ctr"/>
                      <a:r>
                        <a:rPr lang="es-MX" sz="1600" u="none" strike="noStrike" dirty="0" smtClean="0">
                          <a:latin typeface="Trebuchet MS" pitchFamily="34" charset="0"/>
                        </a:rPr>
                        <a:t>No. de Contrato</a:t>
                      </a:r>
                      <a:endParaRPr lang="es-MX" sz="1600" b="1" i="0" u="none" strike="noStrike" dirty="0">
                        <a:solidFill>
                          <a:srgbClr val="000000"/>
                        </a:solidFill>
                        <a:latin typeface="Trebuchet MS" pitchFamily="34" charset="0"/>
                      </a:endParaRPr>
                    </a:p>
                  </a:txBody>
                  <a:tcPr marL="9525" marR="9525" marT="9525" marB="0" anchor="ctr"/>
                </a:tc>
                <a:tc>
                  <a:txBody>
                    <a:bodyPr/>
                    <a:lstStyle/>
                    <a:p>
                      <a:pPr algn="ctr" fontAlgn="ctr"/>
                      <a:r>
                        <a:rPr lang="es-MX" sz="1600" b="0" i="0" u="none" strike="noStrike" dirty="0" smtClean="0">
                          <a:solidFill>
                            <a:schemeClr val="dk1"/>
                          </a:solidFill>
                          <a:latin typeface="Trebuchet MS" pitchFamily="34" charset="0"/>
                        </a:rPr>
                        <a:t>Descripción de la obra</a:t>
                      </a:r>
                      <a:endParaRPr lang="es-MX" sz="1600" b="1" i="0" u="none" strike="noStrike" dirty="0">
                        <a:solidFill>
                          <a:srgbClr val="000000"/>
                        </a:solidFill>
                        <a:latin typeface="Trebuchet MS" pitchFamily="34" charset="0"/>
                      </a:endParaRPr>
                    </a:p>
                  </a:txBody>
                  <a:tcPr marL="9525" marR="9525" marT="9525" marB="0" anchor="ctr"/>
                </a:tc>
                <a:tc>
                  <a:txBody>
                    <a:bodyPr/>
                    <a:lstStyle/>
                    <a:p>
                      <a:pPr algn="ctr" fontAlgn="ctr"/>
                      <a:r>
                        <a:rPr lang="es-MX" sz="1600" u="none" strike="noStrike" dirty="0" err="1" smtClean="0">
                          <a:latin typeface="Trebuchet MS" pitchFamily="34" charset="0"/>
                        </a:rPr>
                        <a:t>Loc</a:t>
                      </a:r>
                      <a:endParaRPr lang="es-MX" sz="1600" b="1" i="0" u="none" strike="noStrike" dirty="0">
                        <a:solidFill>
                          <a:srgbClr val="000000"/>
                        </a:solidFill>
                        <a:latin typeface="Trebuchet MS" pitchFamily="34" charset="0"/>
                      </a:endParaRPr>
                    </a:p>
                  </a:txBody>
                  <a:tcPr marL="9525" marR="9525" marT="9525" marB="0" anchor="ctr"/>
                </a:tc>
                <a:tc>
                  <a:txBody>
                    <a:bodyPr/>
                    <a:lstStyle/>
                    <a:p>
                      <a:pPr algn="ctr" fontAlgn="ctr"/>
                      <a:r>
                        <a:rPr lang="es-MX" sz="1600" u="none" strike="noStrike" dirty="0" err="1" smtClean="0">
                          <a:latin typeface="Trebuchet MS" pitchFamily="34" charset="0"/>
                        </a:rPr>
                        <a:t>Mpio</a:t>
                      </a:r>
                      <a:endParaRPr lang="es-MX" sz="1600" b="1" i="0" u="none" strike="noStrike" dirty="0">
                        <a:solidFill>
                          <a:srgbClr val="000000"/>
                        </a:solidFill>
                        <a:latin typeface="Trebuchet MS" pitchFamily="34" charset="0"/>
                      </a:endParaRPr>
                    </a:p>
                  </a:txBody>
                  <a:tcPr marL="9525" marR="9525" marT="9525" marB="0" anchor="ctr"/>
                </a:tc>
                <a:tc>
                  <a:txBody>
                    <a:bodyPr/>
                    <a:lstStyle/>
                    <a:p>
                      <a:pPr algn="ctr" fontAlgn="ctr"/>
                      <a:r>
                        <a:rPr lang="es-MX" sz="1600" u="none" strike="noStrike" dirty="0" smtClean="0">
                          <a:latin typeface="Trebuchet MS" pitchFamily="34" charset="0"/>
                        </a:rPr>
                        <a:t>Empresa Ganadora</a:t>
                      </a:r>
                      <a:endParaRPr lang="es-MX" sz="1600" b="1" i="0" u="none" strike="noStrike" dirty="0">
                        <a:solidFill>
                          <a:srgbClr val="000000"/>
                        </a:solidFill>
                        <a:latin typeface="Trebuchet MS" pitchFamily="34" charset="0"/>
                      </a:endParaRPr>
                    </a:p>
                  </a:txBody>
                  <a:tcPr marL="9525" marR="9525" marT="9525" marB="0" anchor="ctr"/>
                </a:tc>
              </a:tr>
              <a:tr h="347224">
                <a:tc>
                  <a:txBody>
                    <a:bodyPr/>
                    <a:lstStyle/>
                    <a:p>
                      <a:pPr algn="just" fontAlgn="ctr"/>
                      <a:r>
                        <a:rPr lang="es-MX" sz="1600" u="none" strike="noStrike" dirty="0" smtClean="0">
                          <a:latin typeface="Trebuchet MS" pitchFamily="34" charset="0"/>
                        </a:rPr>
                        <a:t>FOOSSI-ED-CT-OB-12-001</a:t>
                      </a:r>
                      <a:endParaRPr lang="es-MX" sz="1600" b="0" i="0" u="none" strike="noStrike" dirty="0">
                        <a:latin typeface="Trebuchet MS" pitchFamily="34" charset="0"/>
                      </a:endParaRPr>
                    </a:p>
                  </a:txBody>
                  <a:tcPr marL="9525" marR="9525" marT="9525" marB="0" anchor="ctr"/>
                </a:tc>
                <a:tc>
                  <a:txBody>
                    <a:bodyPr/>
                    <a:lstStyle/>
                    <a:p>
                      <a:pPr algn="just" fontAlgn="ctr"/>
                      <a:r>
                        <a:rPr lang="es-MX" sz="1600" u="none" strike="noStrike" dirty="0" smtClean="0">
                          <a:latin typeface="Trebuchet MS" pitchFamily="34" charset="0"/>
                        </a:rPr>
                        <a:t>Construcción de Reservorio Sur para garantizar el abasto</a:t>
                      </a:r>
                      <a:r>
                        <a:rPr lang="es-MX" sz="1600" u="none" strike="noStrike" baseline="0" dirty="0" smtClean="0">
                          <a:latin typeface="Trebuchet MS" pitchFamily="34" charset="0"/>
                        </a:rPr>
                        <a:t> de agua a la ciudad de Hermosillo.</a:t>
                      </a:r>
                      <a:endParaRPr lang="es-MX" sz="1600" b="0" i="0" u="none" strike="noStrike" dirty="0">
                        <a:latin typeface="Trebuchet MS" pitchFamily="34" charset="0"/>
                      </a:endParaRPr>
                    </a:p>
                  </a:txBody>
                  <a:tcPr marL="9525" marR="9525" marT="9525" marB="0" anchor="ctr"/>
                </a:tc>
                <a:tc>
                  <a:txBody>
                    <a:bodyPr/>
                    <a:lstStyle/>
                    <a:p>
                      <a:pPr algn="ctr" fontAlgn="ctr"/>
                      <a:r>
                        <a:rPr lang="es-MX" sz="1600" u="none" strike="noStrike" dirty="0" smtClean="0">
                          <a:latin typeface="Trebuchet MS" pitchFamily="34" charset="0"/>
                        </a:rPr>
                        <a:t>HMO</a:t>
                      </a:r>
                      <a:endParaRPr lang="es-MX" sz="1600" b="0" i="0" u="none" strike="noStrike" dirty="0">
                        <a:latin typeface="Trebuchet MS" pitchFamily="34" charset="0"/>
                      </a:endParaRPr>
                    </a:p>
                  </a:txBody>
                  <a:tcPr marL="9525" marR="9525" marT="9525" marB="0" anchor="ctr"/>
                </a:tc>
                <a:tc>
                  <a:txBody>
                    <a:bodyPr/>
                    <a:lstStyle/>
                    <a:p>
                      <a:pPr algn="ctr" fontAlgn="ctr"/>
                      <a:r>
                        <a:rPr lang="es-MX" sz="1600" u="none" strike="noStrike" dirty="0" smtClean="0">
                          <a:latin typeface="Trebuchet MS" pitchFamily="34" charset="0"/>
                        </a:rPr>
                        <a:t>HMO</a:t>
                      </a:r>
                      <a:endParaRPr lang="es-MX" sz="1600" b="0" i="0" u="none" strike="noStrike" dirty="0">
                        <a:latin typeface="Trebuchet MS" pitchFamily="34" charset="0"/>
                      </a:endParaRPr>
                    </a:p>
                  </a:txBody>
                  <a:tcPr marL="9525" marR="9525" marT="9525" marB="0" anchor="ctr"/>
                </a:tc>
                <a:tc>
                  <a:txBody>
                    <a:bodyPr/>
                    <a:lstStyle/>
                    <a:p>
                      <a:pPr algn="just" fontAlgn="ctr"/>
                      <a:r>
                        <a:rPr lang="es-MX" sz="1600" u="none" strike="noStrike" dirty="0" smtClean="0">
                          <a:latin typeface="Trebuchet MS" pitchFamily="34" charset="0"/>
                        </a:rPr>
                        <a:t>Diseños y Construcciones</a:t>
                      </a:r>
                      <a:r>
                        <a:rPr lang="es-MX" sz="1600" u="none" strike="noStrike" baseline="0" dirty="0" smtClean="0">
                          <a:latin typeface="Trebuchet MS" pitchFamily="34" charset="0"/>
                        </a:rPr>
                        <a:t> del Cobre, S.A. de C.V.</a:t>
                      </a:r>
                      <a:endParaRPr lang="es-MX" sz="1600" b="0" i="0" u="none" strike="noStrike" dirty="0">
                        <a:latin typeface="Trebuchet MS" pitchFamily="34" charset="0"/>
                      </a:endParaRPr>
                    </a:p>
                  </a:txBody>
                  <a:tcPr marL="9525" marR="9525" marT="9525" marB="0" anchor="ctr"/>
                </a:tc>
              </a:tr>
              <a:tr h="347224">
                <a:tc>
                  <a:txBody>
                    <a:bodyPr/>
                    <a:lstStyle/>
                    <a:p>
                      <a:pPr algn="just" fontAlgn="ctr"/>
                      <a:r>
                        <a:rPr lang="es-MX" sz="1600" u="none" strike="noStrike" dirty="0" smtClean="0">
                          <a:latin typeface="Trebuchet MS" pitchFamily="34" charset="0"/>
                        </a:rPr>
                        <a:t>FOOSSI-NC-CT-SUP-12-002</a:t>
                      </a:r>
                      <a:endParaRPr lang="es-MX" sz="1600" b="0" i="0" u="none" strike="noStrike" dirty="0">
                        <a:latin typeface="Trebuchet MS" pitchFamily="34" charset="0"/>
                      </a:endParaRPr>
                    </a:p>
                  </a:txBody>
                  <a:tcPr marL="9525" marR="9525" marT="9525" marB="0" anchor="ctr"/>
                </a:tc>
                <a:tc>
                  <a:txBody>
                    <a:bodyPr/>
                    <a:lstStyle/>
                    <a:p>
                      <a:pPr algn="just" fontAlgn="ctr"/>
                      <a:r>
                        <a:rPr lang="es-MX" sz="1600" u="none" strike="noStrike" dirty="0" smtClean="0">
                          <a:latin typeface="Trebuchet MS" pitchFamily="34" charset="0"/>
                        </a:rPr>
                        <a:t>Supervisión externa de la construcción, equipamiento, pruebas, puesta en operación y estabilización de la planta potabilizadora sur de la ciudad de Hermosillo.</a:t>
                      </a:r>
                      <a:endParaRPr lang="es-MX" sz="1600" b="0" i="0" u="none" strike="noStrike" dirty="0">
                        <a:latin typeface="Trebuchet MS" pitchFamily="34" charset="0"/>
                      </a:endParaRPr>
                    </a:p>
                  </a:txBody>
                  <a:tcPr marL="9525" marR="9525" marT="9525" marB="0" anchor="ctr"/>
                </a:tc>
                <a:tc>
                  <a:txBody>
                    <a:bodyPr/>
                    <a:lstStyle/>
                    <a:p>
                      <a:pPr algn="ctr" fontAlgn="ctr"/>
                      <a:r>
                        <a:rPr lang="es-MX" sz="1600" u="none" strike="noStrike" dirty="0" smtClean="0">
                          <a:latin typeface="Trebuchet MS" pitchFamily="34" charset="0"/>
                        </a:rPr>
                        <a:t>HMO</a:t>
                      </a:r>
                      <a:endParaRPr lang="es-MX" sz="1600" b="0" i="0" u="none" strike="noStrike" dirty="0">
                        <a:latin typeface="Trebuchet MS" pitchFamily="34" charset="0"/>
                      </a:endParaRPr>
                    </a:p>
                  </a:txBody>
                  <a:tcPr marL="9525" marR="9525" marT="9525" marB="0" anchor="ctr"/>
                </a:tc>
                <a:tc>
                  <a:txBody>
                    <a:bodyPr/>
                    <a:lstStyle/>
                    <a:p>
                      <a:pPr algn="ctr" fontAlgn="ctr"/>
                      <a:r>
                        <a:rPr lang="es-MX" sz="1600" u="none" strike="noStrike" dirty="0" smtClean="0">
                          <a:latin typeface="Trebuchet MS" pitchFamily="34" charset="0"/>
                        </a:rPr>
                        <a:t>HMO</a:t>
                      </a:r>
                      <a:endParaRPr lang="es-MX" sz="1600" b="0" i="0" u="none" strike="noStrike" dirty="0">
                        <a:latin typeface="Trebuchet MS" pitchFamily="34" charset="0"/>
                      </a:endParaRPr>
                    </a:p>
                  </a:txBody>
                  <a:tcPr marL="9525" marR="9525" marT="9525" marB="0" anchor="ctr"/>
                </a:tc>
                <a:tc>
                  <a:txBody>
                    <a:bodyPr/>
                    <a:lstStyle/>
                    <a:p>
                      <a:pPr algn="just" fontAlgn="ctr"/>
                      <a:r>
                        <a:rPr lang="es-MX" sz="1600" u="none" strike="noStrike" dirty="0" smtClean="0">
                          <a:latin typeface="Trebuchet MS" pitchFamily="34" charset="0"/>
                        </a:rPr>
                        <a:t>Vanguardia Agua Prieta Construcciones, S.A. De C.V.</a:t>
                      </a:r>
                      <a:endParaRPr lang="es-MX" sz="1600" b="0" i="0" u="none" strike="noStrike" dirty="0">
                        <a:latin typeface="Trebuchet MS" pitchFamily="34" charset="0"/>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2" name="15 CuadroTexto"/>
          <p:cNvSpPr txBox="1">
            <a:spLocks noChangeArrowheads="1"/>
          </p:cNvSpPr>
          <p:nvPr/>
        </p:nvSpPr>
        <p:spPr bwMode="auto">
          <a:xfrm>
            <a:off x="3643313" y="4357688"/>
            <a:ext cx="5321300" cy="1108075"/>
          </a:xfrm>
          <a:prstGeom prst="rect">
            <a:avLst/>
          </a:prstGeom>
          <a:noFill/>
          <a:ln w="9525">
            <a:noFill/>
            <a:miter lim="800000"/>
            <a:headEnd/>
            <a:tailEnd/>
          </a:ln>
        </p:spPr>
        <p:txBody>
          <a:bodyPr>
            <a:spAutoFit/>
          </a:bodyPr>
          <a:lstStyle/>
          <a:p>
            <a:pPr algn="ctr"/>
            <a:r>
              <a:rPr lang="es-MX" sz="1600" b="1" dirty="0">
                <a:latin typeface="Trebuchet MS" pitchFamily="34" charset="0"/>
              </a:rPr>
              <a:t>INFORME AL 30 </a:t>
            </a:r>
            <a:r>
              <a:rPr lang="es-MX" sz="1600" b="1" dirty="0" smtClean="0">
                <a:latin typeface="Trebuchet MS" pitchFamily="34" charset="0"/>
              </a:rPr>
              <a:t>SEPTIEMBRE </a:t>
            </a:r>
            <a:r>
              <a:rPr lang="es-MX" sz="1600" b="1" dirty="0">
                <a:latin typeface="Trebuchet MS" pitchFamily="34" charset="0"/>
              </a:rPr>
              <a:t>DE 2012</a:t>
            </a:r>
          </a:p>
          <a:p>
            <a:pPr algn="ctr">
              <a:buFont typeface="Arial" charset="0"/>
              <a:buChar char="•"/>
            </a:pPr>
            <a:endParaRPr lang="es-MX" sz="1000" b="1" dirty="0"/>
          </a:p>
          <a:p>
            <a:pPr algn="ctr">
              <a:buFont typeface="Arial" charset="0"/>
              <a:buChar char="•"/>
            </a:pPr>
            <a:r>
              <a:rPr lang="es-MX" sz="1000" b="1" dirty="0"/>
              <a:t>2 PROCEDIMIENTO ESTAN DEBIDAMENTE CONTRATADOS.</a:t>
            </a:r>
          </a:p>
          <a:p>
            <a:pPr algn="ctr">
              <a:buFont typeface="Arial" charset="0"/>
              <a:buChar char="•"/>
            </a:pPr>
            <a:r>
              <a:rPr lang="es-MX" sz="1000" b="1" dirty="0"/>
              <a:t>1 PROCEDIMIENTO EN PROCESO DE LICITACIÓN. </a:t>
            </a:r>
          </a:p>
          <a:p>
            <a:pPr algn="ctr">
              <a:buFont typeface="Arial" charset="0"/>
              <a:buChar char="•"/>
            </a:pPr>
            <a:endParaRPr lang="es-MX" sz="1000" b="1" dirty="0"/>
          </a:p>
          <a:p>
            <a:pPr>
              <a:buFont typeface="Arial" charset="0"/>
              <a:buChar char="•"/>
            </a:pPr>
            <a:endParaRPr lang="es-MX" sz="1000" b="1" dirty="0"/>
          </a:p>
        </p:txBody>
      </p:sp>
      <p:sp>
        <p:nvSpPr>
          <p:cNvPr id="9" name="Rectángulo 1"/>
          <p:cNvSpPr>
            <a:spLocks noChangeArrowheads="1"/>
          </p:cNvSpPr>
          <p:nvPr/>
        </p:nvSpPr>
        <p:spPr bwMode="auto">
          <a:xfrm>
            <a:off x="2335981" y="188641"/>
            <a:ext cx="4180235" cy="864096"/>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defRPr/>
            </a:pPr>
            <a:r>
              <a:rPr lang="es-MX" sz="2800" b="1" dirty="0">
                <a:effectLst>
                  <a:outerShdw blurRad="38100" dist="38100" dir="2700000" algn="tl">
                    <a:srgbClr val="000000">
                      <a:alpha val="43137"/>
                    </a:srgbClr>
                  </a:outerShdw>
                </a:effectLst>
                <a:latin typeface="Trebuchet MS" pitchFamily="34" charset="0"/>
              </a:rPr>
              <a:t>Comparativo </a:t>
            </a:r>
          </a:p>
          <a:p>
            <a:pPr algn="ctr">
              <a:defRPr/>
            </a:pPr>
            <a:r>
              <a:rPr lang="es-MX" sz="2800" b="1" dirty="0">
                <a:effectLst>
                  <a:outerShdw blurRad="38100" dist="38100" dir="2700000" algn="tl">
                    <a:srgbClr val="000000">
                      <a:alpha val="43137"/>
                    </a:srgbClr>
                  </a:outerShdw>
                </a:effectLst>
                <a:latin typeface="Trebuchet MS" pitchFamily="34" charset="0"/>
              </a:rPr>
              <a:t>2010 - 2012</a:t>
            </a:r>
            <a:endParaRPr lang="es-MX" sz="2800" dirty="0">
              <a:effectLst>
                <a:outerShdw blurRad="38100" dist="38100" dir="2700000" algn="tl">
                  <a:srgbClr val="000000">
                    <a:alpha val="43137"/>
                  </a:srgbClr>
                </a:outerShdw>
              </a:effectLst>
              <a:latin typeface="Trebuchet MS" pitchFamily="34" charset="0"/>
            </a:endParaRPr>
          </a:p>
        </p:txBody>
      </p:sp>
      <p:graphicFrame>
        <p:nvGraphicFramePr>
          <p:cNvPr id="10" name="9 Tabla"/>
          <p:cNvGraphicFramePr>
            <a:graphicFrameLocks noGrp="1"/>
          </p:cNvGraphicFramePr>
          <p:nvPr/>
        </p:nvGraphicFramePr>
        <p:xfrm>
          <a:off x="428596" y="1412776"/>
          <a:ext cx="3000396" cy="4389120"/>
        </p:xfrm>
        <a:graphic>
          <a:graphicData uri="http://schemas.openxmlformats.org/drawingml/2006/table">
            <a:tbl>
              <a:tblPr firstRow="1" bandRow="1">
                <a:tableStyleId>{5C22544A-7EE6-4342-B048-85BDC9FD1C3A}</a:tableStyleId>
              </a:tblPr>
              <a:tblGrid>
                <a:gridCol w="1500198"/>
                <a:gridCol w="1500198"/>
              </a:tblGrid>
              <a:tr h="245568">
                <a:tc>
                  <a:txBody>
                    <a:bodyPr/>
                    <a:lstStyle/>
                    <a:p>
                      <a:pPr algn="ctr"/>
                      <a:r>
                        <a:rPr lang="es-MX" sz="1200" dirty="0" smtClean="0">
                          <a:latin typeface="Trebuchet MS" pitchFamily="34" charset="0"/>
                        </a:rPr>
                        <a:t>TIPO</a:t>
                      </a:r>
                      <a:endParaRPr lang="es-MX" sz="1200" dirty="0">
                        <a:latin typeface="Trebuchet MS" pitchFamily="34" charset="0"/>
                      </a:endParaRPr>
                    </a:p>
                  </a:txBody>
                  <a:tcPr/>
                </a:tc>
                <a:tc>
                  <a:txBody>
                    <a:bodyPr/>
                    <a:lstStyle/>
                    <a:p>
                      <a:pPr algn="ctr"/>
                      <a:r>
                        <a:rPr lang="es-MX" sz="1200" dirty="0" smtClean="0">
                          <a:latin typeface="Trebuchet MS" pitchFamily="34" charset="0"/>
                        </a:rPr>
                        <a:t>CANT.</a:t>
                      </a:r>
                      <a:endParaRPr lang="es-MX" sz="1200" dirty="0">
                        <a:latin typeface="Trebuchet MS" pitchFamily="34" charset="0"/>
                      </a:endParaRPr>
                    </a:p>
                  </a:txBody>
                  <a:tcPr/>
                </a:tc>
              </a:tr>
              <a:tr h="245568">
                <a:tc>
                  <a:txBody>
                    <a:bodyPr/>
                    <a:lstStyle/>
                    <a:p>
                      <a:pPr algn="l"/>
                      <a:r>
                        <a:rPr lang="es-MX" sz="1200" dirty="0" smtClean="0">
                          <a:latin typeface="Trebuchet MS" pitchFamily="34" charset="0"/>
                        </a:rPr>
                        <a:t>DIRECTAS</a:t>
                      </a:r>
                      <a:endParaRPr lang="es-MX" sz="1200" b="1" dirty="0">
                        <a:latin typeface="Trebuchet MS" pitchFamily="34" charset="0"/>
                      </a:endParaRPr>
                    </a:p>
                  </a:txBody>
                  <a:tcPr/>
                </a:tc>
                <a:tc>
                  <a:txBody>
                    <a:bodyPr/>
                    <a:lstStyle/>
                    <a:p>
                      <a:pPr algn="ctr"/>
                      <a:endParaRPr lang="es-MX" sz="1200" dirty="0">
                        <a:latin typeface="Trebuchet MS" pitchFamily="34" charset="0"/>
                      </a:endParaRPr>
                    </a:p>
                  </a:txBody>
                  <a:tcPr/>
                </a:tc>
              </a:tr>
              <a:tr h="245568">
                <a:tc>
                  <a:txBody>
                    <a:bodyPr/>
                    <a:lstStyle/>
                    <a:p>
                      <a:pPr algn="ctr"/>
                      <a:r>
                        <a:rPr lang="es-MX" sz="1200" dirty="0" smtClean="0">
                          <a:latin typeface="Trebuchet MS" pitchFamily="34" charset="0"/>
                        </a:rPr>
                        <a:t>ESTATAL</a:t>
                      </a:r>
                      <a:endParaRPr lang="es-MX" sz="1200" dirty="0">
                        <a:latin typeface="Trebuchet MS" pitchFamily="34" charset="0"/>
                      </a:endParaRPr>
                    </a:p>
                  </a:txBody>
                  <a:tcPr/>
                </a:tc>
                <a:tc>
                  <a:txBody>
                    <a:bodyPr/>
                    <a:lstStyle/>
                    <a:p>
                      <a:pPr algn="ctr"/>
                      <a:r>
                        <a:rPr lang="es-MX" sz="1200" dirty="0" smtClean="0">
                          <a:latin typeface="Trebuchet MS" pitchFamily="34" charset="0"/>
                        </a:rPr>
                        <a:t>1</a:t>
                      </a:r>
                      <a:endParaRPr lang="es-MX" sz="1200" dirty="0">
                        <a:latin typeface="Trebuchet MS" pitchFamily="34" charset="0"/>
                      </a:endParaRPr>
                    </a:p>
                  </a:txBody>
                  <a:tcPr/>
                </a:tc>
              </a:tr>
              <a:tr h="245568">
                <a:tc>
                  <a:txBody>
                    <a:bodyPr/>
                    <a:lstStyle/>
                    <a:p>
                      <a:pPr algn="ctr"/>
                      <a:r>
                        <a:rPr lang="es-MX" sz="1200" dirty="0" smtClean="0">
                          <a:latin typeface="Trebuchet MS" pitchFamily="34" charset="0"/>
                        </a:rPr>
                        <a:t>FEDERAL</a:t>
                      </a:r>
                      <a:endParaRPr lang="es-MX" sz="1200" dirty="0">
                        <a:latin typeface="Trebuchet MS" pitchFamily="34" charset="0"/>
                      </a:endParaRPr>
                    </a:p>
                  </a:txBody>
                  <a:tcPr/>
                </a:tc>
                <a:tc>
                  <a:txBody>
                    <a:bodyPr/>
                    <a:lstStyle/>
                    <a:p>
                      <a:pPr algn="ctr"/>
                      <a:r>
                        <a:rPr lang="es-MX" sz="1200" dirty="0" smtClean="0">
                          <a:latin typeface="Trebuchet MS" pitchFamily="34" charset="0"/>
                        </a:rPr>
                        <a:t>0</a:t>
                      </a:r>
                      <a:endParaRPr lang="es-MX" sz="1200" dirty="0">
                        <a:latin typeface="Trebuchet MS" pitchFamily="34" charset="0"/>
                      </a:endParaRPr>
                    </a:p>
                  </a:txBody>
                  <a:tcPr/>
                </a:tc>
              </a:tr>
              <a:tr h="245568">
                <a:tc>
                  <a:txBody>
                    <a:bodyPr/>
                    <a:lstStyle/>
                    <a:p>
                      <a:pPr algn="r"/>
                      <a:r>
                        <a:rPr lang="es-MX" sz="1200" dirty="0" smtClean="0">
                          <a:latin typeface="Trebuchet MS" pitchFamily="34" charset="0"/>
                        </a:rPr>
                        <a:t>TOTAL</a:t>
                      </a:r>
                      <a:endParaRPr lang="es-MX" sz="1200" b="1" dirty="0">
                        <a:latin typeface="Trebuchet MS" pitchFamily="34" charset="0"/>
                      </a:endParaRPr>
                    </a:p>
                  </a:txBody>
                  <a:tcPr/>
                </a:tc>
                <a:tc>
                  <a:txBody>
                    <a:bodyPr/>
                    <a:lstStyle/>
                    <a:p>
                      <a:pPr algn="ctr"/>
                      <a:r>
                        <a:rPr lang="es-MX" sz="1200" dirty="0" smtClean="0">
                          <a:latin typeface="Trebuchet MS" pitchFamily="34" charset="0"/>
                        </a:rPr>
                        <a:t>0</a:t>
                      </a:r>
                      <a:endParaRPr lang="es-MX" sz="1200" b="1" dirty="0">
                        <a:latin typeface="Trebuchet MS" pitchFamily="34" charset="0"/>
                      </a:endParaRPr>
                    </a:p>
                  </a:txBody>
                  <a:tcPr/>
                </a:tc>
              </a:tr>
              <a:tr h="245568">
                <a:tc>
                  <a:txBody>
                    <a:bodyPr/>
                    <a:lstStyle/>
                    <a:p>
                      <a:pPr algn="ctr"/>
                      <a:endParaRPr lang="es-MX" sz="1200" dirty="0">
                        <a:latin typeface="Trebuchet MS" pitchFamily="34" charset="0"/>
                      </a:endParaRPr>
                    </a:p>
                  </a:txBody>
                  <a:tcPr/>
                </a:tc>
                <a:tc>
                  <a:txBody>
                    <a:bodyPr/>
                    <a:lstStyle/>
                    <a:p>
                      <a:pPr algn="ctr"/>
                      <a:endParaRPr lang="es-MX" sz="1200" dirty="0">
                        <a:latin typeface="Trebuchet MS" pitchFamily="34" charset="0"/>
                      </a:endParaRPr>
                    </a:p>
                  </a:txBody>
                  <a:tcPr/>
                </a:tc>
              </a:tr>
              <a:tr h="245568">
                <a:tc>
                  <a:txBody>
                    <a:bodyPr/>
                    <a:lstStyle/>
                    <a:p>
                      <a:pPr algn="l"/>
                      <a:r>
                        <a:rPr lang="es-MX" sz="1200" dirty="0" smtClean="0">
                          <a:latin typeface="Trebuchet MS" pitchFamily="34" charset="0"/>
                        </a:rPr>
                        <a:t>INVITACIÓN</a:t>
                      </a:r>
                      <a:endParaRPr lang="es-MX" sz="1200" b="1" dirty="0">
                        <a:latin typeface="Trebuchet MS" pitchFamily="34" charset="0"/>
                      </a:endParaRPr>
                    </a:p>
                  </a:txBody>
                  <a:tcPr/>
                </a:tc>
                <a:tc>
                  <a:txBody>
                    <a:bodyPr/>
                    <a:lstStyle/>
                    <a:p>
                      <a:pPr algn="ctr"/>
                      <a:endParaRPr lang="es-MX" sz="1200" dirty="0">
                        <a:latin typeface="Trebuchet MS" pitchFamily="34" charset="0"/>
                      </a:endParaRPr>
                    </a:p>
                  </a:txBody>
                  <a:tcPr/>
                </a:tc>
              </a:tr>
              <a:tr h="245568">
                <a:tc>
                  <a:txBody>
                    <a:bodyPr/>
                    <a:lstStyle/>
                    <a:p>
                      <a:pPr algn="ctr"/>
                      <a:r>
                        <a:rPr lang="es-MX" sz="1200" dirty="0" smtClean="0">
                          <a:latin typeface="Trebuchet MS" pitchFamily="34" charset="0"/>
                        </a:rPr>
                        <a:t>ESTATAL</a:t>
                      </a:r>
                      <a:endParaRPr lang="es-MX" sz="1200" dirty="0">
                        <a:latin typeface="Trebuchet MS" pitchFamily="34" charset="0"/>
                      </a:endParaRPr>
                    </a:p>
                  </a:txBody>
                  <a:tcPr/>
                </a:tc>
                <a:tc>
                  <a:txBody>
                    <a:bodyPr/>
                    <a:lstStyle/>
                    <a:p>
                      <a:pPr algn="ctr"/>
                      <a:r>
                        <a:rPr lang="es-MX" sz="1200" dirty="0" smtClean="0">
                          <a:latin typeface="Trebuchet MS" pitchFamily="34" charset="0"/>
                        </a:rPr>
                        <a:t>0</a:t>
                      </a:r>
                      <a:endParaRPr lang="es-MX" sz="1200" dirty="0">
                        <a:latin typeface="Trebuchet MS" pitchFamily="34" charset="0"/>
                      </a:endParaRPr>
                    </a:p>
                  </a:txBody>
                  <a:tcPr/>
                </a:tc>
              </a:tr>
              <a:tr h="245568">
                <a:tc>
                  <a:txBody>
                    <a:bodyPr/>
                    <a:lstStyle/>
                    <a:p>
                      <a:pPr algn="ctr"/>
                      <a:r>
                        <a:rPr lang="es-MX" sz="1200" dirty="0" smtClean="0">
                          <a:latin typeface="Trebuchet MS" pitchFamily="34" charset="0"/>
                        </a:rPr>
                        <a:t>FEDERAL</a:t>
                      </a:r>
                      <a:endParaRPr lang="es-MX" sz="1200" dirty="0">
                        <a:latin typeface="Trebuchet MS" pitchFamily="34" charset="0"/>
                      </a:endParaRPr>
                    </a:p>
                  </a:txBody>
                  <a:tcPr/>
                </a:tc>
                <a:tc>
                  <a:txBody>
                    <a:bodyPr/>
                    <a:lstStyle/>
                    <a:p>
                      <a:pPr algn="ctr"/>
                      <a:r>
                        <a:rPr lang="es-MX" sz="1200" dirty="0" smtClean="0">
                          <a:latin typeface="Trebuchet MS" pitchFamily="34" charset="0"/>
                        </a:rPr>
                        <a:t>1</a:t>
                      </a:r>
                      <a:endParaRPr lang="es-MX" sz="1200" dirty="0">
                        <a:latin typeface="Trebuchet MS" pitchFamily="34" charset="0"/>
                      </a:endParaRPr>
                    </a:p>
                  </a:txBody>
                  <a:tcPr/>
                </a:tc>
              </a:tr>
              <a:tr h="245568">
                <a:tc>
                  <a:txBody>
                    <a:bodyPr/>
                    <a:lstStyle/>
                    <a:p>
                      <a:pPr algn="r"/>
                      <a:r>
                        <a:rPr lang="es-MX" sz="1200" dirty="0" smtClean="0">
                          <a:latin typeface="Trebuchet MS" pitchFamily="34" charset="0"/>
                        </a:rPr>
                        <a:t>TOTAL</a:t>
                      </a:r>
                      <a:endParaRPr lang="es-MX" sz="1200" b="1" dirty="0">
                        <a:latin typeface="Trebuchet MS" pitchFamily="34" charset="0"/>
                      </a:endParaRPr>
                    </a:p>
                  </a:txBody>
                  <a:tcPr/>
                </a:tc>
                <a:tc>
                  <a:txBody>
                    <a:bodyPr/>
                    <a:lstStyle/>
                    <a:p>
                      <a:pPr algn="ctr"/>
                      <a:r>
                        <a:rPr lang="es-MX" sz="1200" dirty="0" smtClean="0">
                          <a:latin typeface="Trebuchet MS" pitchFamily="34" charset="0"/>
                        </a:rPr>
                        <a:t>0</a:t>
                      </a:r>
                      <a:endParaRPr lang="es-MX" sz="1200" b="1" dirty="0">
                        <a:latin typeface="Trebuchet MS" pitchFamily="34" charset="0"/>
                      </a:endParaRPr>
                    </a:p>
                  </a:txBody>
                  <a:tcPr/>
                </a:tc>
              </a:tr>
              <a:tr h="245568">
                <a:tc>
                  <a:txBody>
                    <a:bodyPr/>
                    <a:lstStyle/>
                    <a:p>
                      <a:pPr algn="ctr"/>
                      <a:endParaRPr lang="es-MX" sz="1200" dirty="0">
                        <a:latin typeface="Trebuchet MS" pitchFamily="34" charset="0"/>
                      </a:endParaRPr>
                    </a:p>
                  </a:txBody>
                  <a:tcPr/>
                </a:tc>
                <a:tc>
                  <a:txBody>
                    <a:bodyPr/>
                    <a:lstStyle/>
                    <a:p>
                      <a:pPr algn="ctr"/>
                      <a:endParaRPr lang="es-MX" sz="1200" dirty="0">
                        <a:latin typeface="Trebuchet MS" pitchFamily="34" charset="0"/>
                      </a:endParaRPr>
                    </a:p>
                  </a:txBody>
                  <a:tcPr/>
                </a:tc>
              </a:tr>
              <a:tr h="245568">
                <a:tc>
                  <a:txBody>
                    <a:bodyPr/>
                    <a:lstStyle/>
                    <a:p>
                      <a:pPr algn="l"/>
                      <a:r>
                        <a:rPr lang="es-MX" sz="1200" dirty="0" smtClean="0">
                          <a:latin typeface="Trebuchet MS" pitchFamily="34" charset="0"/>
                        </a:rPr>
                        <a:t>PUBLICAS</a:t>
                      </a:r>
                      <a:endParaRPr lang="es-MX" sz="1200" b="1" dirty="0">
                        <a:latin typeface="Trebuchet MS" pitchFamily="34" charset="0"/>
                      </a:endParaRPr>
                    </a:p>
                  </a:txBody>
                  <a:tcPr/>
                </a:tc>
                <a:tc>
                  <a:txBody>
                    <a:bodyPr/>
                    <a:lstStyle/>
                    <a:p>
                      <a:pPr algn="ctr"/>
                      <a:endParaRPr lang="es-MX" sz="1200" dirty="0">
                        <a:latin typeface="Trebuchet MS" pitchFamily="34" charset="0"/>
                      </a:endParaRPr>
                    </a:p>
                  </a:txBody>
                  <a:tcPr/>
                </a:tc>
              </a:tr>
              <a:tr h="245568">
                <a:tc>
                  <a:txBody>
                    <a:bodyPr/>
                    <a:lstStyle/>
                    <a:p>
                      <a:pPr algn="ctr"/>
                      <a:r>
                        <a:rPr lang="es-MX" sz="1200" dirty="0" smtClean="0">
                          <a:latin typeface="Trebuchet MS" pitchFamily="34" charset="0"/>
                        </a:rPr>
                        <a:t>ESTATAL</a:t>
                      </a:r>
                      <a:endParaRPr lang="es-MX" sz="1200" dirty="0">
                        <a:latin typeface="Trebuchet MS" pitchFamily="34" charset="0"/>
                      </a:endParaRPr>
                    </a:p>
                  </a:txBody>
                  <a:tcPr/>
                </a:tc>
                <a:tc>
                  <a:txBody>
                    <a:bodyPr/>
                    <a:lstStyle/>
                    <a:p>
                      <a:pPr algn="ctr"/>
                      <a:r>
                        <a:rPr lang="es-MX" sz="1200" dirty="0" smtClean="0">
                          <a:latin typeface="Trebuchet MS" pitchFamily="34" charset="0"/>
                        </a:rPr>
                        <a:t>0</a:t>
                      </a:r>
                      <a:endParaRPr lang="es-MX" sz="1200" dirty="0">
                        <a:latin typeface="Trebuchet MS" pitchFamily="34" charset="0"/>
                      </a:endParaRPr>
                    </a:p>
                  </a:txBody>
                  <a:tcPr/>
                </a:tc>
              </a:tr>
              <a:tr h="245568">
                <a:tc>
                  <a:txBody>
                    <a:bodyPr/>
                    <a:lstStyle/>
                    <a:p>
                      <a:pPr algn="ctr"/>
                      <a:r>
                        <a:rPr lang="es-MX" sz="1200" dirty="0" smtClean="0">
                          <a:latin typeface="Trebuchet MS" pitchFamily="34" charset="0"/>
                        </a:rPr>
                        <a:t>FEDERAL</a:t>
                      </a:r>
                      <a:endParaRPr lang="es-MX" sz="1200" dirty="0">
                        <a:latin typeface="Trebuchet MS" pitchFamily="34" charset="0"/>
                      </a:endParaRPr>
                    </a:p>
                  </a:txBody>
                  <a:tcPr/>
                </a:tc>
                <a:tc>
                  <a:txBody>
                    <a:bodyPr/>
                    <a:lstStyle/>
                    <a:p>
                      <a:pPr algn="ctr"/>
                      <a:r>
                        <a:rPr lang="es-MX" sz="1200" dirty="0" smtClean="0">
                          <a:latin typeface="Trebuchet MS" pitchFamily="34" charset="0"/>
                        </a:rPr>
                        <a:t>1</a:t>
                      </a:r>
                      <a:endParaRPr lang="es-MX" sz="1200" dirty="0">
                        <a:latin typeface="Trebuchet MS" pitchFamily="34" charset="0"/>
                      </a:endParaRPr>
                    </a:p>
                  </a:txBody>
                  <a:tcPr/>
                </a:tc>
              </a:tr>
              <a:tr h="245568">
                <a:tc>
                  <a:txBody>
                    <a:bodyPr/>
                    <a:lstStyle/>
                    <a:p>
                      <a:pPr algn="r"/>
                      <a:r>
                        <a:rPr lang="es-MX" sz="1200" dirty="0" smtClean="0">
                          <a:latin typeface="Trebuchet MS" pitchFamily="34" charset="0"/>
                        </a:rPr>
                        <a:t>TOTAL</a:t>
                      </a:r>
                      <a:endParaRPr lang="es-MX" sz="1200" b="1" dirty="0">
                        <a:latin typeface="Trebuchet MS" pitchFamily="34" charset="0"/>
                      </a:endParaRPr>
                    </a:p>
                  </a:txBody>
                  <a:tcPr/>
                </a:tc>
                <a:tc>
                  <a:txBody>
                    <a:bodyPr/>
                    <a:lstStyle/>
                    <a:p>
                      <a:pPr algn="ctr"/>
                      <a:r>
                        <a:rPr lang="es-MX" sz="1200" dirty="0" smtClean="0">
                          <a:latin typeface="Trebuchet MS" pitchFamily="34" charset="0"/>
                        </a:rPr>
                        <a:t>0</a:t>
                      </a:r>
                      <a:endParaRPr lang="es-MX" sz="1200" b="1" dirty="0">
                        <a:latin typeface="Trebuchet MS" pitchFamily="34" charset="0"/>
                      </a:endParaRPr>
                    </a:p>
                  </a:txBody>
                  <a:tcPr/>
                </a:tc>
              </a:tr>
              <a:tr h="245568">
                <a:tc>
                  <a:txBody>
                    <a:bodyPr/>
                    <a:lstStyle/>
                    <a:p>
                      <a:pPr algn="ctr"/>
                      <a:endParaRPr lang="es-MX" sz="1200" dirty="0">
                        <a:latin typeface="Trebuchet MS" pitchFamily="34" charset="0"/>
                      </a:endParaRPr>
                    </a:p>
                  </a:txBody>
                  <a:tcPr/>
                </a:tc>
                <a:tc>
                  <a:txBody>
                    <a:bodyPr/>
                    <a:lstStyle/>
                    <a:p>
                      <a:pPr algn="ctr"/>
                      <a:r>
                        <a:rPr lang="es-MX" sz="1200" dirty="0" smtClean="0">
                          <a:latin typeface="Trebuchet MS" pitchFamily="34" charset="0"/>
                        </a:rPr>
                        <a:t>3</a:t>
                      </a:r>
                      <a:endParaRPr lang="es-MX" sz="1200" b="1" dirty="0">
                        <a:latin typeface="Trebuchet MS" pitchFamily="34" charset="0"/>
                      </a:endParaRPr>
                    </a:p>
                  </a:txBody>
                  <a:tcPr/>
                </a:tc>
              </a:tr>
            </a:tbl>
          </a:graphicData>
        </a:graphic>
      </p:graphicFrame>
      <p:graphicFrame>
        <p:nvGraphicFramePr>
          <p:cNvPr id="12" name="11 Gráfico"/>
          <p:cNvGraphicFramePr/>
          <p:nvPr/>
        </p:nvGraphicFramePr>
        <p:xfrm>
          <a:off x="3500430" y="1643050"/>
          <a:ext cx="5286412" cy="27463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12 CuadroTexto"/>
          <p:cNvSpPr txBox="1">
            <a:spLocks noChangeArrowheads="1"/>
          </p:cNvSpPr>
          <p:nvPr/>
        </p:nvSpPr>
        <p:spPr bwMode="auto">
          <a:xfrm>
            <a:off x="1619250" y="1341438"/>
            <a:ext cx="5715000" cy="584200"/>
          </a:xfrm>
          <a:prstGeom prst="rect">
            <a:avLst/>
          </a:prstGeom>
          <a:noFill/>
          <a:ln w="9525">
            <a:noFill/>
            <a:miter lim="800000"/>
            <a:headEnd/>
            <a:tailEnd/>
          </a:ln>
        </p:spPr>
        <p:txBody>
          <a:bodyPr>
            <a:spAutoFit/>
          </a:bodyPr>
          <a:lstStyle/>
          <a:p>
            <a:pPr algn="ctr"/>
            <a:r>
              <a:rPr lang="es-MX" sz="3200" b="1">
                <a:latin typeface="Trebuchet MS" pitchFamily="34" charset="0"/>
              </a:rPr>
              <a:t>$ 193.83 MDP</a:t>
            </a:r>
          </a:p>
        </p:txBody>
      </p:sp>
      <p:graphicFrame>
        <p:nvGraphicFramePr>
          <p:cNvPr id="14" name="13 Tabla"/>
          <p:cNvGraphicFramePr>
            <a:graphicFrameLocks noGrp="1"/>
          </p:cNvGraphicFramePr>
          <p:nvPr/>
        </p:nvGraphicFramePr>
        <p:xfrm>
          <a:off x="428625" y="3162300"/>
          <a:ext cx="2847975" cy="1249680"/>
        </p:xfrm>
        <a:graphic>
          <a:graphicData uri="http://schemas.openxmlformats.org/drawingml/2006/table">
            <a:tbl>
              <a:tblPr firstRow="1" bandRow="1">
                <a:tableStyleId>{5C22544A-7EE6-4342-B048-85BDC9FD1C3A}</a:tableStyleId>
              </a:tblPr>
              <a:tblGrid>
                <a:gridCol w="1301932"/>
                <a:gridCol w="1546043"/>
              </a:tblGrid>
              <a:tr h="245568">
                <a:tc>
                  <a:txBody>
                    <a:bodyPr/>
                    <a:lstStyle/>
                    <a:p>
                      <a:pPr algn="ctr"/>
                      <a:r>
                        <a:rPr lang="es-MX" sz="1600" dirty="0" smtClean="0">
                          <a:latin typeface="Trebuchet MS" pitchFamily="34" charset="0"/>
                        </a:rPr>
                        <a:t>PROGRAMA</a:t>
                      </a:r>
                      <a:endParaRPr lang="es-MX" sz="1600" dirty="0">
                        <a:latin typeface="Trebuchet MS" pitchFamily="34" charset="0"/>
                      </a:endParaRPr>
                    </a:p>
                  </a:txBody>
                  <a:tcPr marL="91463" marR="91463"/>
                </a:tc>
                <a:tc>
                  <a:txBody>
                    <a:bodyPr/>
                    <a:lstStyle/>
                    <a:p>
                      <a:pPr algn="ctr"/>
                      <a:r>
                        <a:rPr lang="es-MX" sz="1600" dirty="0" smtClean="0">
                          <a:latin typeface="Trebuchet MS" pitchFamily="34" charset="0"/>
                        </a:rPr>
                        <a:t>MUNICIPIOS</a:t>
                      </a:r>
                      <a:r>
                        <a:rPr lang="es-MX" sz="1600" baseline="0" dirty="0" smtClean="0">
                          <a:latin typeface="Trebuchet MS" pitchFamily="34" charset="0"/>
                        </a:rPr>
                        <a:t> BENEFICIADOS</a:t>
                      </a:r>
                      <a:endParaRPr lang="es-MX" sz="1600" dirty="0">
                        <a:latin typeface="Trebuchet MS" pitchFamily="34" charset="0"/>
                      </a:endParaRPr>
                    </a:p>
                  </a:txBody>
                  <a:tcPr marL="91463" marR="91463"/>
                </a:tc>
              </a:tr>
              <a:tr h="245568">
                <a:tc>
                  <a:txBody>
                    <a:bodyPr/>
                    <a:lstStyle/>
                    <a:p>
                      <a:pPr algn="l"/>
                      <a:r>
                        <a:rPr lang="es-MX" sz="1600" b="1" dirty="0" smtClean="0">
                          <a:latin typeface="Trebuchet MS" pitchFamily="34" charset="0"/>
                        </a:rPr>
                        <a:t>ED</a:t>
                      </a:r>
                    </a:p>
                  </a:txBody>
                  <a:tcPr marL="91463" marR="91463"/>
                </a:tc>
                <a:tc>
                  <a:txBody>
                    <a:bodyPr/>
                    <a:lstStyle/>
                    <a:p>
                      <a:pPr algn="ctr"/>
                      <a:r>
                        <a:rPr lang="es-MX" sz="1600" dirty="0" smtClean="0">
                          <a:latin typeface="Trebuchet MS" pitchFamily="34" charset="0"/>
                        </a:rPr>
                        <a:t>1</a:t>
                      </a:r>
                      <a:endParaRPr lang="es-MX" sz="1600" dirty="0">
                        <a:latin typeface="Trebuchet MS" pitchFamily="34" charset="0"/>
                      </a:endParaRPr>
                    </a:p>
                  </a:txBody>
                  <a:tcPr marL="91463" marR="91463"/>
                </a:tc>
              </a:tr>
              <a:tr h="245568">
                <a:tc>
                  <a:txBody>
                    <a:bodyPr/>
                    <a:lstStyle/>
                    <a:p>
                      <a:pPr algn="l"/>
                      <a:r>
                        <a:rPr lang="es-MX" sz="1600" b="1" dirty="0" smtClean="0">
                          <a:latin typeface="Trebuchet MS" pitchFamily="34" charset="0"/>
                        </a:rPr>
                        <a:t>NC</a:t>
                      </a:r>
                    </a:p>
                  </a:txBody>
                  <a:tcPr marL="91463" marR="91463"/>
                </a:tc>
                <a:tc>
                  <a:txBody>
                    <a:bodyPr/>
                    <a:lstStyle/>
                    <a:p>
                      <a:pPr algn="ctr"/>
                      <a:r>
                        <a:rPr lang="es-MX" sz="1600" dirty="0" smtClean="0">
                          <a:latin typeface="Trebuchet MS" pitchFamily="34" charset="0"/>
                        </a:rPr>
                        <a:t>2</a:t>
                      </a:r>
                      <a:endParaRPr lang="es-MX" sz="1600" dirty="0">
                        <a:latin typeface="Trebuchet MS" pitchFamily="34" charset="0"/>
                      </a:endParaRPr>
                    </a:p>
                  </a:txBody>
                  <a:tcPr marL="91463" marR="91463"/>
                </a:tc>
              </a:tr>
            </a:tbl>
          </a:graphicData>
        </a:graphic>
      </p:graphicFrame>
      <p:sp>
        <p:nvSpPr>
          <p:cNvPr id="2068" name="15 CuadroTexto"/>
          <p:cNvSpPr txBox="1">
            <a:spLocks noChangeArrowheads="1"/>
          </p:cNvSpPr>
          <p:nvPr/>
        </p:nvSpPr>
        <p:spPr bwMode="auto">
          <a:xfrm>
            <a:off x="1219200" y="5214938"/>
            <a:ext cx="7567613" cy="892175"/>
          </a:xfrm>
          <a:prstGeom prst="rect">
            <a:avLst/>
          </a:prstGeom>
          <a:noFill/>
          <a:ln w="9525">
            <a:solidFill>
              <a:schemeClr val="bg1"/>
            </a:solidFill>
            <a:miter lim="800000"/>
            <a:headEnd/>
            <a:tailEnd/>
          </a:ln>
        </p:spPr>
        <p:txBody>
          <a:bodyPr>
            <a:spAutoFit/>
          </a:bodyPr>
          <a:lstStyle/>
          <a:p>
            <a:pPr algn="just"/>
            <a:endParaRPr lang="es-MX" sz="1000" b="1">
              <a:solidFill>
                <a:schemeClr val="bg1"/>
              </a:solidFill>
            </a:endParaRPr>
          </a:p>
          <a:p>
            <a:pPr algn="just"/>
            <a:r>
              <a:rPr lang="es-MX" sz="1000" b="1">
                <a:solidFill>
                  <a:schemeClr val="bg1"/>
                </a:solidFill>
              </a:rPr>
              <a:t> </a:t>
            </a:r>
            <a:r>
              <a:rPr lang="es-MX" sz="1400" b="1"/>
              <a:t>ENTRE LOS MUNICIPIOS BENEFICIADOS SE ENCUENTRAN:</a:t>
            </a:r>
          </a:p>
          <a:p>
            <a:pPr algn="just"/>
            <a:endParaRPr lang="es-MX" sz="1400" b="1"/>
          </a:p>
          <a:p>
            <a:pPr algn="just"/>
            <a:r>
              <a:rPr lang="es-MX" sz="1400" b="1"/>
              <a:t>ÁLAMOS Y HERMOSILLO</a:t>
            </a:r>
            <a:r>
              <a:rPr lang="es-MX" sz="1000" b="1"/>
              <a:t>.</a:t>
            </a:r>
          </a:p>
        </p:txBody>
      </p:sp>
      <p:sp>
        <p:nvSpPr>
          <p:cNvPr id="12" name="Rectángulo 1"/>
          <p:cNvSpPr>
            <a:spLocks noChangeArrowheads="1"/>
          </p:cNvSpPr>
          <p:nvPr/>
        </p:nvSpPr>
        <p:spPr bwMode="auto">
          <a:xfrm>
            <a:off x="2051720" y="260649"/>
            <a:ext cx="4824536" cy="864096"/>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defRPr/>
            </a:pPr>
            <a:r>
              <a:rPr lang="es-MX" sz="2800" b="1" dirty="0">
                <a:effectLst>
                  <a:outerShdw blurRad="38100" dist="38100" dir="2700000" algn="tl">
                    <a:srgbClr val="000000">
                      <a:alpha val="43137"/>
                    </a:srgbClr>
                  </a:outerShdw>
                </a:effectLst>
                <a:latin typeface="Trebuchet MS" pitchFamily="34" charset="0"/>
              </a:rPr>
              <a:t>Inversión al </a:t>
            </a:r>
          </a:p>
          <a:p>
            <a:pPr algn="ctr">
              <a:defRPr/>
            </a:pPr>
            <a:r>
              <a:rPr lang="es-MX" sz="2800" b="1" dirty="0">
                <a:effectLst>
                  <a:outerShdw blurRad="38100" dist="38100" dir="2700000" algn="tl">
                    <a:srgbClr val="000000">
                      <a:alpha val="43137"/>
                    </a:srgbClr>
                  </a:outerShdw>
                </a:effectLst>
                <a:latin typeface="Trebuchet MS" pitchFamily="34" charset="0"/>
              </a:rPr>
              <a:t>30 de junio de 2012</a:t>
            </a:r>
            <a:endParaRPr lang="es-MX" sz="2800" dirty="0">
              <a:effectLst>
                <a:outerShdw blurRad="38100" dist="38100" dir="2700000" algn="tl">
                  <a:srgbClr val="000000">
                    <a:alpha val="43137"/>
                  </a:srgbClr>
                </a:outerShdw>
              </a:effectLst>
              <a:latin typeface="Trebuchet MS" pitchFamily="34" charset="0"/>
            </a:endParaRPr>
          </a:p>
        </p:txBody>
      </p:sp>
      <p:graphicFrame>
        <p:nvGraphicFramePr>
          <p:cNvPr id="2050" name="9 Gráfico"/>
          <p:cNvGraphicFramePr>
            <a:graphicFrameLocks/>
          </p:cNvGraphicFramePr>
          <p:nvPr/>
        </p:nvGraphicFramePr>
        <p:xfrm>
          <a:off x="3225800" y="1949450"/>
          <a:ext cx="5816600" cy="3316288"/>
        </p:xfrm>
        <a:graphic>
          <a:graphicData uri="http://schemas.openxmlformats.org/presentationml/2006/ole">
            <p:oleObj spid="_x0000_s40967" r:id="rId3" imgW="5816088" imgH="3316511" progId="Excel.Sheet.8">
              <p:embed/>
            </p:oleObj>
          </a:graphicData>
        </a:graphic>
      </p:graphicFrame>
      <p:sp>
        <p:nvSpPr>
          <p:cNvPr id="2072" name="9 CuadroTexto"/>
          <p:cNvSpPr txBox="1">
            <a:spLocks noChangeArrowheads="1"/>
          </p:cNvSpPr>
          <p:nvPr/>
        </p:nvSpPr>
        <p:spPr bwMode="auto">
          <a:xfrm>
            <a:off x="3851275" y="1933575"/>
            <a:ext cx="1728788" cy="307975"/>
          </a:xfrm>
          <a:prstGeom prst="rect">
            <a:avLst/>
          </a:prstGeom>
          <a:noFill/>
          <a:ln w="9525">
            <a:noFill/>
            <a:miter lim="800000"/>
            <a:headEnd/>
            <a:tailEnd/>
          </a:ln>
        </p:spPr>
        <p:txBody>
          <a:bodyPr>
            <a:spAutoFit/>
          </a:bodyPr>
          <a:lstStyle/>
          <a:p>
            <a:pPr algn="ctr"/>
            <a:r>
              <a:rPr lang="es-MX" sz="1400" b="1">
                <a:latin typeface="Trebuchet MS" pitchFamily="34" charset="0"/>
              </a:rPr>
              <a:t>$189,839,837.76</a:t>
            </a:r>
          </a:p>
        </p:txBody>
      </p:sp>
      <p:sp>
        <p:nvSpPr>
          <p:cNvPr id="2073" name="10 CuadroTexto"/>
          <p:cNvSpPr txBox="1">
            <a:spLocks noChangeArrowheads="1"/>
          </p:cNvSpPr>
          <p:nvPr/>
        </p:nvSpPr>
        <p:spPr bwMode="auto">
          <a:xfrm>
            <a:off x="6659563" y="4418013"/>
            <a:ext cx="1657350" cy="306387"/>
          </a:xfrm>
          <a:prstGeom prst="rect">
            <a:avLst/>
          </a:prstGeom>
          <a:noFill/>
          <a:ln w="9525">
            <a:noFill/>
            <a:miter lim="800000"/>
            <a:headEnd/>
            <a:tailEnd/>
          </a:ln>
        </p:spPr>
        <p:txBody>
          <a:bodyPr>
            <a:spAutoFit/>
          </a:bodyPr>
          <a:lstStyle/>
          <a:p>
            <a:pPr algn="ctr"/>
            <a:r>
              <a:rPr lang="es-MX" sz="1400" b="1">
                <a:latin typeface="Trebuchet MS" pitchFamily="34" charset="0"/>
              </a:rPr>
              <a:t>$3,999,961.94</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ángulo 1"/>
          <p:cNvSpPr>
            <a:spLocks noChangeArrowheads="1"/>
          </p:cNvSpPr>
          <p:nvPr/>
        </p:nvSpPr>
        <p:spPr bwMode="auto">
          <a:xfrm>
            <a:off x="1043608" y="476697"/>
            <a:ext cx="7029970" cy="1008087"/>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lnSpc>
                <a:spcPts val="2300"/>
              </a:lnSpc>
              <a:defRPr/>
            </a:pPr>
            <a:endParaRPr lang="es-MX" sz="3600" dirty="0">
              <a:effectLst>
                <a:outerShdw blurRad="38100" dist="38100" dir="2700000" algn="tl">
                  <a:srgbClr val="000000">
                    <a:alpha val="43137"/>
                  </a:srgbClr>
                </a:outerShdw>
              </a:effectLst>
              <a:latin typeface="Trebuchet MS" pitchFamily="34" charset="0"/>
            </a:endParaRPr>
          </a:p>
        </p:txBody>
      </p:sp>
      <p:sp>
        <p:nvSpPr>
          <p:cNvPr id="13" name="12 CuadroTexto"/>
          <p:cNvSpPr txBox="1">
            <a:spLocks noChangeArrowheads="1"/>
          </p:cNvSpPr>
          <p:nvPr/>
        </p:nvSpPr>
        <p:spPr bwMode="auto">
          <a:xfrm>
            <a:off x="1403350" y="531813"/>
            <a:ext cx="6429375" cy="1384300"/>
          </a:xfrm>
          <a:prstGeom prst="rect">
            <a:avLst/>
          </a:prstGeom>
          <a:noFill/>
          <a:ln>
            <a:noFill/>
          </a:ln>
          <a:extLst/>
        </p:spPr>
        <p:txBody>
          <a:bodyPr>
            <a:spAutoFit/>
          </a:bodyPr>
          <a:lstStyle>
            <a:lvl1pPr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eaLnBrk="0" fontAlgn="base" hangingPunct="0">
              <a:spcBef>
                <a:spcPct val="0"/>
              </a:spcBef>
              <a:spcAft>
                <a:spcPct val="0"/>
              </a:spcAft>
              <a:defRPr>
                <a:solidFill>
                  <a:schemeClr val="tx1"/>
                </a:solidFill>
                <a:latin typeface="Arial" charset="0"/>
                <a:ea typeface="ヒラギノ角ゴ Pro W3" charset="-128"/>
              </a:defRPr>
            </a:lvl6pPr>
            <a:lvl7pPr marL="2971800" indent="-228600" eaLnBrk="0" fontAlgn="base" hangingPunct="0">
              <a:spcBef>
                <a:spcPct val="0"/>
              </a:spcBef>
              <a:spcAft>
                <a:spcPct val="0"/>
              </a:spcAft>
              <a:defRPr>
                <a:solidFill>
                  <a:schemeClr val="tx1"/>
                </a:solidFill>
                <a:latin typeface="Arial" charset="0"/>
                <a:ea typeface="ヒラギノ角ゴ Pro W3" charset="-128"/>
              </a:defRPr>
            </a:lvl7pPr>
            <a:lvl8pPr marL="3429000" indent="-228600" eaLnBrk="0" fontAlgn="base" hangingPunct="0">
              <a:spcBef>
                <a:spcPct val="0"/>
              </a:spcBef>
              <a:spcAft>
                <a:spcPct val="0"/>
              </a:spcAft>
              <a:defRPr>
                <a:solidFill>
                  <a:schemeClr val="tx1"/>
                </a:solidFill>
                <a:latin typeface="Arial" charset="0"/>
                <a:ea typeface="ヒラギノ角ゴ Pro W3" charset="-128"/>
              </a:defRPr>
            </a:lvl8pPr>
            <a:lvl9pPr marL="3886200" indent="-228600" eaLnBrk="0" fontAlgn="base" hangingPunct="0">
              <a:spcBef>
                <a:spcPct val="0"/>
              </a:spcBef>
              <a:spcAft>
                <a:spcPct val="0"/>
              </a:spcAft>
              <a:defRPr>
                <a:solidFill>
                  <a:schemeClr val="tx1"/>
                </a:solidFill>
                <a:latin typeface="Arial" charset="0"/>
                <a:ea typeface="ヒラギノ角ゴ Pro W3" charset="-128"/>
              </a:defRPr>
            </a:lvl9pPr>
          </a:lstStyle>
          <a:p>
            <a:pPr algn="ctr" defTabSz="914400" eaLnBrk="1" hangingPunct="1">
              <a:defRPr/>
            </a:pPr>
            <a:r>
              <a:rPr lang="es-MX" sz="2800" b="1" dirty="0" smtClean="0">
                <a:solidFill>
                  <a:srgbClr val="000022"/>
                </a:solidFill>
                <a:effectLst>
                  <a:outerShdw blurRad="38100" dist="38100" dir="2700000" algn="tl">
                    <a:srgbClr val="000000">
                      <a:alpha val="43137"/>
                    </a:srgbClr>
                  </a:outerShdw>
                </a:effectLst>
                <a:latin typeface="Trebuchet MS" pitchFamily="34" charset="0"/>
              </a:rPr>
              <a:t>Inversión realizada hasta el 30 de septiembre de 2012</a:t>
            </a:r>
          </a:p>
          <a:p>
            <a:pPr algn="ctr" defTabSz="914400" eaLnBrk="1" hangingPunct="1">
              <a:defRPr/>
            </a:pPr>
            <a:endParaRPr lang="es-MX" sz="2800" b="1" dirty="0" smtClean="0">
              <a:solidFill>
                <a:srgbClr val="000022"/>
              </a:solidFill>
              <a:effectLst>
                <a:outerShdw blurRad="38100" dist="38100" dir="2700000" algn="tl">
                  <a:srgbClr val="000000">
                    <a:alpha val="43137"/>
                  </a:srgbClr>
                </a:outerShdw>
              </a:effectLst>
              <a:latin typeface="Calibri" pitchFamily="34" charset="0"/>
            </a:endParaRPr>
          </a:p>
        </p:txBody>
      </p:sp>
      <p:graphicFrame>
        <p:nvGraphicFramePr>
          <p:cNvPr id="15" name="14 Tabla"/>
          <p:cNvGraphicFramePr>
            <a:graphicFrameLocks noGrp="1"/>
          </p:cNvGraphicFramePr>
          <p:nvPr/>
        </p:nvGraphicFramePr>
        <p:xfrm>
          <a:off x="1042988" y="2325688"/>
          <a:ext cx="7143750" cy="1463676"/>
        </p:xfrm>
        <a:graphic>
          <a:graphicData uri="http://schemas.openxmlformats.org/drawingml/2006/table">
            <a:tbl>
              <a:tblPr/>
              <a:tblGrid>
                <a:gridCol w="7143750"/>
              </a:tblGrid>
              <a:tr h="2439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dirty="0" smtClean="0">
                        <a:ln>
                          <a:noFill/>
                        </a:ln>
                        <a:solidFill>
                          <a:srgbClr val="FFFFFF"/>
                        </a:solidFill>
                        <a:effectLst/>
                        <a:latin typeface="Arial" pitchFamily="34" charset="0"/>
                        <a:ea typeface="ヒラギノ角ゴ Pro W3" charset="-128"/>
                      </a:endParaRPr>
                    </a:p>
                  </a:txBody>
                  <a:tcPr marT="45740" marB="4574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33399"/>
                    </a:solidFill>
                  </a:tcPr>
                </a:tc>
              </a:tr>
              <a:tr h="243946">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rgbClr val="000000"/>
                        </a:solidFill>
                        <a:effectLst/>
                        <a:latin typeface="Arial" pitchFamily="34" charset="0"/>
                        <a:ea typeface="ヒラギノ角ゴ Pro W3" charset="-128"/>
                      </a:endParaRPr>
                    </a:p>
                  </a:txBody>
                  <a:tcPr marT="45740" marB="4574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DCDDE"/>
                    </a:solidFill>
                  </a:tcPr>
                </a:tc>
              </a:tr>
              <a:tr h="243946">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rgbClr val="000000"/>
                        </a:solidFill>
                        <a:effectLst/>
                        <a:latin typeface="Arial" pitchFamily="34" charset="0"/>
                        <a:ea typeface="ヒラギノ角ゴ Pro W3" charset="-128"/>
                      </a:endParaRPr>
                    </a:p>
                  </a:txBody>
                  <a:tcPr marT="45740" marB="4574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8EF"/>
                    </a:solidFill>
                  </a:tcPr>
                </a:tc>
              </a:tr>
              <a:tr h="243946">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dirty="0" smtClean="0">
                        <a:ln>
                          <a:noFill/>
                        </a:ln>
                        <a:solidFill>
                          <a:srgbClr val="000000"/>
                        </a:solidFill>
                        <a:effectLst/>
                        <a:latin typeface="Arial" pitchFamily="34" charset="0"/>
                        <a:ea typeface="ヒラギノ角ゴ Pro W3" charset="-128"/>
                      </a:endParaRPr>
                    </a:p>
                  </a:txBody>
                  <a:tcPr marT="45740" marB="4574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DCDDE"/>
                    </a:solidFill>
                  </a:tcPr>
                </a:tc>
              </a:tr>
              <a:tr h="243946">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rgbClr val="000000"/>
                        </a:solidFill>
                        <a:effectLst/>
                        <a:latin typeface="Arial" pitchFamily="34" charset="0"/>
                        <a:ea typeface="ヒラギノ角ゴ Pro W3" charset="-128"/>
                      </a:endParaRPr>
                    </a:p>
                  </a:txBody>
                  <a:tcPr marT="45740" marB="4574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8EF"/>
                    </a:solidFill>
                  </a:tcPr>
                </a:tc>
              </a:tr>
              <a:tr h="243946">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dirty="0" smtClean="0">
                        <a:ln>
                          <a:noFill/>
                        </a:ln>
                        <a:solidFill>
                          <a:srgbClr val="000000"/>
                        </a:solidFill>
                        <a:effectLst/>
                        <a:latin typeface="Arial" pitchFamily="34" charset="0"/>
                        <a:ea typeface="ヒラギノ角ゴ Pro W3" charset="-128"/>
                      </a:endParaRPr>
                    </a:p>
                  </a:txBody>
                  <a:tcPr marT="45740" marB="4574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DCDDE"/>
                    </a:solidFill>
                  </a:tcPr>
                </a:tc>
              </a:tr>
            </a:tbl>
          </a:graphicData>
        </a:graphic>
      </p:graphicFrame>
      <p:sp>
        <p:nvSpPr>
          <p:cNvPr id="23576" name="14 CuadroTexto"/>
          <p:cNvSpPr txBox="1">
            <a:spLocks noChangeArrowheads="1"/>
          </p:cNvSpPr>
          <p:nvPr/>
        </p:nvSpPr>
        <p:spPr bwMode="auto">
          <a:xfrm>
            <a:off x="1438275" y="2720975"/>
            <a:ext cx="6429375" cy="708025"/>
          </a:xfrm>
          <a:prstGeom prst="rect">
            <a:avLst/>
          </a:prstGeom>
          <a:noFill/>
          <a:ln w="9525">
            <a:noFill/>
            <a:miter lim="800000"/>
            <a:headEnd/>
            <a:tailEnd/>
          </a:ln>
        </p:spPr>
        <p:txBody>
          <a:bodyPr>
            <a:spAutoFit/>
          </a:bodyPr>
          <a:lstStyle/>
          <a:p>
            <a:pPr algn="ctr"/>
            <a:r>
              <a:rPr lang="es-MX" sz="4000" b="1" dirty="0"/>
              <a:t>$ 193’839,799.70</a:t>
            </a:r>
          </a:p>
        </p:txBody>
      </p:sp>
      <p:sp>
        <p:nvSpPr>
          <p:cNvPr id="23577" name="15 CuadroTexto"/>
          <p:cNvSpPr txBox="1">
            <a:spLocks noChangeArrowheads="1"/>
          </p:cNvSpPr>
          <p:nvPr/>
        </p:nvSpPr>
        <p:spPr bwMode="auto">
          <a:xfrm>
            <a:off x="928688" y="4313238"/>
            <a:ext cx="7858125" cy="830262"/>
          </a:xfrm>
          <a:prstGeom prst="rect">
            <a:avLst/>
          </a:prstGeom>
          <a:noFill/>
          <a:ln w="9525">
            <a:noFill/>
            <a:miter lim="800000"/>
            <a:headEnd/>
            <a:tailEnd/>
          </a:ln>
        </p:spPr>
        <p:txBody>
          <a:bodyPr>
            <a:spAutoFit/>
          </a:bodyPr>
          <a:lstStyle/>
          <a:p>
            <a:pPr algn="just" defTabSz="914400"/>
            <a:endParaRPr lang="es-MX" sz="1200" b="1">
              <a:solidFill>
                <a:srgbClr val="FFFFFF"/>
              </a:solidFill>
              <a:latin typeface="Trebuchet MS" pitchFamily="34" charset="0"/>
            </a:endParaRPr>
          </a:p>
          <a:p>
            <a:pPr algn="just" defTabSz="914400"/>
            <a:r>
              <a:rPr lang="es-MX" sz="1200" b="1">
                <a:solidFill>
                  <a:srgbClr val="FFFFFF"/>
                </a:solidFill>
                <a:latin typeface="Trebuchet MS" pitchFamily="34" charset="0"/>
              </a:rPr>
              <a:t> </a:t>
            </a:r>
            <a:r>
              <a:rPr lang="es-MX" sz="1200" b="1">
                <a:solidFill>
                  <a:srgbClr val="000000"/>
                </a:solidFill>
                <a:latin typeface="Trebuchet MS" pitchFamily="34" charset="0"/>
              </a:rPr>
              <a:t>Entre los municipios beneficiados se encuentran:</a:t>
            </a:r>
          </a:p>
          <a:p>
            <a:pPr algn="just" defTabSz="914400"/>
            <a:endParaRPr lang="es-MX" sz="1200" b="1">
              <a:solidFill>
                <a:srgbClr val="000000"/>
              </a:solidFill>
              <a:latin typeface="Trebuchet MS" pitchFamily="34" charset="0"/>
            </a:endParaRPr>
          </a:p>
          <a:p>
            <a:pPr algn="just" defTabSz="914400"/>
            <a:r>
              <a:rPr lang="es-MX" sz="1200" b="1">
                <a:solidFill>
                  <a:srgbClr val="000000"/>
                </a:solidFill>
                <a:latin typeface="Trebuchet MS" pitchFamily="34" charset="0"/>
              </a:rPr>
              <a:t>Álamos y Hermosillo.</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ctrTitle"/>
          </p:nvPr>
        </p:nvSpPr>
        <p:spPr>
          <a:xfrm>
            <a:off x="1187624" y="2420888"/>
            <a:ext cx="6940550" cy="990600"/>
          </a:xfrm>
        </p:spPr>
        <p:txBody>
          <a:bodyPr rtlCol="0" anchor="t">
            <a:noAutofit/>
          </a:bodyPr>
          <a:lstStyle/>
          <a:p>
            <a:pPr eaLnBrk="1" fontAlgn="auto" hangingPunct="1">
              <a:spcAft>
                <a:spcPts val="0"/>
              </a:spcAft>
              <a:defRPr/>
            </a:pPr>
            <a:r>
              <a:rPr lang="es-ES_tradnl" sz="5000" b="1" dirty="0" smtClean="0">
                <a:latin typeface="Trebuchet MS" pitchFamily="34" charset="0"/>
                <a:cs typeface="Tahoma" pitchFamily="34" charset="0"/>
              </a:rPr>
              <a:t>Infraestructura </a:t>
            </a:r>
            <a:r>
              <a:rPr lang="es-ES_tradnl" sz="5000" b="1" dirty="0" err="1" smtClean="0">
                <a:latin typeface="Trebuchet MS" pitchFamily="34" charset="0"/>
                <a:cs typeface="Tahoma" pitchFamily="34" charset="0"/>
              </a:rPr>
              <a:t>Hidroagrícola</a:t>
            </a:r>
            <a:endParaRPr lang="es-ES_tradnl" sz="5000" b="1" dirty="0" smtClean="0">
              <a:latin typeface="Trebuchet MS"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349250" y="1557338"/>
          <a:ext cx="8327206" cy="3671649"/>
        </p:xfrm>
        <a:graphic>
          <a:graphicData uri="http://schemas.openxmlformats.org/drawingml/2006/table">
            <a:tbl>
              <a:tblPr/>
              <a:tblGrid>
                <a:gridCol w="2926606"/>
                <a:gridCol w="792088"/>
                <a:gridCol w="1440160"/>
                <a:gridCol w="962065"/>
                <a:gridCol w="552948"/>
                <a:gridCol w="552948"/>
                <a:gridCol w="1100391"/>
              </a:tblGrid>
              <a:tr h="80281">
                <a:tc rowSpan="2">
                  <a:txBody>
                    <a:bodyPr/>
                    <a:lstStyle/>
                    <a:p>
                      <a:pPr algn="ctr" fontAlgn="ctr"/>
                      <a:r>
                        <a:rPr lang="es-MX" sz="1200" b="1" i="0" u="none" strike="noStrike" dirty="0">
                          <a:solidFill>
                            <a:srgbClr val="000000"/>
                          </a:solidFill>
                          <a:latin typeface="Trebuchet MS" pitchFamily="34" charset="0"/>
                        </a:rPr>
                        <a:t>DESCRIPCIÓN DE LA OBRA O SERVICIO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1200" b="1" i="0" u="none" strike="noStrike" dirty="0">
                          <a:solidFill>
                            <a:srgbClr val="000000"/>
                          </a:solidFill>
                          <a:latin typeface="Trebuchet MS" pitchFamily="34" charset="0"/>
                        </a:rPr>
                        <a:t>No. DE CONTRATO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1200" b="1" i="0" u="none" strike="noStrike" dirty="0">
                          <a:solidFill>
                            <a:srgbClr val="000000"/>
                          </a:solidFill>
                          <a:latin typeface="Trebuchet MS" pitchFamily="34" charset="0"/>
                        </a:rPr>
                        <a:t>IMPORTE CONTRATADO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1200" b="1" i="0" u="none" strike="noStrike" dirty="0">
                          <a:solidFill>
                            <a:srgbClr val="000000"/>
                          </a:solidFill>
                          <a:latin typeface="Trebuchet MS" pitchFamily="34" charset="0"/>
                        </a:rPr>
                        <a:t>CONTRATISTA</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fontAlgn="ctr"/>
                      <a:r>
                        <a:rPr lang="en-US" sz="1200" b="1" i="0" u="none" strike="noStrike" dirty="0">
                          <a:solidFill>
                            <a:srgbClr val="000000"/>
                          </a:solidFill>
                          <a:latin typeface="Trebuchet MS" pitchFamily="34" charset="0"/>
                        </a:rPr>
                        <a:t>AVANCES</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rowSpan="2">
                  <a:txBody>
                    <a:bodyPr/>
                    <a:lstStyle/>
                    <a:p>
                      <a:pPr algn="ctr" fontAlgn="ctr"/>
                      <a:r>
                        <a:rPr lang="en-US" sz="1200" b="1" i="0" u="none" strike="noStrike">
                          <a:solidFill>
                            <a:srgbClr val="000000"/>
                          </a:solidFill>
                          <a:latin typeface="Trebuchet MS" pitchFamily="34" charset="0"/>
                        </a:rPr>
                        <a:t>OBSERVACIONES</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82288">
                <a:tc vMerge="1">
                  <a:txBody>
                    <a:bodyPr/>
                    <a:lstStyle/>
                    <a:p>
                      <a:endParaRPr lang="es-MX"/>
                    </a:p>
                  </a:txBody>
                  <a:tcPr/>
                </a:tc>
                <a:tc vMerge="1">
                  <a:txBody>
                    <a:bodyPr/>
                    <a:lstStyle/>
                    <a:p>
                      <a:endParaRPr lang="es-MX"/>
                    </a:p>
                  </a:txBody>
                  <a:tcPr/>
                </a:tc>
                <a:tc vMerge="1">
                  <a:txBody>
                    <a:bodyPr/>
                    <a:lstStyle/>
                    <a:p>
                      <a:pPr algn="ctr" fontAlgn="ctr"/>
                      <a:endParaRPr lang="en-US" sz="1200" b="1" i="0" u="none" strike="noStrike" dirty="0">
                        <a:solidFill>
                          <a:srgbClr val="000000"/>
                        </a:solidFill>
                        <a:latin typeface="Trebuchet MS" pitchFamily="34" charset="0"/>
                      </a:endParaRP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vMerge="1">
                  <a:txBody>
                    <a:bodyPr/>
                    <a:lstStyle/>
                    <a:p>
                      <a:endParaRPr lang="es-MX"/>
                    </a:p>
                  </a:txBody>
                  <a:tcPr/>
                </a:tc>
                <a:tc>
                  <a:txBody>
                    <a:bodyPr/>
                    <a:lstStyle/>
                    <a:p>
                      <a:pPr algn="ctr" fontAlgn="ctr"/>
                      <a:r>
                        <a:rPr lang="en-US" sz="1200" b="1" i="0" u="none" strike="noStrike">
                          <a:solidFill>
                            <a:srgbClr val="000000"/>
                          </a:solidFill>
                          <a:latin typeface="Trebuchet MS" pitchFamily="34" charset="0"/>
                        </a:rPr>
                        <a:t>FÍSICO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1200" b="1" i="0" u="none" strike="noStrike" dirty="0">
                          <a:solidFill>
                            <a:srgbClr val="000000"/>
                          </a:solidFill>
                          <a:latin typeface="Trebuchet MS" pitchFamily="34" charset="0"/>
                        </a:rPr>
                        <a:t>FINANCIERO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vMerge="1">
                  <a:txBody>
                    <a:bodyPr/>
                    <a:lstStyle/>
                    <a:p>
                      <a:endParaRPr lang="es-MX"/>
                    </a:p>
                  </a:txBody>
                  <a:tcPr/>
                </a:tc>
              </a:tr>
              <a:tr h="88309">
                <a:tc>
                  <a:txBody>
                    <a:bodyPr/>
                    <a:lstStyle/>
                    <a:p>
                      <a:pPr algn="l" fontAlgn="ctr"/>
                      <a:r>
                        <a:rPr lang="es-MX" sz="1200" b="1" i="0" u="none" strike="noStrike" dirty="0">
                          <a:solidFill>
                            <a:srgbClr val="D8D8D8"/>
                          </a:solidFill>
                          <a:latin typeface="Trebuchet MS" pitchFamily="34" charset="0"/>
                        </a:rPr>
                        <a:t>DIRECCIÓN GENERAL DE INFRAESTRUCTURA HIDROAGRÍCOLA</a:t>
                      </a:r>
                    </a:p>
                  </a:txBody>
                  <a:tcPr marL="2007" marR="2007" marT="2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c>
                  <a:txBody>
                    <a:bodyPr/>
                    <a:lstStyle/>
                    <a:p>
                      <a:pPr algn="l" fontAlgn="ctr"/>
                      <a:r>
                        <a:rPr lang="en-US" sz="1200" b="1" i="0" u="none" strike="noStrike">
                          <a:solidFill>
                            <a:srgbClr val="000000"/>
                          </a:solidFill>
                          <a:latin typeface="Trebuchet MS" pitchFamily="34" charset="0"/>
                        </a:rPr>
                        <a:t> </a:t>
                      </a:r>
                    </a:p>
                  </a:txBody>
                  <a:tcPr marL="2007" marR="2007" marT="2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c>
                  <a:txBody>
                    <a:bodyPr/>
                    <a:lstStyle/>
                    <a:p>
                      <a:pPr algn="l" fontAlgn="ctr"/>
                      <a:r>
                        <a:rPr lang="en-US" sz="1200" b="1" i="0" u="none" strike="noStrike" dirty="0">
                          <a:solidFill>
                            <a:srgbClr val="000000"/>
                          </a:solidFill>
                          <a:latin typeface="Trebuchet MS" pitchFamily="34" charset="0"/>
                        </a:rPr>
                        <a:t> </a:t>
                      </a:r>
                    </a:p>
                  </a:txBody>
                  <a:tcPr marL="2007" marR="2007" marT="2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c>
                  <a:txBody>
                    <a:bodyPr/>
                    <a:lstStyle/>
                    <a:p>
                      <a:pPr algn="l" fontAlgn="ctr"/>
                      <a:r>
                        <a:rPr lang="en-US" sz="1200" b="1" i="0" u="none" strike="noStrike" dirty="0">
                          <a:solidFill>
                            <a:srgbClr val="000000"/>
                          </a:solidFill>
                          <a:latin typeface="Trebuchet MS" pitchFamily="34" charset="0"/>
                        </a:rPr>
                        <a:t> </a:t>
                      </a:r>
                    </a:p>
                  </a:txBody>
                  <a:tcPr marL="2007" marR="2007" marT="2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c>
                  <a:txBody>
                    <a:bodyPr/>
                    <a:lstStyle/>
                    <a:p>
                      <a:pPr algn="l" fontAlgn="ctr"/>
                      <a:r>
                        <a:rPr lang="en-US" sz="1200" b="1" i="0" u="none" strike="noStrike">
                          <a:solidFill>
                            <a:srgbClr val="000000"/>
                          </a:solidFill>
                          <a:latin typeface="Trebuchet MS" pitchFamily="34" charset="0"/>
                        </a:rPr>
                        <a:t> </a:t>
                      </a:r>
                    </a:p>
                  </a:txBody>
                  <a:tcPr marL="2007" marR="2007" marT="2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c>
                  <a:txBody>
                    <a:bodyPr/>
                    <a:lstStyle/>
                    <a:p>
                      <a:pPr algn="l" fontAlgn="ctr"/>
                      <a:r>
                        <a:rPr lang="en-US" sz="1200" b="1" i="0" u="none" strike="noStrike">
                          <a:solidFill>
                            <a:srgbClr val="000000"/>
                          </a:solidFill>
                          <a:latin typeface="Trebuchet MS" pitchFamily="34" charset="0"/>
                        </a:rPr>
                        <a:t> </a:t>
                      </a:r>
                    </a:p>
                  </a:txBody>
                  <a:tcPr marL="2007" marR="2007" marT="2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c>
                  <a:txBody>
                    <a:bodyPr/>
                    <a:lstStyle/>
                    <a:p>
                      <a:pPr algn="l" fontAlgn="ctr"/>
                      <a:r>
                        <a:rPr lang="en-US" sz="1200" b="1" i="0" u="none" strike="noStrike">
                          <a:solidFill>
                            <a:srgbClr val="000000"/>
                          </a:solidFill>
                          <a:latin typeface="Trebuchet MS" pitchFamily="34" charset="0"/>
                        </a:rPr>
                        <a:t> </a:t>
                      </a:r>
                    </a:p>
                  </a:txBody>
                  <a:tcPr marL="2007" marR="2007" marT="2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38ED5"/>
                    </a:solidFill>
                  </a:tcPr>
                </a:tc>
              </a:tr>
              <a:tr h="88309">
                <a:tc>
                  <a:txBody>
                    <a:bodyPr/>
                    <a:lstStyle/>
                    <a:p>
                      <a:pPr algn="l" fontAlgn="ctr"/>
                      <a:r>
                        <a:rPr lang="en-US" sz="1200" b="1" i="0" u="none" strike="noStrike" dirty="0">
                          <a:solidFill>
                            <a:srgbClr val="538ED5"/>
                          </a:solidFill>
                          <a:latin typeface="Trebuchet MS" pitchFamily="34" charset="0"/>
                        </a:rPr>
                        <a:t>SONORA SI (FOOSSI)</a:t>
                      </a:r>
                    </a:p>
                  </a:txBody>
                  <a:tcPr marL="2007" marR="2007" marT="2007"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1" i="0" u="none" strike="noStrike">
                          <a:solidFill>
                            <a:srgbClr val="538ED5"/>
                          </a:solidFill>
                          <a:latin typeface="Trebuchet MS" pitchFamily="34" charset="0"/>
                        </a:rPr>
                        <a:t> </a:t>
                      </a:r>
                    </a:p>
                  </a:txBody>
                  <a:tcPr marL="2007" marR="2007" marT="2007"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1" i="0" u="none" strike="noStrike">
                          <a:solidFill>
                            <a:srgbClr val="538ED5"/>
                          </a:solidFill>
                          <a:latin typeface="Trebuchet MS" pitchFamily="34" charset="0"/>
                        </a:rPr>
                        <a:t> </a:t>
                      </a:r>
                    </a:p>
                  </a:txBody>
                  <a:tcPr marL="2007" marR="2007" marT="2007"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1" i="0" u="none" strike="noStrike">
                          <a:solidFill>
                            <a:srgbClr val="538ED5"/>
                          </a:solidFill>
                          <a:latin typeface="Trebuchet MS" pitchFamily="34" charset="0"/>
                        </a:rPr>
                        <a:t> </a:t>
                      </a:r>
                    </a:p>
                  </a:txBody>
                  <a:tcPr marL="2007" marR="2007" marT="2007"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1" i="0" u="none" strike="noStrike">
                          <a:solidFill>
                            <a:srgbClr val="538ED5"/>
                          </a:solidFill>
                          <a:latin typeface="Trebuchet MS" pitchFamily="34" charset="0"/>
                        </a:rPr>
                        <a:t> </a:t>
                      </a:r>
                    </a:p>
                  </a:txBody>
                  <a:tcPr marL="2007" marR="2007" marT="2007"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54541">
                <a:tc>
                  <a:txBody>
                    <a:bodyPr/>
                    <a:lstStyle/>
                    <a:p>
                      <a:pPr algn="just" fontAlgn="ctr"/>
                      <a:r>
                        <a:rPr lang="es-MX" sz="1200" b="0" i="0" u="none" strike="noStrike" dirty="0">
                          <a:solidFill>
                            <a:srgbClr val="000000"/>
                          </a:solidFill>
                          <a:latin typeface="Trebuchet MS" pitchFamily="34" charset="0"/>
                        </a:rPr>
                        <a:t>PROYECTO INTEGRAL PARA EL DISEÑO Y CONSTRUCCIÓN DEL “ACUEDUCTO INDEPENDENCIA” INCLUYE OBRA DE TOMA Y ACUEDUCTO DE LA PRESA “PLUTARCO ELÍAS CALLES” A LA CIUDAD DE HERMOSILLO, SONORA</a:t>
                      </a:r>
                    </a:p>
                  </a:txBody>
                  <a:tcPr marL="2007" marR="2007" marT="2007"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FOOSSI-NC-CT-AP-10-001</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latin typeface="Trebuchet MS" pitchFamily="34" charset="0"/>
                        </a:rPr>
                        <a:t>2,834,202,930.43</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EXPLORACIONES MINERAS DEL DESIERTO</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80%</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63%</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EN PROCESO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04365">
                <a:tc>
                  <a:txBody>
                    <a:bodyPr/>
                    <a:lstStyle/>
                    <a:p>
                      <a:pPr algn="just" fontAlgn="ctr"/>
                      <a:r>
                        <a:rPr lang="en-US" sz="1200" b="0" i="0" u="none" strike="noStrike" dirty="0">
                          <a:solidFill>
                            <a:srgbClr val="000000"/>
                          </a:solidFill>
                          <a:latin typeface="Trebuchet MS" pitchFamily="34" charset="0"/>
                        </a:rPr>
                        <a:t>CONVENIO ADICIONAL C3. PARA CONSTRUCCION DE SUBSISTEMA "RAMAL SUR"</a:t>
                      </a:r>
                    </a:p>
                  </a:txBody>
                  <a:tcPr marL="2007" marR="2007" marT="2007"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FOOSSI-NC-CT-AP-10-001-C3</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latin typeface="Trebuchet MS" pitchFamily="34" charset="0"/>
                        </a:rPr>
                        <a:t>191,048,552.20</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EXPLORACIONES MINERAS DEL DESIERTO</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50%</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EN PROCESO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30457">
                <a:tc>
                  <a:txBody>
                    <a:bodyPr/>
                    <a:lstStyle/>
                    <a:p>
                      <a:pPr algn="just" fontAlgn="ctr"/>
                      <a:r>
                        <a:rPr lang="es-MX" sz="1200" b="0" i="0" u="none" strike="noStrike" dirty="0">
                          <a:solidFill>
                            <a:srgbClr val="000000"/>
                          </a:solidFill>
                          <a:latin typeface="Trebuchet MS" pitchFamily="34" charset="0"/>
                        </a:rPr>
                        <a:t>SUPERVISIÓN EXTERNA DEL PROYECTO INTEGRAL PARA EL DISEÑO Y CONSTRUCCIÓN DEL "ACUEDUCTO INDEPENDENCIA"</a:t>
                      </a:r>
                    </a:p>
                  </a:txBody>
                  <a:tcPr marL="2007" marR="2007" marT="2007"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FOOSSI-NC-CT-11-002</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latin typeface="Trebuchet MS" pitchFamily="34" charset="0"/>
                        </a:rPr>
                        <a:t>99,958,991.02</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200" b="0" i="0" u="none" strike="noStrike">
                          <a:solidFill>
                            <a:srgbClr val="000000"/>
                          </a:solidFill>
                          <a:latin typeface="Trebuchet MS" pitchFamily="34" charset="0"/>
                        </a:rPr>
                        <a:t>CAPICUA INGENIERÍA, S. A. DE C. V.</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50%</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50%</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200" b="0" i="0" u="none" strike="noStrike" dirty="0">
                          <a:solidFill>
                            <a:srgbClr val="000000"/>
                          </a:solidFill>
                          <a:latin typeface="Trebuchet MS" pitchFamily="34" charset="0"/>
                        </a:rPr>
                        <a:t>SE AUTORIZARAN LOS 29´958,991.02 DURANTE 2012</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6" name="Rectángulo 1"/>
          <p:cNvSpPr>
            <a:spLocks noChangeArrowheads="1"/>
          </p:cNvSpPr>
          <p:nvPr/>
        </p:nvSpPr>
        <p:spPr bwMode="auto">
          <a:xfrm>
            <a:off x="1979712" y="188640"/>
            <a:ext cx="5184576" cy="504056"/>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lnSpc>
                <a:spcPts val="2300"/>
              </a:lnSpc>
              <a:defRPr/>
            </a:pPr>
            <a:r>
              <a:rPr lang="es-MX" sz="3600" dirty="0">
                <a:effectLst>
                  <a:outerShdw blurRad="38100" dist="38100" dir="2700000" algn="tl">
                    <a:srgbClr val="000000">
                      <a:alpha val="43137"/>
                    </a:srgbClr>
                  </a:outerShdw>
                </a:effectLst>
                <a:latin typeface="Trebuchet MS" pitchFamily="34" charset="0"/>
              </a:rPr>
              <a:t>Relación de obras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95288" y="1955800"/>
          <a:ext cx="8209161" cy="1832814"/>
        </p:xfrm>
        <a:graphic>
          <a:graphicData uri="http://schemas.openxmlformats.org/drawingml/2006/table">
            <a:tbl>
              <a:tblPr/>
              <a:tblGrid>
                <a:gridCol w="3059112"/>
                <a:gridCol w="740369"/>
                <a:gridCol w="1385343"/>
                <a:gridCol w="849326"/>
                <a:gridCol w="545110"/>
                <a:gridCol w="545110"/>
                <a:gridCol w="1084791"/>
              </a:tblGrid>
              <a:tr h="148520">
                <a:tc>
                  <a:txBody>
                    <a:bodyPr/>
                    <a:lstStyle/>
                    <a:p>
                      <a:pPr algn="just" fontAlgn="ctr"/>
                      <a:r>
                        <a:rPr lang="es-MX" sz="1200" b="0" i="0" u="none" strike="noStrike" dirty="0">
                          <a:solidFill>
                            <a:srgbClr val="000000"/>
                          </a:solidFill>
                          <a:latin typeface="Trebuchet MS" pitchFamily="34" charset="0"/>
                        </a:rPr>
                        <a:t>CONSTRUCCION, EQUIPAMIENTO, PRUEBAS, PUESTA EN OPERACIÓN Y ESTABILIZACION E LA PLANTA POTABILIZADORA SUR DE LA CIUDAD DE HERMOSILLO</a:t>
                      </a:r>
                    </a:p>
                  </a:txBody>
                  <a:tcPr marL="2007" marR="2007" marT="2007"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dirty="0">
                          <a:solidFill>
                            <a:srgbClr val="000000"/>
                          </a:solidFill>
                          <a:latin typeface="Trebuchet MS" pitchFamily="34" charset="0"/>
                        </a:rPr>
                        <a:t>FOOSSI-CT-AP-11-007</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a:solidFill>
                            <a:srgbClr val="000000"/>
                          </a:solidFill>
                          <a:latin typeface="Trebuchet MS" pitchFamily="34" charset="0"/>
                        </a:rPr>
                        <a:t>149,360,860.82</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GG EMPRESARIAL, S. A. DE C. V.</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43%</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43%</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EN PROCESO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7004">
                <a:tc>
                  <a:txBody>
                    <a:bodyPr/>
                    <a:lstStyle/>
                    <a:p>
                      <a:pPr algn="just" fontAlgn="ctr"/>
                      <a:r>
                        <a:rPr lang="es-MX" sz="1200" b="0" i="0" u="none" strike="noStrike" dirty="0">
                          <a:solidFill>
                            <a:srgbClr val="000000"/>
                          </a:solidFill>
                          <a:latin typeface="Trebuchet MS" pitchFamily="34" charset="0"/>
                        </a:rPr>
                        <a:t>SUPERVISION EXTERNA Y CONTROL DE CALIDAD PARA LA CONSTRUCCION </a:t>
                      </a:r>
                      <a:r>
                        <a:rPr lang="es-MX" sz="1200" b="0" i="0" u="none" strike="noStrike" dirty="0" smtClean="0">
                          <a:solidFill>
                            <a:srgbClr val="000000"/>
                          </a:solidFill>
                          <a:latin typeface="Trebuchet MS" pitchFamily="34" charset="0"/>
                        </a:rPr>
                        <a:t>EQUIPAMIENTO</a:t>
                      </a:r>
                      <a:r>
                        <a:rPr lang="es-MX" sz="1200" b="0" i="0" u="none" strike="noStrike" dirty="0">
                          <a:solidFill>
                            <a:srgbClr val="000000"/>
                          </a:solidFill>
                          <a:latin typeface="Trebuchet MS" pitchFamily="34" charset="0"/>
                        </a:rPr>
                        <a:t>, PRUEBAS, PUESTA EN OPERACIÓN Y ESTABILIZACION DE LA PLANTA POTABILIZADORA SUR DE LA CIUDAD DE </a:t>
                      </a:r>
                      <a:r>
                        <a:rPr lang="es-MX" sz="1200" b="0" i="0" u="none" strike="noStrike" dirty="0" smtClean="0">
                          <a:solidFill>
                            <a:srgbClr val="000000"/>
                          </a:solidFill>
                          <a:latin typeface="Trebuchet MS" pitchFamily="34" charset="0"/>
                        </a:rPr>
                        <a:t>HERMOSILLO.</a:t>
                      </a:r>
                      <a:endParaRPr lang="es-MX" sz="1200" b="0" i="0" u="none" strike="noStrike" dirty="0">
                        <a:solidFill>
                          <a:srgbClr val="000000"/>
                        </a:solidFill>
                        <a:latin typeface="Trebuchet MS" pitchFamily="34" charset="0"/>
                      </a:endParaRPr>
                    </a:p>
                  </a:txBody>
                  <a:tcPr marL="2007" marR="2007" marT="2007"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dirty="0">
                          <a:solidFill>
                            <a:srgbClr val="000000"/>
                          </a:solidFill>
                          <a:latin typeface="Trebuchet MS" pitchFamily="34" charset="0"/>
                        </a:rPr>
                        <a:t>FOOSSI-NC-CT-SUP-12-002</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dirty="0">
                          <a:solidFill>
                            <a:srgbClr val="000000"/>
                          </a:solidFill>
                          <a:latin typeface="Trebuchet MS" pitchFamily="34" charset="0"/>
                        </a:rPr>
                        <a:t>3,999,961.94</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200" b="0" i="0" u="none" strike="noStrike" dirty="0">
                          <a:solidFill>
                            <a:srgbClr val="000000"/>
                          </a:solidFill>
                          <a:latin typeface="Trebuchet MS" pitchFamily="34" charset="0"/>
                        </a:rPr>
                        <a:t>VANGUARDIA AGUA PRIETA CONSTRUCCIONES, S. A. DE C. V.</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dirty="0">
                          <a:solidFill>
                            <a:srgbClr val="000000"/>
                          </a:solidFill>
                          <a:latin typeface="Trebuchet MS" pitchFamily="34" charset="0"/>
                        </a:rPr>
                        <a:t>43%</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dirty="0">
                          <a:solidFill>
                            <a:srgbClr val="000000"/>
                          </a:solidFill>
                          <a:latin typeface="Trebuchet MS" pitchFamily="34" charset="0"/>
                        </a:rPr>
                        <a:t>43%</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dirty="0">
                          <a:solidFill>
                            <a:srgbClr val="000000"/>
                          </a:solidFill>
                          <a:latin typeface="Trebuchet MS" pitchFamily="34" charset="0"/>
                        </a:rPr>
                        <a:t>EN PROCESO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graphicFrame>
        <p:nvGraphicFramePr>
          <p:cNvPr id="5" name="4 Tabla"/>
          <p:cNvGraphicFramePr>
            <a:graphicFrameLocks noGrp="1"/>
          </p:cNvGraphicFramePr>
          <p:nvPr/>
        </p:nvGraphicFramePr>
        <p:xfrm>
          <a:off x="395288" y="1363663"/>
          <a:ext cx="8209162" cy="552654"/>
        </p:xfrm>
        <a:graphic>
          <a:graphicData uri="http://schemas.openxmlformats.org/drawingml/2006/table">
            <a:tbl>
              <a:tblPr/>
              <a:tblGrid>
                <a:gridCol w="3059112"/>
                <a:gridCol w="740369"/>
                <a:gridCol w="1385343"/>
                <a:gridCol w="849326"/>
                <a:gridCol w="545110"/>
                <a:gridCol w="545110"/>
                <a:gridCol w="1084792"/>
              </a:tblGrid>
              <a:tr h="80281">
                <a:tc rowSpan="2">
                  <a:txBody>
                    <a:bodyPr/>
                    <a:lstStyle/>
                    <a:p>
                      <a:pPr algn="ctr" fontAlgn="ctr"/>
                      <a:r>
                        <a:rPr lang="es-MX" sz="1200" b="1" i="0" u="none" strike="noStrike" dirty="0">
                          <a:solidFill>
                            <a:srgbClr val="000000"/>
                          </a:solidFill>
                          <a:latin typeface="Trebuchet MS" pitchFamily="34" charset="0"/>
                        </a:rPr>
                        <a:t>DESCRIPCIÓN DE LA OBRA O SERVICIO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1200" b="1" i="0" u="none" strike="noStrike" dirty="0">
                          <a:solidFill>
                            <a:srgbClr val="000000"/>
                          </a:solidFill>
                          <a:latin typeface="Trebuchet MS" pitchFamily="34" charset="0"/>
                        </a:rPr>
                        <a:t>No. DE CONTRATO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1200" b="1" i="0" u="none" strike="noStrike" dirty="0">
                          <a:solidFill>
                            <a:srgbClr val="000000"/>
                          </a:solidFill>
                          <a:latin typeface="Trebuchet MS" pitchFamily="34" charset="0"/>
                        </a:rPr>
                        <a:t>IMPORTE CONTRATADO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1200" b="1" i="0" u="none" strike="noStrike" dirty="0">
                          <a:solidFill>
                            <a:srgbClr val="000000"/>
                          </a:solidFill>
                          <a:latin typeface="Trebuchet MS" pitchFamily="34" charset="0"/>
                        </a:rPr>
                        <a:t>CONTRATISTA</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fontAlgn="ctr"/>
                      <a:r>
                        <a:rPr lang="en-US" sz="1200" b="1" i="0" u="none" strike="noStrike" dirty="0">
                          <a:solidFill>
                            <a:srgbClr val="000000"/>
                          </a:solidFill>
                          <a:latin typeface="Trebuchet MS" pitchFamily="34" charset="0"/>
                        </a:rPr>
                        <a:t>AVANCES</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rowSpan="2">
                  <a:txBody>
                    <a:bodyPr/>
                    <a:lstStyle/>
                    <a:p>
                      <a:pPr algn="ctr" fontAlgn="ctr"/>
                      <a:r>
                        <a:rPr lang="en-US" sz="1200" b="1" i="0" u="none" strike="noStrike">
                          <a:solidFill>
                            <a:srgbClr val="000000"/>
                          </a:solidFill>
                          <a:latin typeface="Trebuchet MS" pitchFamily="34" charset="0"/>
                        </a:rPr>
                        <a:t>OBSERVACIONES</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82288">
                <a:tc vMerge="1">
                  <a:txBody>
                    <a:bodyPr/>
                    <a:lstStyle/>
                    <a:p>
                      <a:endParaRPr lang="es-MX"/>
                    </a:p>
                  </a:txBody>
                  <a:tcPr/>
                </a:tc>
                <a:tc vMerge="1">
                  <a:txBody>
                    <a:bodyPr/>
                    <a:lstStyle/>
                    <a:p>
                      <a:endParaRPr lang="es-MX"/>
                    </a:p>
                  </a:txBody>
                  <a:tcPr/>
                </a:tc>
                <a:tc vMerge="1">
                  <a:txBody>
                    <a:bodyPr/>
                    <a:lstStyle/>
                    <a:p>
                      <a:pPr algn="ctr" fontAlgn="ctr"/>
                      <a:endParaRPr lang="en-US" sz="1200" b="1" i="0" u="none" strike="noStrike" dirty="0">
                        <a:solidFill>
                          <a:srgbClr val="000000"/>
                        </a:solidFill>
                        <a:latin typeface="Trebuchet MS" pitchFamily="34" charset="0"/>
                      </a:endParaRP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vMerge="1">
                  <a:txBody>
                    <a:bodyPr/>
                    <a:lstStyle/>
                    <a:p>
                      <a:endParaRPr lang="es-MX"/>
                    </a:p>
                  </a:txBody>
                  <a:tcPr/>
                </a:tc>
                <a:tc>
                  <a:txBody>
                    <a:bodyPr/>
                    <a:lstStyle/>
                    <a:p>
                      <a:pPr algn="ctr" fontAlgn="ctr"/>
                      <a:r>
                        <a:rPr lang="en-US" sz="1200" b="1" i="0" u="none" strike="noStrike" dirty="0">
                          <a:solidFill>
                            <a:srgbClr val="000000"/>
                          </a:solidFill>
                          <a:latin typeface="Trebuchet MS" pitchFamily="34" charset="0"/>
                        </a:rPr>
                        <a:t>FÍSICO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1200" b="1" i="0" u="none" strike="noStrike" dirty="0">
                          <a:solidFill>
                            <a:srgbClr val="000000"/>
                          </a:solidFill>
                          <a:latin typeface="Trebuchet MS" pitchFamily="34" charset="0"/>
                        </a:rPr>
                        <a:t>FINANCIERO</a:t>
                      </a:r>
                    </a:p>
                  </a:txBody>
                  <a:tcPr marL="2007" marR="2007" marT="2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vMerge="1">
                  <a:txBody>
                    <a:bodyPr/>
                    <a:lstStyle/>
                    <a:p>
                      <a:endParaRPr lang="es-MX"/>
                    </a:p>
                  </a:txBody>
                  <a:tcPr/>
                </a:tc>
              </a:tr>
            </a:tbl>
          </a:graphicData>
        </a:graphic>
      </p:graphicFrame>
      <p:sp>
        <p:nvSpPr>
          <p:cNvPr id="6" name="Rectángulo 1"/>
          <p:cNvSpPr>
            <a:spLocks noChangeArrowheads="1"/>
          </p:cNvSpPr>
          <p:nvPr/>
        </p:nvSpPr>
        <p:spPr bwMode="auto">
          <a:xfrm>
            <a:off x="1979712" y="188640"/>
            <a:ext cx="5184576" cy="504056"/>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lnSpc>
                <a:spcPts val="2300"/>
              </a:lnSpc>
              <a:defRPr/>
            </a:pPr>
            <a:r>
              <a:rPr lang="es-MX" sz="3600" dirty="0">
                <a:effectLst>
                  <a:outerShdw blurRad="38100" dist="38100" dir="2700000" algn="tl">
                    <a:srgbClr val="000000">
                      <a:alpha val="43137"/>
                    </a:srgbClr>
                  </a:outerShdw>
                </a:effectLst>
                <a:latin typeface="Trebuchet MS" pitchFamily="34" charset="0"/>
              </a:rPr>
              <a:t>Relación de obras</a:t>
            </a:r>
          </a:p>
        </p:txBody>
      </p:sp>
      <p:graphicFrame>
        <p:nvGraphicFramePr>
          <p:cNvPr id="8" name="7 Tabla"/>
          <p:cNvGraphicFramePr>
            <a:graphicFrameLocks noGrp="1"/>
          </p:cNvGraphicFramePr>
          <p:nvPr/>
        </p:nvGraphicFramePr>
        <p:xfrm>
          <a:off x="395288" y="3773488"/>
          <a:ext cx="8209162" cy="1671191"/>
        </p:xfrm>
        <a:graphic>
          <a:graphicData uri="http://schemas.openxmlformats.org/drawingml/2006/table">
            <a:tbl>
              <a:tblPr/>
              <a:tblGrid>
                <a:gridCol w="3059113"/>
                <a:gridCol w="740369"/>
                <a:gridCol w="1348725"/>
                <a:gridCol w="885944"/>
                <a:gridCol w="545110"/>
                <a:gridCol w="545110"/>
                <a:gridCol w="1084791"/>
              </a:tblGrid>
              <a:tr h="148520">
                <a:tc>
                  <a:txBody>
                    <a:bodyPr/>
                    <a:lstStyle/>
                    <a:p>
                      <a:pPr algn="just" fontAlgn="ctr"/>
                      <a:r>
                        <a:rPr lang="es-MX" sz="1200" b="0" i="0" u="none" strike="noStrike" dirty="0">
                          <a:solidFill>
                            <a:srgbClr val="000000"/>
                          </a:solidFill>
                          <a:latin typeface="Trebuchet MS" pitchFamily="34" charset="0"/>
                        </a:rPr>
                        <a:t>CONSTRUCCIÓN DE RESERVORIO SUR </a:t>
                      </a:r>
                      <a:r>
                        <a:rPr lang="es-MX" sz="1200" b="0" i="0" u="none" strike="noStrike" dirty="0" smtClean="0">
                          <a:solidFill>
                            <a:srgbClr val="000000"/>
                          </a:solidFill>
                          <a:latin typeface="Trebuchet MS" pitchFamily="34" charset="0"/>
                        </a:rPr>
                        <a:t>PARA </a:t>
                      </a:r>
                      <a:r>
                        <a:rPr lang="es-MX" sz="1200" b="0" i="0" u="none" strike="noStrike" dirty="0">
                          <a:solidFill>
                            <a:srgbClr val="000000"/>
                          </a:solidFill>
                          <a:latin typeface="Trebuchet MS" pitchFamily="34" charset="0"/>
                        </a:rPr>
                        <a:t>GARANTIZAR EL ABASTO DE AGUA A LA CIUDAD DE </a:t>
                      </a:r>
                      <a:r>
                        <a:rPr lang="es-MX" sz="1200" b="0" i="0" u="none" strike="noStrike" dirty="0" smtClean="0">
                          <a:solidFill>
                            <a:srgbClr val="000000"/>
                          </a:solidFill>
                          <a:latin typeface="Trebuchet MS" pitchFamily="34" charset="0"/>
                        </a:rPr>
                        <a:t>HERMOSILLO.</a:t>
                      </a:r>
                      <a:endParaRPr lang="es-MX" sz="1200" b="0" i="0" u="none" strike="noStrike" dirty="0">
                        <a:solidFill>
                          <a:srgbClr val="000000"/>
                        </a:solidFill>
                        <a:latin typeface="Trebuchet MS" pitchFamily="34" charset="0"/>
                      </a:endParaRPr>
                    </a:p>
                  </a:txBody>
                  <a:tcPr marL="2007" marR="2007" marT="2007"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dirty="0">
                          <a:solidFill>
                            <a:srgbClr val="000000"/>
                          </a:solidFill>
                          <a:latin typeface="Trebuchet MS" pitchFamily="34" charset="0"/>
                        </a:rPr>
                        <a:t>FOOSSI-ED-CT-OB-12-001</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1" i="0" u="none" strike="noStrike" dirty="0">
                          <a:solidFill>
                            <a:srgbClr val="000000"/>
                          </a:solidFill>
                          <a:latin typeface="Trebuchet MS" pitchFamily="34" charset="0"/>
                        </a:rPr>
                        <a:t>189,839,837.76</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200" b="0" i="0" u="none" strike="noStrike">
                          <a:solidFill>
                            <a:srgbClr val="000000"/>
                          </a:solidFill>
                          <a:latin typeface="Trebuchet MS" pitchFamily="34" charset="0"/>
                        </a:rPr>
                        <a:t>DISEÑOS Y CONSTRUCCIONES DEL COBRE, S.A. DE C.V.</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55%</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Trebuchet MS" pitchFamily="34" charset="0"/>
                        </a:rPr>
                        <a:t>47%</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dirty="0">
                          <a:solidFill>
                            <a:srgbClr val="000000"/>
                          </a:solidFill>
                          <a:latin typeface="Trebuchet MS" pitchFamily="34" charset="0"/>
                        </a:rPr>
                        <a:t>EN PROCESO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02130">
                <a:tc>
                  <a:txBody>
                    <a:bodyPr/>
                    <a:lstStyle/>
                    <a:p>
                      <a:pPr algn="r" fontAlgn="ctr"/>
                      <a:r>
                        <a:rPr lang="en-US" sz="1200" b="1" i="0" u="none" strike="noStrike" dirty="0">
                          <a:solidFill>
                            <a:srgbClr val="000000"/>
                          </a:solidFill>
                          <a:latin typeface="Trebuchet MS" pitchFamily="34" charset="0"/>
                        </a:rPr>
                        <a:t>SUBTOTAL FOOSSI</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Trebuchet MS" pitchFamily="34" charset="0"/>
                        </a:rPr>
                        <a:t>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Trebuchet MS" pitchFamily="34" charset="0"/>
                        </a:rPr>
                        <a:t>3,468,411,134.17</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BE5F1"/>
                    </a:solidFill>
                  </a:tcPr>
                </a:tc>
                <a:tc>
                  <a:txBody>
                    <a:bodyPr/>
                    <a:lstStyle/>
                    <a:p>
                      <a:pPr algn="ctr" fontAlgn="ctr"/>
                      <a:r>
                        <a:rPr lang="en-US" sz="1200" b="1" i="0" u="none" strike="noStrike" dirty="0">
                          <a:solidFill>
                            <a:srgbClr val="000000"/>
                          </a:solidFill>
                          <a:latin typeface="Trebuchet MS" pitchFamily="34" charset="0"/>
                        </a:rPr>
                        <a:t>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Trebuchet MS" pitchFamily="34" charset="0"/>
                        </a:rPr>
                        <a:t>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BE5F1"/>
                    </a:solidFill>
                  </a:tcPr>
                </a:tc>
                <a:tc>
                  <a:txBody>
                    <a:bodyPr/>
                    <a:lstStyle/>
                    <a:p>
                      <a:pPr algn="ctr" fontAlgn="ctr"/>
                      <a:r>
                        <a:rPr lang="en-US" sz="1200" b="1" i="0" u="none" strike="noStrike">
                          <a:solidFill>
                            <a:srgbClr val="000000"/>
                          </a:solidFill>
                          <a:latin typeface="Trebuchet MS" pitchFamily="34" charset="0"/>
                        </a:rPr>
                        <a:t>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BE5F1"/>
                    </a:solidFill>
                  </a:tcPr>
                </a:tc>
                <a:tc>
                  <a:txBody>
                    <a:bodyPr/>
                    <a:lstStyle/>
                    <a:p>
                      <a:pPr algn="ctr" fontAlgn="ctr"/>
                      <a:r>
                        <a:rPr lang="en-US" sz="1200" b="1" i="0" u="none" strike="noStrike" dirty="0">
                          <a:solidFill>
                            <a:srgbClr val="000000"/>
                          </a:solidFill>
                          <a:latin typeface="Trebuchet MS" pitchFamily="34" charset="0"/>
                        </a:rPr>
                        <a:t> </a:t>
                      </a:r>
                    </a:p>
                  </a:txBody>
                  <a:tcPr marL="2007" marR="2007" marT="2007"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BE5F1"/>
                    </a:solidFill>
                  </a:tcPr>
                </a:tc>
              </a:tr>
              <a:tr h="34119">
                <a:tc>
                  <a:txBody>
                    <a:bodyPr/>
                    <a:lstStyle/>
                    <a:p>
                      <a:pPr algn="l" fontAlgn="b"/>
                      <a:endParaRPr lang="en-US" sz="1200" b="0" i="0" u="none" strike="noStrike" dirty="0">
                        <a:solidFill>
                          <a:srgbClr val="000000"/>
                        </a:solidFill>
                        <a:latin typeface="Trebuchet MS" pitchFamily="34" charset="0"/>
                      </a:endParaRPr>
                    </a:p>
                  </a:txBody>
                  <a:tcPr marL="2007" marR="2007" marT="2007"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endParaRPr lang="en-US" sz="1200" b="0" i="0" u="none" strike="noStrike">
                        <a:solidFill>
                          <a:srgbClr val="000000"/>
                        </a:solidFill>
                        <a:latin typeface="Trebuchet MS" pitchFamily="34" charset="0"/>
                      </a:endParaRPr>
                    </a:p>
                  </a:txBody>
                  <a:tcPr marL="2007" marR="2007" marT="2007"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200" b="0" i="0" u="none" strike="noStrike" dirty="0">
                        <a:solidFill>
                          <a:srgbClr val="000000"/>
                        </a:solidFill>
                        <a:latin typeface="Trebuchet MS" pitchFamily="34" charset="0"/>
                      </a:endParaRPr>
                    </a:p>
                  </a:txBody>
                  <a:tcPr marL="2007" marR="2007" marT="2007"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Trebuchet MS" pitchFamily="34" charset="0"/>
                      </a:endParaRPr>
                    </a:p>
                  </a:txBody>
                  <a:tcPr marL="2007" marR="2007" marT="2007"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Trebuchet MS" pitchFamily="34" charset="0"/>
                      </a:endParaRPr>
                    </a:p>
                  </a:txBody>
                  <a:tcPr marL="2007" marR="2007" marT="2007"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Trebuchet MS" pitchFamily="34" charset="0"/>
                      </a:endParaRPr>
                    </a:p>
                  </a:txBody>
                  <a:tcPr marL="2007" marR="2007" marT="2007"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200" b="0" i="0" u="none" strike="noStrike" dirty="0">
                        <a:solidFill>
                          <a:srgbClr val="000000"/>
                        </a:solidFill>
                        <a:latin typeface="Trebuchet MS" pitchFamily="34" charset="0"/>
                      </a:endParaRPr>
                    </a:p>
                  </a:txBody>
                  <a:tcPr marL="2007" marR="2007" marT="2007" marB="0" anchor="b">
                    <a:lnL>
                      <a:noFill/>
                    </a:lnL>
                    <a:lnR>
                      <a:noFill/>
                    </a:lnR>
                    <a:lnT w="6350" cap="flat" cmpd="sng" algn="ctr">
                      <a:solidFill>
                        <a:srgbClr val="000000"/>
                      </a:solidFill>
                      <a:prstDash val="dot"/>
                      <a:round/>
                      <a:headEnd type="none" w="med" len="med"/>
                      <a:tailEnd type="none" w="med" len="med"/>
                    </a:lnT>
                    <a:lnB>
                      <a:noFill/>
                    </a:lnB>
                  </a:tcPr>
                </a:tc>
              </a:tr>
              <a:tr h="88309">
                <a:tc>
                  <a:txBody>
                    <a:bodyPr/>
                    <a:lstStyle/>
                    <a:p>
                      <a:pPr algn="r" fontAlgn="ctr"/>
                      <a:r>
                        <a:rPr lang="en-US" sz="1200" b="1" i="0" u="none" strike="noStrike" dirty="0">
                          <a:solidFill>
                            <a:srgbClr val="D8D8D8"/>
                          </a:solidFill>
                          <a:latin typeface="Trebuchet MS" pitchFamily="34" charset="0"/>
                        </a:rPr>
                        <a:t>TOTAL INFRAESTRUCTURA HIDROAGRÍCOLA</a:t>
                      </a:r>
                    </a:p>
                  </a:txBody>
                  <a:tcPr marL="2007" marR="2007" marT="2007" marB="0" anchor="ctr">
                    <a:lnL>
                      <a:noFill/>
                    </a:lnL>
                    <a:lnR w="6350" cap="flat" cmpd="sng" algn="ctr">
                      <a:solidFill>
                        <a:srgbClr val="376091"/>
                      </a:solidFill>
                      <a:prstDash val="solid"/>
                      <a:round/>
                      <a:headEnd type="none" w="med" len="med"/>
                      <a:tailEnd type="none" w="med" len="med"/>
                    </a:lnR>
                    <a:lnT>
                      <a:noFill/>
                    </a:lnT>
                    <a:lnB>
                      <a:noFill/>
                    </a:lnB>
                    <a:solidFill>
                      <a:srgbClr val="538ED5"/>
                    </a:solidFill>
                  </a:tcPr>
                </a:tc>
                <a:tc>
                  <a:txBody>
                    <a:bodyPr/>
                    <a:lstStyle/>
                    <a:p>
                      <a:pPr algn="l" fontAlgn="ctr"/>
                      <a:r>
                        <a:rPr lang="en-US" sz="1200" b="1" i="0" u="none" strike="noStrike" dirty="0">
                          <a:solidFill>
                            <a:srgbClr val="D8D8D8"/>
                          </a:solidFill>
                          <a:latin typeface="Trebuchet MS" pitchFamily="34" charset="0"/>
                        </a:rPr>
                        <a:t> </a:t>
                      </a:r>
                    </a:p>
                  </a:txBody>
                  <a:tcPr marL="2007" marR="2007" marT="2007" marB="0" anchor="ctr">
                    <a:lnL w="6350" cap="flat" cmpd="sng" algn="ctr">
                      <a:solidFill>
                        <a:srgbClr val="376091"/>
                      </a:solidFill>
                      <a:prstDash val="solid"/>
                      <a:round/>
                      <a:headEnd type="none" w="med" len="med"/>
                      <a:tailEnd type="none" w="med" len="med"/>
                    </a:lnL>
                    <a:lnR w="6350" cap="flat" cmpd="sng" algn="ctr">
                      <a:solidFill>
                        <a:srgbClr val="376091"/>
                      </a:solidFill>
                      <a:prstDash val="solid"/>
                      <a:round/>
                      <a:headEnd type="none" w="med" len="med"/>
                      <a:tailEnd type="none" w="med" len="med"/>
                    </a:lnR>
                    <a:lnT>
                      <a:noFill/>
                    </a:lnT>
                    <a:lnB>
                      <a:noFill/>
                    </a:lnB>
                    <a:solidFill>
                      <a:srgbClr val="538ED5"/>
                    </a:solidFill>
                  </a:tcPr>
                </a:tc>
                <a:tc>
                  <a:txBody>
                    <a:bodyPr/>
                    <a:lstStyle/>
                    <a:p>
                      <a:pPr algn="r" fontAlgn="ctr"/>
                      <a:r>
                        <a:rPr lang="en-US" sz="1200" b="1" i="0" u="none" strike="noStrike" dirty="0">
                          <a:solidFill>
                            <a:srgbClr val="D8D8D8"/>
                          </a:solidFill>
                          <a:latin typeface="Trebuchet MS" pitchFamily="34" charset="0"/>
                        </a:rPr>
                        <a:t>3,468,411,134.17</a:t>
                      </a:r>
                    </a:p>
                  </a:txBody>
                  <a:tcPr marL="2007" marR="2007" marT="2007" marB="0" anchor="ctr">
                    <a:lnL w="6350" cap="flat" cmpd="sng" algn="ctr">
                      <a:solidFill>
                        <a:srgbClr val="376091"/>
                      </a:solidFill>
                      <a:prstDash val="solid"/>
                      <a:round/>
                      <a:headEnd type="none" w="med" len="med"/>
                      <a:tailEnd type="none" w="med" len="med"/>
                    </a:lnL>
                    <a:lnR w="6350" cap="flat" cmpd="sng" algn="ctr">
                      <a:solidFill>
                        <a:srgbClr val="376091"/>
                      </a:solidFill>
                      <a:prstDash val="solid"/>
                      <a:round/>
                      <a:headEnd type="none" w="med" len="med"/>
                      <a:tailEnd type="none" w="med" len="med"/>
                    </a:lnR>
                    <a:lnT>
                      <a:noFill/>
                    </a:lnT>
                    <a:lnB>
                      <a:noFill/>
                    </a:lnB>
                    <a:solidFill>
                      <a:srgbClr val="538ED5"/>
                    </a:solidFill>
                  </a:tcPr>
                </a:tc>
                <a:tc>
                  <a:txBody>
                    <a:bodyPr/>
                    <a:lstStyle/>
                    <a:p>
                      <a:pPr algn="l" fontAlgn="ctr"/>
                      <a:r>
                        <a:rPr lang="en-US" sz="1200" b="1" i="0" u="none" strike="noStrike" dirty="0">
                          <a:solidFill>
                            <a:srgbClr val="D8D8D8"/>
                          </a:solidFill>
                          <a:latin typeface="Trebuchet MS" pitchFamily="34" charset="0"/>
                        </a:rPr>
                        <a:t> </a:t>
                      </a:r>
                    </a:p>
                  </a:txBody>
                  <a:tcPr marL="2007" marR="2007" marT="2007" marB="0" anchor="ctr">
                    <a:lnL w="6350" cap="flat" cmpd="sng" algn="ctr">
                      <a:solidFill>
                        <a:srgbClr val="376091"/>
                      </a:solidFill>
                      <a:prstDash val="solid"/>
                      <a:round/>
                      <a:headEnd type="none" w="med" len="med"/>
                      <a:tailEnd type="none" w="med" len="med"/>
                    </a:lnL>
                    <a:lnR>
                      <a:noFill/>
                    </a:lnR>
                    <a:lnT>
                      <a:noFill/>
                    </a:lnT>
                    <a:lnB>
                      <a:noFill/>
                    </a:lnB>
                    <a:solidFill>
                      <a:srgbClr val="538ED5"/>
                    </a:solidFill>
                  </a:tcPr>
                </a:tc>
                <a:tc>
                  <a:txBody>
                    <a:bodyPr/>
                    <a:lstStyle/>
                    <a:p>
                      <a:pPr algn="l" fontAlgn="ctr"/>
                      <a:r>
                        <a:rPr lang="en-US" sz="1200" b="1" i="0" u="none" strike="noStrike" dirty="0">
                          <a:solidFill>
                            <a:srgbClr val="000000"/>
                          </a:solidFill>
                          <a:latin typeface="Trebuchet MS" pitchFamily="34" charset="0"/>
                        </a:rPr>
                        <a:t> </a:t>
                      </a:r>
                    </a:p>
                  </a:txBody>
                  <a:tcPr marL="2007" marR="2007" marT="2007" marB="0" anchor="ctr">
                    <a:lnL>
                      <a:noFill/>
                    </a:lnL>
                    <a:lnR>
                      <a:noFill/>
                    </a:lnR>
                    <a:lnT>
                      <a:noFill/>
                    </a:lnT>
                    <a:lnB>
                      <a:noFill/>
                    </a:lnB>
                    <a:solidFill>
                      <a:srgbClr val="538ED5"/>
                    </a:solidFill>
                  </a:tcPr>
                </a:tc>
                <a:tc>
                  <a:txBody>
                    <a:bodyPr/>
                    <a:lstStyle/>
                    <a:p>
                      <a:pPr algn="l" fontAlgn="ctr"/>
                      <a:r>
                        <a:rPr lang="en-US" sz="1200" b="1" i="0" u="none" strike="noStrike" dirty="0">
                          <a:solidFill>
                            <a:srgbClr val="000000"/>
                          </a:solidFill>
                          <a:latin typeface="Trebuchet MS" pitchFamily="34" charset="0"/>
                        </a:rPr>
                        <a:t> </a:t>
                      </a:r>
                    </a:p>
                  </a:txBody>
                  <a:tcPr marL="2007" marR="2007" marT="2007" marB="0" anchor="ctr">
                    <a:lnL>
                      <a:noFill/>
                    </a:lnL>
                    <a:lnR>
                      <a:noFill/>
                    </a:lnR>
                    <a:lnT>
                      <a:noFill/>
                    </a:lnT>
                    <a:lnB>
                      <a:noFill/>
                    </a:lnB>
                    <a:solidFill>
                      <a:srgbClr val="538ED5"/>
                    </a:solidFill>
                  </a:tcPr>
                </a:tc>
                <a:tc>
                  <a:txBody>
                    <a:bodyPr/>
                    <a:lstStyle/>
                    <a:p>
                      <a:pPr algn="l" fontAlgn="ctr"/>
                      <a:r>
                        <a:rPr lang="en-US" sz="1200" b="1" i="0" u="none" strike="noStrike" dirty="0">
                          <a:solidFill>
                            <a:srgbClr val="000000"/>
                          </a:solidFill>
                          <a:latin typeface="Trebuchet MS" pitchFamily="34" charset="0"/>
                        </a:rPr>
                        <a:t> </a:t>
                      </a:r>
                    </a:p>
                  </a:txBody>
                  <a:tcPr marL="2007" marR="2007" marT="2007" marB="0" anchor="ctr">
                    <a:lnL>
                      <a:noFill/>
                    </a:lnL>
                    <a:lnR>
                      <a:noFill/>
                    </a:lnR>
                    <a:lnT>
                      <a:noFill/>
                    </a:lnT>
                    <a:lnB>
                      <a:noFill/>
                    </a:lnB>
                    <a:solidFill>
                      <a:srgbClr val="538ED5"/>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ctrTitle"/>
          </p:nvPr>
        </p:nvSpPr>
        <p:spPr>
          <a:xfrm>
            <a:off x="827584" y="2636912"/>
            <a:ext cx="7588250" cy="457200"/>
          </a:xfrm>
        </p:spPr>
        <p:txBody>
          <a:bodyPr rtlCol="0" anchor="t">
            <a:noAutofit/>
          </a:bodyPr>
          <a:lstStyle/>
          <a:p>
            <a:pPr eaLnBrk="1" fontAlgn="auto" hangingPunct="1">
              <a:spcAft>
                <a:spcPts val="0"/>
              </a:spcAft>
              <a:defRPr/>
            </a:pPr>
            <a:r>
              <a:rPr lang="es-ES_tradnl" sz="6000" dirty="0" smtClean="0">
                <a:effectLst>
                  <a:outerShdw blurRad="38100" dist="38100" dir="2700000" algn="tl">
                    <a:srgbClr val="000000">
                      <a:alpha val="43137"/>
                    </a:srgbClr>
                  </a:outerShdw>
                </a:effectLst>
                <a:latin typeface="Trebuchet MS" pitchFamily="34" charset="0"/>
                <a:cs typeface="Tahoma" pitchFamily="34" charset="0"/>
              </a:rPr>
              <a:t>Supervisión General de Obra</a:t>
            </a:r>
          </a:p>
        </p:txBody>
      </p:sp>
    </p:spTree>
    <p:extLst>
      <p:ext uri="{BB962C8B-B14F-4D97-AF65-F5344CB8AC3E}">
        <p14:creationId xmlns:p14="http://schemas.microsoft.com/office/powerpoint/2010/main" xmlns="" val="1124960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ángulo 1"/>
          <p:cNvSpPr>
            <a:spLocks noChangeArrowheads="1"/>
          </p:cNvSpPr>
          <p:nvPr/>
        </p:nvSpPr>
        <p:spPr bwMode="auto">
          <a:xfrm>
            <a:off x="1219200" y="115888"/>
            <a:ext cx="6705600" cy="533400"/>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a:solidFill>
                <a:srgbClr val="FFFFFF"/>
              </a:solidFill>
              <a:latin typeface="Calibri" pitchFamily="34" charset="0"/>
            </a:endParaRPr>
          </a:p>
        </p:txBody>
      </p:sp>
      <p:sp>
        <p:nvSpPr>
          <p:cNvPr id="24579" name="Título 1"/>
          <p:cNvSpPr>
            <a:spLocks noGrp="1"/>
          </p:cNvSpPr>
          <p:nvPr>
            <p:ph type="ctrTitle"/>
          </p:nvPr>
        </p:nvSpPr>
        <p:spPr>
          <a:xfrm>
            <a:off x="1285056" y="235496"/>
            <a:ext cx="7391400" cy="457200"/>
          </a:xfrm>
        </p:spPr>
        <p:txBody>
          <a:bodyPr rtlCol="0" anchor="t">
            <a:normAutofit/>
          </a:bodyPr>
          <a:lstStyle/>
          <a:p>
            <a:pPr algn="l" eaLnBrk="1" fontAlgn="auto" hangingPunct="1">
              <a:lnSpc>
                <a:spcPts val="2300"/>
              </a:lnSpc>
              <a:spcAft>
                <a:spcPts val="0"/>
              </a:spcAft>
              <a:defRPr/>
            </a:pPr>
            <a:r>
              <a:rPr lang="es-ES_tradnl" sz="2400" b="1" spc="-150" dirty="0" smtClean="0">
                <a:effectLst>
                  <a:outerShdw blurRad="38100" dist="38100" dir="2700000" algn="tl">
                    <a:srgbClr val="000000">
                      <a:alpha val="43137"/>
                    </a:srgbClr>
                  </a:outerShdw>
                </a:effectLst>
                <a:latin typeface="Trebuchet MS" pitchFamily="34" charset="0"/>
                <a:cs typeface="Tahoma" pitchFamily="34" charset="0"/>
              </a:rPr>
              <a:t>Avance Programático al 30 de septiembre de 2012</a:t>
            </a:r>
          </a:p>
        </p:txBody>
      </p:sp>
      <p:graphicFrame>
        <p:nvGraphicFramePr>
          <p:cNvPr id="8" name="7 Tabla"/>
          <p:cNvGraphicFramePr>
            <a:graphicFrameLocks noGrp="1"/>
          </p:cNvGraphicFramePr>
          <p:nvPr/>
        </p:nvGraphicFramePr>
        <p:xfrm>
          <a:off x="539552" y="980728"/>
          <a:ext cx="7992891" cy="4943888"/>
        </p:xfrm>
        <a:graphic>
          <a:graphicData uri="http://schemas.openxmlformats.org/drawingml/2006/table">
            <a:tbl>
              <a:tblPr/>
              <a:tblGrid>
                <a:gridCol w="452805"/>
                <a:gridCol w="159813"/>
                <a:gridCol w="159813"/>
                <a:gridCol w="159813"/>
                <a:gridCol w="159813"/>
                <a:gridCol w="159813"/>
                <a:gridCol w="284113"/>
                <a:gridCol w="372897"/>
                <a:gridCol w="2070918"/>
                <a:gridCol w="284113"/>
                <a:gridCol w="392875"/>
                <a:gridCol w="399534"/>
                <a:gridCol w="339603"/>
                <a:gridCol w="233061"/>
                <a:gridCol w="233061"/>
                <a:gridCol w="233061"/>
                <a:gridCol w="233061"/>
                <a:gridCol w="233061"/>
                <a:gridCol w="233061"/>
                <a:gridCol w="233061"/>
                <a:gridCol w="233061"/>
                <a:gridCol w="366240"/>
                <a:gridCol w="366240"/>
              </a:tblGrid>
              <a:tr h="272555">
                <a:tc>
                  <a:txBody>
                    <a:bodyPr/>
                    <a:lstStyle/>
                    <a:p>
                      <a:pPr algn="ctr" fontAlgn="ctr"/>
                      <a:r>
                        <a:rPr lang="en-US" sz="1000" b="1" i="0" u="none" strike="noStrike" dirty="0" err="1">
                          <a:latin typeface="+mn-lt"/>
                        </a:rPr>
                        <a:t>Estructura</a:t>
                      </a:r>
                      <a:r>
                        <a:rPr lang="en-US" sz="1000" b="1" i="0" u="none" strike="noStrike" dirty="0">
                          <a:latin typeface="+mn-lt"/>
                        </a:rPr>
                        <a:t> </a:t>
                      </a:r>
                      <a:r>
                        <a:rPr lang="en-US" sz="1000" b="1" i="0" u="none" strike="noStrike" dirty="0" err="1">
                          <a:latin typeface="+mn-lt"/>
                        </a:rPr>
                        <a:t>Administrativa</a:t>
                      </a:r>
                      <a:endParaRPr lang="en-US" sz="1000" b="1" i="0" u="none" strike="noStrike" dirty="0">
                        <a:latin typeface="+mn-lt"/>
                      </a:endParaRPr>
                    </a:p>
                  </a:txBody>
                  <a:tcPr marL="4193" marR="4193" marT="41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6">
                  <a:txBody>
                    <a:bodyPr/>
                    <a:lstStyle/>
                    <a:p>
                      <a:pPr algn="ctr" fontAlgn="ctr"/>
                      <a:r>
                        <a:rPr lang="en-US" sz="1000" b="1" i="0" u="none" strike="noStrike" dirty="0" err="1">
                          <a:latin typeface="+mn-lt"/>
                        </a:rPr>
                        <a:t>Categorías</a:t>
                      </a:r>
                      <a:r>
                        <a:rPr lang="en-US" sz="1000" b="1" i="0" u="none" strike="noStrike" dirty="0">
                          <a:latin typeface="+mn-lt"/>
                        </a:rPr>
                        <a:t> </a:t>
                      </a:r>
                      <a:r>
                        <a:rPr lang="en-US" sz="1000" b="1" i="0" u="none" strike="noStrike" dirty="0" err="1">
                          <a:latin typeface="+mn-lt"/>
                        </a:rPr>
                        <a:t>Programáticas</a:t>
                      </a:r>
                      <a:endParaRPr lang="en-US" sz="1000" b="1" i="0" u="none" strike="noStrike" dirty="0">
                        <a:latin typeface="+mn-lt"/>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fontAlgn="ctr"/>
                      <a:r>
                        <a:rPr lang="en-US" sz="1000" b="1" i="0" u="none" strike="noStrike">
                          <a:latin typeface="+mn-lt"/>
                        </a:rPr>
                        <a:t>Línea de Acción</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n-US" sz="1000" b="1" i="0" u="none" strike="noStrike" dirty="0">
                          <a:latin typeface="+mn-lt"/>
                        </a:rPr>
                        <a:t> </a:t>
                      </a:r>
                    </a:p>
                  </a:txBody>
                  <a:tcPr marL="4193" marR="4193" marT="4193"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75477">
                <a:tc>
                  <a:txBody>
                    <a:bodyPr/>
                    <a:lstStyle/>
                    <a:p>
                      <a:pPr algn="ctr" fontAlgn="ctr"/>
                      <a:r>
                        <a:rPr lang="en-US" sz="1000" b="1" i="0" u="none" strike="noStrike" dirty="0">
                          <a:latin typeface="+mn-lt"/>
                        </a:rPr>
                        <a:t> </a:t>
                      </a:r>
                    </a:p>
                  </a:txBody>
                  <a:tcPr marL="4193" marR="4193" marT="41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en-US" sz="1000" b="1" i="0" u="none" strike="noStrike" dirty="0" err="1">
                          <a:latin typeface="+mn-lt"/>
                        </a:rPr>
                        <a:t>Funciones</a:t>
                      </a:r>
                      <a:endParaRPr lang="en-US" sz="1000" b="1" i="0" u="none" strike="noStrike" dirty="0">
                        <a:latin typeface="+mn-lt"/>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gridSpan="3">
                  <a:txBody>
                    <a:bodyPr/>
                    <a:lstStyle/>
                    <a:p>
                      <a:pPr algn="ctr" fontAlgn="ctr"/>
                      <a:r>
                        <a:rPr lang="en-US" sz="1000" b="1" i="0" u="none" strike="noStrike" dirty="0">
                          <a:latin typeface="+mn-lt"/>
                        </a:rPr>
                        <a:t>PED</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a:txBody>
                    <a:bodyPr/>
                    <a:lstStyle/>
                    <a:p>
                      <a:pPr algn="ctr" fontAlgn="ctr"/>
                      <a:r>
                        <a:rPr lang="en-US" sz="1000" b="1" i="0" u="none" strike="noStrike" dirty="0">
                          <a:latin typeface="+mn-lt"/>
                        </a:rPr>
                        <a:t> </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n-US" sz="1000" b="1" i="0" u="none" strike="noStrike" dirty="0">
                          <a:latin typeface="+mn-lt"/>
                        </a:rPr>
                        <a:t> </a:t>
                      </a:r>
                    </a:p>
                  </a:txBody>
                  <a:tcPr marL="4193" marR="4193" marT="4193"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 </a:t>
                      </a:r>
                    </a:p>
                  </a:txBody>
                  <a:tcPr marL="4193" marR="4193" marT="419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75477">
                <a:tc gridSpan="8">
                  <a:txBody>
                    <a:bodyPr/>
                    <a:lstStyle/>
                    <a:p>
                      <a:pPr algn="ctr" fontAlgn="ctr"/>
                      <a:r>
                        <a:rPr lang="en-US" sz="1000" b="1" i="0" u="none" strike="noStrike" dirty="0">
                          <a:latin typeface="+mn-lt"/>
                        </a:rPr>
                        <a:t>CLAVE NEP ORGANISMO</a:t>
                      </a:r>
                    </a:p>
                  </a:txBody>
                  <a:tcPr marL="4193" marR="4193" marT="41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rowSpan="3">
                  <a:txBody>
                    <a:bodyPr/>
                    <a:lstStyle/>
                    <a:p>
                      <a:pPr algn="ctr" fontAlgn="ctr"/>
                      <a:r>
                        <a:rPr lang="en-US" sz="1000" b="1" i="0" u="none" strike="noStrike">
                          <a:latin typeface="+mn-lt"/>
                        </a:rPr>
                        <a:t>DESCRIPCION</a:t>
                      </a:r>
                    </a:p>
                  </a:txBody>
                  <a:tcPr marL="4193" marR="4193" marT="41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3">
                  <a:txBody>
                    <a:bodyPr/>
                    <a:lstStyle/>
                    <a:p>
                      <a:pPr algn="ctr" fontAlgn="ctr"/>
                      <a:r>
                        <a:rPr lang="en-US" sz="1000" b="1" i="0" u="none" strike="noStrike">
                          <a:latin typeface="+mn-lt"/>
                        </a:rPr>
                        <a:t>META</a:t>
                      </a:r>
                    </a:p>
                  </a:txBody>
                  <a:tcPr marL="4193" marR="4193" marT="41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3">
                  <a:txBody>
                    <a:bodyPr/>
                    <a:lstStyle/>
                    <a:p>
                      <a:pPr algn="ctr" fontAlgn="ctr"/>
                      <a:r>
                        <a:rPr lang="en-US" sz="1000" b="1" i="0" u="none" strike="noStrike">
                          <a:latin typeface="+mn-lt"/>
                        </a:rPr>
                        <a:t>UNIDAD DE MEDIDA</a:t>
                      </a:r>
                    </a:p>
                  </a:txBody>
                  <a:tcPr marL="4193" marR="4193" marT="41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12">
                  <a:txBody>
                    <a:bodyPr/>
                    <a:lstStyle/>
                    <a:p>
                      <a:pPr algn="ctr" fontAlgn="ctr"/>
                      <a:r>
                        <a:rPr lang="en-US" sz="1000" b="1" i="0" u="none" strike="noStrike" dirty="0">
                          <a:latin typeface="+mn-lt"/>
                        </a:rPr>
                        <a:t>METAS</a:t>
                      </a:r>
                    </a:p>
                  </a:txBody>
                  <a:tcPr marL="4193" marR="4193" marT="41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17408">
                <a:tc>
                  <a:txBody>
                    <a:bodyPr/>
                    <a:lstStyle/>
                    <a:p>
                      <a:pPr algn="ctr" fontAlgn="ctr"/>
                      <a:r>
                        <a:rPr lang="en-US" sz="1000" b="1" i="0" u="none" strike="noStrike" dirty="0">
                          <a:latin typeface="+mn-lt"/>
                        </a:rPr>
                        <a:t> </a:t>
                      </a:r>
                    </a:p>
                  </a:txBody>
                  <a:tcPr marL="4193" marR="4193" marT="41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ctr" fontAlgn="ctr"/>
                      <a:r>
                        <a:rPr lang="en-US" sz="1000" b="1" i="0" u="none" strike="noStrike">
                          <a:latin typeface="+mn-lt"/>
                        </a:rPr>
                        <a:t>Finalidad</a:t>
                      </a:r>
                    </a:p>
                  </a:txBody>
                  <a:tcPr marL="4193" marR="4193" marT="4193"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sz="1000" b="1" i="0" u="none" strike="noStrike">
                          <a:latin typeface="+mn-lt"/>
                        </a:rPr>
                        <a:t>Función</a:t>
                      </a:r>
                    </a:p>
                  </a:txBody>
                  <a:tcPr marL="4193" marR="4193" marT="4193"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sz="1000" b="1" i="0" u="none" strike="noStrike">
                          <a:latin typeface="+mn-lt"/>
                        </a:rPr>
                        <a:t>Subsunción</a:t>
                      </a:r>
                    </a:p>
                  </a:txBody>
                  <a:tcPr marL="4193" marR="4193" marT="4193"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a:latin typeface="+mn-lt"/>
                        </a:rPr>
                        <a:t> </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ctr" fontAlgn="ctr"/>
                      <a:r>
                        <a:rPr lang="en-US" sz="1000" b="1" i="0" u="none" strike="noStrike">
                          <a:latin typeface="+mn-lt"/>
                        </a:rPr>
                        <a:t>PROG.</a:t>
                      </a:r>
                    </a:p>
                  </a:txBody>
                  <a:tcPr marL="4193" marR="4193" marT="4193"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sz="1000" b="1" i="0" u="none" strike="noStrike">
                          <a:latin typeface="+mn-lt"/>
                        </a:rPr>
                        <a:t>Subprograma</a:t>
                      </a:r>
                    </a:p>
                  </a:txBody>
                  <a:tcPr marL="4193" marR="4193" marT="4193"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sz="1000" b="1" i="0" u="none" strike="noStrike">
                          <a:latin typeface="+mn-lt"/>
                        </a:rPr>
                        <a:t>Actividad o Proyecto</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es-MX"/>
                    </a:p>
                  </a:txBody>
                  <a:tcPr/>
                </a:tc>
                <a:tc vMerge="1">
                  <a:txBody>
                    <a:bodyPr/>
                    <a:lstStyle/>
                    <a:p>
                      <a:endParaRPr lang="es-MX"/>
                    </a:p>
                  </a:txBody>
                  <a:tcPr/>
                </a:tc>
                <a:tc vMerge="1">
                  <a:txBody>
                    <a:bodyPr/>
                    <a:lstStyle/>
                    <a:p>
                      <a:endParaRPr lang="es-MX"/>
                    </a:p>
                  </a:txBody>
                  <a:tcPr/>
                </a:tc>
                <a:tc rowSpan="2">
                  <a:txBody>
                    <a:bodyPr/>
                    <a:lstStyle/>
                    <a:p>
                      <a:pPr algn="ctr" fontAlgn="ctr"/>
                      <a:r>
                        <a:rPr lang="en-US" sz="1000" b="1" i="0" u="none" strike="noStrike" dirty="0">
                          <a:latin typeface="+mn-lt"/>
                        </a:rPr>
                        <a:t>ORIGINAL ANUAL</a:t>
                      </a:r>
                    </a:p>
                  </a:txBody>
                  <a:tcPr marL="4193" marR="4193" marT="41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sz="1000" b="1" i="0" u="none" strike="noStrike">
                          <a:latin typeface="+mn-lt"/>
                        </a:rPr>
                        <a:t>MODIFICADO ANUAL</a:t>
                      </a:r>
                    </a:p>
                  </a:txBody>
                  <a:tcPr marL="4193" marR="4193" marT="41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4">
                  <a:txBody>
                    <a:bodyPr/>
                    <a:lstStyle/>
                    <a:p>
                      <a:pPr algn="ctr" fontAlgn="ctr"/>
                      <a:r>
                        <a:rPr lang="en-US" sz="1000" b="1" i="0" u="none" strike="noStrike">
                          <a:latin typeface="+mn-lt"/>
                        </a:rPr>
                        <a:t>CALENDARIO</a:t>
                      </a:r>
                    </a:p>
                  </a:txBody>
                  <a:tcPr marL="4193" marR="4193" marT="41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6">
                  <a:txBody>
                    <a:bodyPr/>
                    <a:lstStyle/>
                    <a:p>
                      <a:pPr algn="ctr" fontAlgn="ctr"/>
                      <a:r>
                        <a:rPr lang="en-US" sz="1000" b="1" i="0" u="none" strike="noStrike" dirty="0">
                          <a:latin typeface="+mn-lt"/>
                        </a:rPr>
                        <a:t>REALIZADO</a:t>
                      </a:r>
                    </a:p>
                  </a:txBody>
                  <a:tcPr marL="4193" marR="4193" marT="41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5337">
                <a:tc>
                  <a:txBody>
                    <a:bodyPr/>
                    <a:lstStyle/>
                    <a:p>
                      <a:pPr algn="ctr" fontAlgn="ctr"/>
                      <a:r>
                        <a:rPr lang="en-US" sz="1000" b="1" i="0" u="none" strike="noStrike" dirty="0">
                          <a:latin typeface="+mn-lt"/>
                        </a:rPr>
                        <a:t>UR</a:t>
                      </a:r>
                    </a:p>
                  </a:txBody>
                  <a:tcPr marL="4193" marR="4193" marT="41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n-US" sz="1000" b="1" i="0" u="none" strike="noStrike" dirty="0">
                          <a:latin typeface="+mn-lt"/>
                        </a:rPr>
                        <a:t>ER</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n-US" sz="1000" b="1" i="0" u="none" strike="noStrike" dirty="0">
                          <a:latin typeface="+mn-lt"/>
                        </a:rPr>
                        <a:t>1er. TRIM.</a:t>
                      </a:r>
                    </a:p>
                  </a:txBody>
                  <a:tcPr marL="4193" marR="4193" marT="41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2do. TRIM.</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3er. TRIM.</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4to. TRIM.</a:t>
                      </a:r>
                    </a:p>
                  </a:txBody>
                  <a:tcPr marL="4193" marR="4193" marT="41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1er. TRIM.</a:t>
                      </a:r>
                    </a:p>
                  </a:txBody>
                  <a:tcPr marL="4193" marR="4193" marT="41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2do. TRIM.</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3er. TRIM.</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4to. TRIM.</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TOTAL ACUM.</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000" b="1" i="0" u="none" strike="noStrike" dirty="0">
                          <a:latin typeface="+mn-lt"/>
                        </a:rPr>
                        <a:t>%AVANCE FISICO</a:t>
                      </a:r>
                    </a:p>
                  </a:txBody>
                  <a:tcPr marL="4193" marR="4193" marT="41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71284">
                <a:tc>
                  <a:txBody>
                    <a:bodyPr/>
                    <a:lstStyle/>
                    <a:p>
                      <a:pPr algn="ctr" fontAlgn="b"/>
                      <a:r>
                        <a:rPr lang="en-US" sz="1000" b="1" i="0" u="none" strike="noStrike" dirty="0">
                          <a:latin typeface="+mn-lt"/>
                        </a:rPr>
                        <a:t>77</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l" fontAlgn="b"/>
                      <a:r>
                        <a:rPr lang="en-US" sz="1000" b="1" i="0" u="none" strike="noStrike">
                          <a:latin typeface="+mn-lt"/>
                        </a:rPr>
                        <a:t>FONDO DE OPERACIONES DE OBRAS SONORA SI</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dirty="0">
                          <a:latin typeface="+mn-lt"/>
                        </a:rPr>
                        <a:t>DESARROLLO SOCIAL.</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1" i="0" u="none" strike="noStrike" dirty="0">
                          <a:latin typeface="+mn-lt"/>
                        </a:rPr>
                        <a:t>VIVIENDA Y SERVICIOS A LA COMUNIDAD.</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1</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dirty="0">
                          <a:latin typeface="+mn-lt"/>
                        </a:rPr>
                        <a:t>DESARROLLO Y EQUIPAMIENTO URBANO.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1</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SONORA SOLIDARIO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57</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AGUA Y SANEAMIENTO PARA TODOS LOS SONORENSES.</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5701</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1" i="0" u="none" strike="noStrike">
                          <a:latin typeface="+mn-lt"/>
                        </a:rPr>
                        <a:t>PLANEACION DE LA INFRAESTRUCTURA HIDRAULICA.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121601">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001</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PLANEACION, PROGRAMACION Y SISTEMAS DE INFORMACION PARA LA INFRAESTRUCTURA HIDRAULICA.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COORDINACIÓN GENERAL</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Gestión de Recursos con CONAGUA para Obras del Sonora SI</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Asunto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4</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3</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75.00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12579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Acuerdos de Recursos y Obras del Sonora SI con el Gobierno Federal</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Acuerdo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4</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3</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75.00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1"/>
          <p:cNvSpPr>
            <a:spLocks noChangeArrowheads="1"/>
          </p:cNvSpPr>
          <p:nvPr/>
        </p:nvSpPr>
        <p:spPr bwMode="auto">
          <a:xfrm>
            <a:off x="1219200" y="231304"/>
            <a:ext cx="6705600" cy="533400"/>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a:solidFill>
                <a:srgbClr val="FFFFFF"/>
              </a:solidFill>
              <a:latin typeface="Calibri" pitchFamily="34" charset="0"/>
            </a:endParaRPr>
          </a:p>
        </p:txBody>
      </p:sp>
      <p:sp>
        <p:nvSpPr>
          <p:cNvPr id="10" name="Título 1"/>
          <p:cNvSpPr txBox="1">
            <a:spLocks/>
          </p:cNvSpPr>
          <p:nvPr/>
        </p:nvSpPr>
        <p:spPr bwMode="auto">
          <a:xfrm>
            <a:off x="1644650" y="333375"/>
            <a:ext cx="6280150" cy="457200"/>
          </a:xfrm>
          <a:prstGeom prst="rect">
            <a:avLst/>
          </a:prstGeom>
          <a:noFill/>
          <a:ln w="9525">
            <a:noFill/>
            <a:miter lim="800000"/>
            <a:headEnd/>
            <a:tailEnd/>
          </a:ln>
        </p:spPr>
        <p:txBody>
          <a:bodyPr>
            <a:normAutofit fontScale="92500"/>
          </a:bodyPr>
          <a:lstStyle/>
          <a:p>
            <a:pPr defTabSz="914400" fontAlgn="auto">
              <a:lnSpc>
                <a:spcPts val="2300"/>
              </a:lnSpc>
              <a:spcAft>
                <a:spcPts val="0"/>
              </a:spcAft>
              <a:defRPr/>
            </a:pPr>
            <a:r>
              <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rPr>
              <a:t>Avance Programático al 30 de </a:t>
            </a:r>
            <a:r>
              <a:rPr lang="es-ES_tradnl" sz="2400" b="1" spc="-150" dirty="0" smtClean="0">
                <a:effectLst>
                  <a:outerShdw blurRad="38100" dist="38100" dir="2700000" algn="tl">
                    <a:srgbClr val="000000">
                      <a:alpha val="43137"/>
                    </a:srgbClr>
                  </a:outerShdw>
                </a:effectLst>
                <a:latin typeface="Trebuchet MS" pitchFamily="34" charset="0"/>
                <a:ea typeface="+mj-ea"/>
                <a:cs typeface="Tahoma" pitchFamily="34" charset="0"/>
              </a:rPr>
              <a:t>septiembre </a:t>
            </a:r>
            <a:r>
              <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rPr>
              <a:t>de 2012</a:t>
            </a:r>
          </a:p>
        </p:txBody>
      </p:sp>
      <p:graphicFrame>
        <p:nvGraphicFramePr>
          <p:cNvPr id="6" name="5 Tabla"/>
          <p:cNvGraphicFramePr>
            <a:graphicFrameLocks noGrp="1"/>
          </p:cNvGraphicFramePr>
          <p:nvPr/>
        </p:nvGraphicFramePr>
        <p:xfrm>
          <a:off x="611188" y="1125538"/>
          <a:ext cx="7992891" cy="5100481"/>
        </p:xfrm>
        <a:graphic>
          <a:graphicData uri="http://schemas.openxmlformats.org/drawingml/2006/table">
            <a:tbl>
              <a:tblPr/>
              <a:tblGrid>
                <a:gridCol w="452805"/>
                <a:gridCol w="159813"/>
                <a:gridCol w="159813"/>
                <a:gridCol w="159813"/>
                <a:gridCol w="159813"/>
                <a:gridCol w="159813"/>
                <a:gridCol w="284113"/>
                <a:gridCol w="372897"/>
                <a:gridCol w="2070918"/>
                <a:gridCol w="284113"/>
                <a:gridCol w="392875"/>
                <a:gridCol w="399534"/>
                <a:gridCol w="339603"/>
                <a:gridCol w="233061"/>
                <a:gridCol w="233061"/>
                <a:gridCol w="233061"/>
                <a:gridCol w="233061"/>
                <a:gridCol w="233061"/>
                <a:gridCol w="233061"/>
                <a:gridCol w="233061"/>
                <a:gridCol w="233061"/>
                <a:gridCol w="366240"/>
                <a:gridCol w="366240"/>
              </a:tblGrid>
              <a:tr h="71284">
                <a:tc>
                  <a:txBody>
                    <a:bodyPr/>
                    <a:lstStyle/>
                    <a:p>
                      <a:pPr algn="ctr" fontAlgn="b"/>
                      <a:r>
                        <a:rPr lang="en-US" sz="1000" b="1"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dirty="0">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dirty="0">
                          <a:latin typeface="+mn-lt"/>
                        </a:rPr>
                        <a:t>Juntas de </a:t>
                      </a:r>
                      <a:r>
                        <a:rPr lang="en-US" sz="1000" b="0" i="0" u="none" strike="noStrike" dirty="0" err="1">
                          <a:latin typeface="+mn-lt"/>
                        </a:rPr>
                        <a:t>Consejo</a:t>
                      </a:r>
                      <a:r>
                        <a:rPr lang="en-US" sz="1000" b="0" i="0" u="none" strike="noStrike" dirty="0">
                          <a:latin typeface="+mn-lt"/>
                        </a:rPr>
                        <a:t> </a:t>
                      </a:r>
                      <a:r>
                        <a:rPr lang="en-US" sz="1000" b="0" i="0" u="none" strike="noStrike" dirty="0" err="1">
                          <a:latin typeface="+mn-lt"/>
                        </a:rPr>
                        <a:t>Directivo</a:t>
                      </a:r>
                      <a:endParaRPr lang="en-US" sz="1000" b="0" i="0" u="none" strike="noStrike" dirty="0">
                        <a:latin typeface="+mn-lt"/>
                      </a:endParaRP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3</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Reunión</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4</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0</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50.00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dirty="0">
                          <a:latin typeface="+mn-lt"/>
                        </a:rPr>
                        <a:t>2</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dirty="0">
                          <a:latin typeface="+mn-lt"/>
                        </a:rPr>
                        <a:t>COORDINACIÓN EJECUTIVA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dirty="0">
                          <a:latin typeface="+mn-lt"/>
                        </a:rPr>
                        <a:t>Gestión de Tierra para Obras del Sonora Si</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err="1">
                          <a:latin typeface="+mn-lt"/>
                        </a:rPr>
                        <a:t>Asunto</a:t>
                      </a:r>
                      <a:endParaRPr lang="en-US" sz="1000" b="0" i="0" u="none" strike="noStrike" dirty="0">
                        <a:latin typeface="+mn-lt"/>
                      </a:endParaRP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5</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2</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4</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80.00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12579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002</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INVERSION Y GESTION FINANCIERA PARA LA INFRAESTRUCTURA HIDRAULICA.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3</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dirty="0">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DIRECCIÓN GENERAL DE ADMINISTRACIÓN</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dirty="0">
                          <a:latin typeface="+mn-lt"/>
                        </a:rPr>
                        <a:t>Administración y Control de Personal y de Recursos Materiales</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Reporte</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24</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6</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6</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6</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6</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6</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6</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6</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18</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75.00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121601">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003</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dirty="0">
                          <a:latin typeface="+mn-lt"/>
                        </a:rPr>
                        <a:t>ESTUDIOS Y PROYECTOS PARA LA INFRAESTRUCTURA HIDRÁULICA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4</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dirty="0">
                          <a:latin typeface="+mn-lt"/>
                        </a:rPr>
                        <a:t>DIRECCIÓN GENERAL DE DESARROLLOS INMOBILIARIOS</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Estudios y Proyectos</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Estudio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4</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3</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75.00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5</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DIRECCIÓN GENERAL DE SUPERVISIÓN DE OBRA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Elaboración del Padrón de Contratistas y Proveedores</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Documento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0</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12579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Contratación de Obras, Arrendamientos, Adquisiciones y Servicios.</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Informe</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4</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0</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2</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50.00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Estudios y Proyectos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3</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Estudio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50.00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5702</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AGUA POTABLE</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121601">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001</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CONSTRUCCIÓN DE INFRAESTRUCTURA PARA AGUA POTABLE</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DIRECCIÓN GENERAL DE SUPERVISIÓN DE OBRA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5477">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
          <p:cNvSpPr>
            <a:spLocks noChangeArrowheads="1"/>
          </p:cNvSpPr>
          <p:nvPr/>
        </p:nvSpPr>
        <p:spPr bwMode="auto">
          <a:xfrm>
            <a:off x="1219200" y="231304"/>
            <a:ext cx="6705600" cy="533400"/>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a:solidFill>
                <a:srgbClr val="FFFFFF"/>
              </a:solidFill>
              <a:latin typeface="Calibri" pitchFamily="34" charset="0"/>
            </a:endParaRPr>
          </a:p>
        </p:txBody>
      </p:sp>
      <p:sp>
        <p:nvSpPr>
          <p:cNvPr id="12" name="Título 1"/>
          <p:cNvSpPr txBox="1">
            <a:spLocks/>
          </p:cNvSpPr>
          <p:nvPr/>
        </p:nvSpPr>
        <p:spPr bwMode="auto">
          <a:xfrm>
            <a:off x="1403648" y="332656"/>
            <a:ext cx="6280150" cy="457200"/>
          </a:xfrm>
          <a:prstGeom prst="rect">
            <a:avLst/>
          </a:prstGeom>
          <a:noFill/>
          <a:ln w="9525">
            <a:noFill/>
            <a:miter lim="800000"/>
            <a:headEnd/>
            <a:tailEnd/>
          </a:ln>
        </p:spPr>
        <p:txBody>
          <a:bodyPr>
            <a:normAutofit fontScale="92500"/>
          </a:bodyPr>
          <a:lstStyle/>
          <a:p>
            <a:pPr algn="ctr" defTabSz="914400" fontAlgn="auto">
              <a:lnSpc>
                <a:spcPts val="2300"/>
              </a:lnSpc>
              <a:spcAft>
                <a:spcPts val="0"/>
              </a:spcAft>
              <a:defRPr/>
            </a:pPr>
            <a:r>
              <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rPr>
              <a:t>Avance Programático al 30 de </a:t>
            </a:r>
            <a:r>
              <a:rPr lang="es-ES_tradnl" sz="2400" b="1" spc="-150" dirty="0" smtClean="0">
                <a:effectLst>
                  <a:outerShdw blurRad="38100" dist="38100" dir="2700000" algn="tl">
                    <a:srgbClr val="000000">
                      <a:alpha val="43137"/>
                    </a:srgbClr>
                  </a:outerShdw>
                </a:effectLst>
                <a:latin typeface="Trebuchet MS" pitchFamily="34" charset="0"/>
                <a:ea typeface="+mj-ea"/>
                <a:cs typeface="Tahoma" pitchFamily="34" charset="0"/>
              </a:rPr>
              <a:t>septiembre </a:t>
            </a:r>
            <a:r>
              <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rPr>
              <a:t>de 2012</a:t>
            </a:r>
          </a:p>
        </p:txBody>
      </p:sp>
      <p:graphicFrame>
        <p:nvGraphicFramePr>
          <p:cNvPr id="6" name="5 Tabla"/>
          <p:cNvGraphicFramePr>
            <a:graphicFrameLocks noGrp="1"/>
          </p:cNvGraphicFramePr>
          <p:nvPr/>
        </p:nvGraphicFramePr>
        <p:xfrm>
          <a:off x="611188" y="1397000"/>
          <a:ext cx="7992891" cy="3864509"/>
        </p:xfrm>
        <a:graphic>
          <a:graphicData uri="http://schemas.openxmlformats.org/drawingml/2006/table">
            <a:tbl>
              <a:tblPr/>
              <a:tblGrid>
                <a:gridCol w="452805"/>
                <a:gridCol w="159813"/>
                <a:gridCol w="159813"/>
                <a:gridCol w="159813"/>
                <a:gridCol w="159813"/>
                <a:gridCol w="159813"/>
                <a:gridCol w="284113"/>
                <a:gridCol w="372897"/>
                <a:gridCol w="2070918"/>
                <a:gridCol w="284113"/>
                <a:gridCol w="392875"/>
                <a:gridCol w="399534"/>
                <a:gridCol w="339603"/>
                <a:gridCol w="233061"/>
                <a:gridCol w="233061"/>
                <a:gridCol w="233061"/>
                <a:gridCol w="233061"/>
                <a:gridCol w="233061"/>
                <a:gridCol w="233061"/>
                <a:gridCol w="233061"/>
                <a:gridCol w="233061"/>
                <a:gridCol w="366240"/>
                <a:gridCol w="366240"/>
              </a:tblGrid>
              <a:tr h="71284">
                <a:tc>
                  <a:txBody>
                    <a:bodyPr/>
                    <a:lstStyle/>
                    <a:p>
                      <a:pPr algn="ctr" fontAlgn="b"/>
                      <a:r>
                        <a:rPr lang="en-US" sz="1000" b="1"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dirty="0">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dirty="0" err="1">
                          <a:latin typeface="+mn-lt"/>
                        </a:rPr>
                        <a:t>Elaboración</a:t>
                      </a:r>
                      <a:r>
                        <a:rPr lang="en-US" sz="1000" b="0" i="0" u="none" strike="noStrike" dirty="0">
                          <a:latin typeface="+mn-lt"/>
                        </a:rPr>
                        <a:t> de </a:t>
                      </a:r>
                      <a:r>
                        <a:rPr lang="en-US" sz="1000" b="0" i="0" u="none" strike="noStrike" dirty="0" err="1">
                          <a:latin typeface="+mn-lt"/>
                        </a:rPr>
                        <a:t>expedientes</a:t>
                      </a:r>
                      <a:r>
                        <a:rPr lang="en-US" sz="1000" b="0" i="0" u="none" strike="noStrike" dirty="0">
                          <a:latin typeface="+mn-lt"/>
                        </a:rPr>
                        <a:t> </a:t>
                      </a:r>
                      <a:r>
                        <a:rPr lang="en-US" sz="1000" b="0" i="0" u="none" strike="noStrike" dirty="0" err="1">
                          <a:latin typeface="+mn-lt"/>
                        </a:rPr>
                        <a:t>técnicos</a:t>
                      </a:r>
                      <a:endParaRPr lang="en-US" sz="1000" b="0" i="0" u="none" strike="noStrike" dirty="0">
                        <a:latin typeface="+mn-lt"/>
                      </a:endParaRP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Documento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3</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3</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100.00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12579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dirty="0">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dirty="0">
                          <a:latin typeface="+mn-lt"/>
                        </a:rPr>
                        <a:t>Construcción de Infraestructura para agua potable (Acueducto Independencia y Ramal Sur)</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Obra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0</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dirty="0" err="1">
                          <a:latin typeface="+mn-lt"/>
                        </a:rPr>
                        <a:t>Reporte</a:t>
                      </a:r>
                      <a:r>
                        <a:rPr lang="en-US" sz="1000" b="0" i="0" u="none" strike="noStrike" dirty="0">
                          <a:latin typeface="+mn-lt"/>
                        </a:rPr>
                        <a:t> de </a:t>
                      </a:r>
                      <a:r>
                        <a:rPr lang="en-US" sz="1000" b="0" i="0" u="none" strike="noStrike" dirty="0" err="1">
                          <a:latin typeface="+mn-lt"/>
                        </a:rPr>
                        <a:t>supervisión</a:t>
                      </a:r>
                      <a:endParaRPr lang="en-US" sz="1000" b="0" i="0" u="none" strike="noStrike" dirty="0">
                        <a:latin typeface="+mn-lt"/>
                      </a:endParaRP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3</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Reporte</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9</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3</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2</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3</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7</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77.78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5701</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1" i="0" u="none" strike="noStrike">
                          <a:latin typeface="+mn-lt"/>
                        </a:rPr>
                        <a:t>PLANEACION DE LA INFRAESTRUCTURA HIDRAULICA.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121601">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003</a:t>
                      </a:r>
                    </a:p>
                  </a:txBody>
                  <a:tcPr marL="4193" marR="4193" marT="419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ESTUDIOS Y PROYECTOS PARA LA INFRAESTRUCTURA HIDRÁULICA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6</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t"/>
                      <a:r>
                        <a:rPr lang="en-US" sz="1000" b="1" i="0" u="none" strike="noStrike">
                          <a:latin typeface="+mn-lt"/>
                        </a:rPr>
                        <a:t> </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DIRECCIÓN GENERAL DE FINANZAS</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Estudios Financieros</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Informe</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4</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3</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75.00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7</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DIRECCIÓN GENERAL JURÍDICA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s-MX" sz="1000" b="0" i="0" u="none" strike="noStrike">
                          <a:latin typeface="+mn-lt"/>
                        </a:rPr>
                        <a:t>Desahogo de Procedimientos Administrativos y Judiciales</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Asunto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4</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3</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75.00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Asesoría Legal</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Consulta</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4</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1</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3</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75.00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0" i="0" u="none" strike="noStrike">
                          <a:latin typeface="+mn-lt"/>
                        </a:rPr>
                        <a:t>Elaboración de Instrumentos Jurídico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3</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Convenio</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20</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5</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5</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5</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5</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5</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5</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5</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15</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75.00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62897">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dirty="0">
                          <a:latin typeface="+mn-lt"/>
                        </a:rPr>
                        <a:t>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r h="71284">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TOTAL</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0"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98</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0</a:t>
                      </a:r>
                    </a:p>
                  </a:txBody>
                  <a:tcPr marL="4193" marR="4193" marT="419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23</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25</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24</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26</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23</a:t>
                      </a:r>
                    </a:p>
                  </a:txBody>
                  <a:tcPr marL="4193" marR="4193" marT="4193"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25</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22</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a:latin typeface="+mn-lt"/>
                        </a:rPr>
                        <a:t> </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ctr" fontAlgn="b"/>
                      <a:r>
                        <a:rPr lang="en-US" sz="1000" b="1" i="0" u="none" strike="noStrike" dirty="0">
                          <a:latin typeface="+mn-lt"/>
                        </a:rPr>
                        <a:t>70</a:t>
                      </a:r>
                    </a:p>
                  </a:txBody>
                  <a:tcPr marL="4193" marR="4193" marT="419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95000"/>
                      </a:schemeClr>
                    </a:solidFill>
                  </a:tcPr>
                </a:tc>
                <a:tc>
                  <a:txBody>
                    <a:bodyPr/>
                    <a:lstStyle/>
                    <a:p>
                      <a:pPr algn="l" fontAlgn="b"/>
                      <a:r>
                        <a:rPr lang="en-US" sz="1000" b="1" i="0" u="none" strike="noStrike" dirty="0">
                          <a:latin typeface="+mn-lt"/>
                        </a:rPr>
                        <a:t>      71.43 </a:t>
                      </a:r>
                    </a:p>
                  </a:txBody>
                  <a:tcPr marL="4193" marR="4193" marT="4193"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5 Gráfico"/>
          <p:cNvGraphicFramePr/>
          <p:nvPr/>
        </p:nvGraphicFramePr>
        <p:xfrm>
          <a:off x="-972616" y="476672"/>
          <a:ext cx="6264696"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43012" name="13 CuadroTexto"/>
          <p:cNvSpPr txBox="1">
            <a:spLocks noChangeArrowheads="1"/>
          </p:cNvSpPr>
          <p:nvPr/>
        </p:nvSpPr>
        <p:spPr bwMode="auto">
          <a:xfrm>
            <a:off x="2771775" y="7938"/>
            <a:ext cx="3676650" cy="368300"/>
          </a:xfrm>
          <a:prstGeom prst="rect">
            <a:avLst/>
          </a:prstGeom>
          <a:noFill/>
          <a:ln w="9525">
            <a:noFill/>
            <a:miter lim="800000"/>
            <a:headEnd/>
            <a:tailEnd/>
          </a:ln>
        </p:spPr>
        <p:txBody>
          <a:bodyPr wrap="none">
            <a:spAutoFit/>
          </a:bodyPr>
          <a:lstStyle/>
          <a:p>
            <a:r>
              <a:rPr lang="es-MX" b="1"/>
              <a:t>Programa Operativo Anual 2012</a:t>
            </a:r>
          </a:p>
        </p:txBody>
      </p:sp>
      <p:graphicFrame>
        <p:nvGraphicFramePr>
          <p:cNvPr id="16" name="15 Tabla"/>
          <p:cNvGraphicFramePr>
            <a:graphicFrameLocks noGrp="1"/>
          </p:cNvGraphicFramePr>
          <p:nvPr/>
        </p:nvGraphicFramePr>
        <p:xfrm>
          <a:off x="3924300" y="1268413"/>
          <a:ext cx="4968552" cy="5082540"/>
        </p:xfrm>
        <a:graphic>
          <a:graphicData uri="http://schemas.openxmlformats.org/drawingml/2006/table">
            <a:tbl>
              <a:tblPr/>
              <a:tblGrid>
                <a:gridCol w="471873"/>
                <a:gridCol w="4496679"/>
              </a:tblGrid>
              <a:tr h="161925">
                <a:tc>
                  <a:txBody>
                    <a:bodyPr/>
                    <a:lstStyle/>
                    <a:p>
                      <a:pPr algn="ctr" fontAlgn="ctr"/>
                      <a:endParaRPr lang="es-ES" sz="1150" b="0" i="0" u="none" strike="noStrike" dirty="0">
                        <a:latin typeface="Arial"/>
                      </a:endParaRPr>
                    </a:p>
                  </a:txBody>
                  <a:tcPr marL="0" marR="0" marT="0" marB="0" anchor="ctr">
                    <a:lnL>
                      <a:noFill/>
                    </a:lnL>
                    <a:lnR>
                      <a:noFill/>
                    </a:lnR>
                    <a:lnT>
                      <a:noFill/>
                    </a:lnT>
                    <a:lnB>
                      <a:noFill/>
                    </a:lnB>
                  </a:tcPr>
                </a:tc>
                <a:tc>
                  <a:txBody>
                    <a:bodyPr/>
                    <a:lstStyle/>
                    <a:p>
                      <a:pPr algn="l" fontAlgn="b"/>
                      <a:r>
                        <a:rPr lang="es-ES" sz="1150" b="1" i="0" u="none" strike="noStrike">
                          <a:solidFill>
                            <a:srgbClr val="0000FF"/>
                          </a:solidFill>
                          <a:latin typeface="Arial"/>
                        </a:rPr>
                        <a:t>COORDINACIÓN GENERAL</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1.1</a:t>
                      </a:r>
                    </a:p>
                  </a:txBody>
                  <a:tcPr marL="0" marR="0" marT="0" marB="0" anchor="ctr">
                    <a:lnL>
                      <a:noFill/>
                    </a:lnL>
                    <a:lnR>
                      <a:noFill/>
                    </a:lnR>
                    <a:lnT>
                      <a:noFill/>
                    </a:lnT>
                    <a:lnB>
                      <a:noFill/>
                    </a:lnB>
                  </a:tcPr>
                </a:tc>
                <a:tc>
                  <a:txBody>
                    <a:bodyPr/>
                    <a:lstStyle/>
                    <a:p>
                      <a:pPr algn="l" fontAlgn="b"/>
                      <a:r>
                        <a:rPr lang="es-MX" sz="1150" b="0" i="0" u="none" strike="noStrike" dirty="0">
                          <a:latin typeface="Arial"/>
                        </a:rPr>
                        <a:t>Gestión de Recursos con CONAGUA para Obras del Sonora SI (Asunto)</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1.2</a:t>
                      </a:r>
                    </a:p>
                  </a:txBody>
                  <a:tcPr marL="0" marR="0" marT="0" marB="0" anchor="ctr">
                    <a:lnL>
                      <a:noFill/>
                    </a:lnL>
                    <a:lnR>
                      <a:noFill/>
                    </a:lnR>
                    <a:lnT>
                      <a:noFill/>
                    </a:lnT>
                    <a:lnB>
                      <a:noFill/>
                    </a:lnB>
                  </a:tcPr>
                </a:tc>
                <a:tc>
                  <a:txBody>
                    <a:bodyPr/>
                    <a:lstStyle/>
                    <a:p>
                      <a:pPr algn="l" fontAlgn="b"/>
                      <a:r>
                        <a:rPr lang="es-MX" sz="1150" b="0" i="0" u="none" strike="noStrike" dirty="0">
                          <a:latin typeface="Arial"/>
                        </a:rPr>
                        <a:t>Acuerdos de Recursos y Obras del Sonora SI con el Gobierno Federal (</a:t>
                      </a:r>
                      <a:r>
                        <a:rPr lang="es-MX" sz="1150" b="0" i="0" u="none" strike="noStrike" dirty="0" smtClean="0">
                          <a:latin typeface="Arial"/>
                        </a:rPr>
                        <a:t>Acuerdo</a:t>
                      </a:r>
                      <a:r>
                        <a:rPr lang="es-MX" sz="1150" b="0" i="0" u="none" strike="noStrike" dirty="0">
                          <a:latin typeface="Arial"/>
                        </a:rPr>
                        <a:t>)</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1.3</a:t>
                      </a:r>
                    </a:p>
                  </a:txBody>
                  <a:tcPr marL="0" marR="0" marT="0" marB="0" anchor="ctr">
                    <a:lnL>
                      <a:noFill/>
                    </a:lnL>
                    <a:lnR>
                      <a:noFill/>
                    </a:lnR>
                    <a:lnT>
                      <a:noFill/>
                    </a:lnT>
                    <a:lnB>
                      <a:noFill/>
                    </a:lnB>
                  </a:tcPr>
                </a:tc>
                <a:tc>
                  <a:txBody>
                    <a:bodyPr/>
                    <a:lstStyle/>
                    <a:p>
                      <a:pPr algn="l" fontAlgn="b"/>
                      <a:r>
                        <a:rPr lang="es-ES" sz="1150" b="0" i="0" u="none" strike="noStrike">
                          <a:latin typeface="Arial"/>
                        </a:rPr>
                        <a:t>Juntas de Consejo Directivo (Reunión)</a:t>
                      </a:r>
                    </a:p>
                  </a:txBody>
                  <a:tcPr marL="0" marR="0" marT="0" marB="0" anchor="b">
                    <a:lnL>
                      <a:noFill/>
                    </a:lnL>
                    <a:lnR>
                      <a:noFill/>
                    </a:lnR>
                    <a:lnT>
                      <a:noFill/>
                    </a:lnT>
                    <a:lnB>
                      <a:noFill/>
                    </a:lnB>
                  </a:tcPr>
                </a:tc>
              </a:tr>
              <a:tr h="161925">
                <a:tc>
                  <a:txBody>
                    <a:bodyPr/>
                    <a:lstStyle/>
                    <a:p>
                      <a:pPr algn="ctr" fontAlgn="ctr"/>
                      <a:endParaRPr lang="es-ES" sz="1150" b="0" i="0" u="none" strike="noStrike">
                        <a:latin typeface="Arial"/>
                      </a:endParaRPr>
                    </a:p>
                  </a:txBody>
                  <a:tcPr marL="0" marR="0" marT="0" marB="0" anchor="ctr">
                    <a:lnL>
                      <a:noFill/>
                    </a:lnL>
                    <a:lnR>
                      <a:noFill/>
                    </a:lnR>
                    <a:lnT>
                      <a:noFill/>
                    </a:lnT>
                    <a:lnB>
                      <a:noFill/>
                    </a:lnB>
                  </a:tcPr>
                </a:tc>
                <a:tc>
                  <a:txBody>
                    <a:bodyPr/>
                    <a:lstStyle/>
                    <a:p>
                      <a:pPr algn="l" fontAlgn="b"/>
                      <a:r>
                        <a:rPr lang="es-ES" sz="1150" b="1" i="0" u="none" strike="noStrike" dirty="0">
                          <a:solidFill>
                            <a:srgbClr val="0000FF"/>
                          </a:solidFill>
                          <a:latin typeface="Arial"/>
                        </a:rPr>
                        <a:t>COORDINACIÓN EJECUTIVA</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2.1</a:t>
                      </a:r>
                    </a:p>
                  </a:txBody>
                  <a:tcPr marL="0" marR="0" marT="0" marB="0" anchor="ctr">
                    <a:lnL>
                      <a:noFill/>
                    </a:lnL>
                    <a:lnR>
                      <a:noFill/>
                    </a:lnR>
                    <a:lnT>
                      <a:noFill/>
                    </a:lnT>
                    <a:lnB>
                      <a:noFill/>
                    </a:lnB>
                  </a:tcPr>
                </a:tc>
                <a:tc>
                  <a:txBody>
                    <a:bodyPr/>
                    <a:lstStyle/>
                    <a:p>
                      <a:pPr algn="l" fontAlgn="b"/>
                      <a:r>
                        <a:rPr lang="es-MX" sz="1150" b="0" i="0" u="none" strike="noStrike" dirty="0">
                          <a:latin typeface="Arial"/>
                        </a:rPr>
                        <a:t>Gestión de Tierra para Obras del Sonora </a:t>
                      </a:r>
                      <a:r>
                        <a:rPr lang="es-MX" sz="1150" b="0" i="0" u="none" strike="noStrike" dirty="0" smtClean="0">
                          <a:latin typeface="Arial"/>
                        </a:rPr>
                        <a:t>SI </a:t>
                      </a:r>
                      <a:r>
                        <a:rPr lang="es-MX" sz="1150" b="0" i="0" u="none" strike="noStrike" dirty="0">
                          <a:latin typeface="Arial"/>
                        </a:rPr>
                        <a:t>(Asunto)</a:t>
                      </a:r>
                    </a:p>
                  </a:txBody>
                  <a:tcPr marL="0" marR="0" marT="0" marB="0" anchor="b">
                    <a:lnL>
                      <a:noFill/>
                    </a:lnL>
                    <a:lnR>
                      <a:noFill/>
                    </a:lnR>
                    <a:lnT>
                      <a:noFill/>
                    </a:lnT>
                    <a:lnB>
                      <a:noFill/>
                    </a:lnB>
                  </a:tcPr>
                </a:tc>
              </a:tr>
              <a:tr h="161925">
                <a:tc>
                  <a:txBody>
                    <a:bodyPr/>
                    <a:lstStyle/>
                    <a:p>
                      <a:pPr algn="ctr" fontAlgn="ctr"/>
                      <a:endParaRPr lang="es-ES" sz="1150" b="0" i="0" u="none" strike="noStrike">
                        <a:latin typeface="Arial"/>
                      </a:endParaRPr>
                    </a:p>
                  </a:txBody>
                  <a:tcPr marL="0" marR="0" marT="0" marB="0" anchor="ctr">
                    <a:lnL>
                      <a:noFill/>
                    </a:lnL>
                    <a:lnR>
                      <a:noFill/>
                    </a:lnR>
                    <a:lnT>
                      <a:noFill/>
                    </a:lnT>
                    <a:lnB>
                      <a:noFill/>
                    </a:lnB>
                  </a:tcPr>
                </a:tc>
                <a:tc>
                  <a:txBody>
                    <a:bodyPr/>
                    <a:lstStyle/>
                    <a:p>
                      <a:pPr algn="l" fontAlgn="b"/>
                      <a:r>
                        <a:rPr lang="es-ES" sz="1150" b="1" i="0" u="none" strike="noStrike">
                          <a:solidFill>
                            <a:srgbClr val="0000FF"/>
                          </a:solidFill>
                          <a:latin typeface="Arial"/>
                        </a:rPr>
                        <a:t>DIRECCIÓN GENERAL DE ADMINISTRACIÓN</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3.1</a:t>
                      </a:r>
                    </a:p>
                  </a:txBody>
                  <a:tcPr marL="0" marR="0" marT="0" marB="0" anchor="ctr">
                    <a:lnL>
                      <a:noFill/>
                    </a:lnL>
                    <a:lnR>
                      <a:noFill/>
                    </a:lnR>
                    <a:lnT>
                      <a:noFill/>
                    </a:lnT>
                    <a:lnB>
                      <a:noFill/>
                    </a:lnB>
                  </a:tcPr>
                </a:tc>
                <a:tc>
                  <a:txBody>
                    <a:bodyPr/>
                    <a:lstStyle/>
                    <a:p>
                      <a:pPr algn="l" fontAlgn="b"/>
                      <a:r>
                        <a:rPr lang="es-MX" sz="1150" b="0" i="0" u="none" strike="noStrike" dirty="0">
                          <a:latin typeface="Arial"/>
                        </a:rPr>
                        <a:t>Administración y Control de Personal y de Recursos Materiales (Reporte)</a:t>
                      </a:r>
                    </a:p>
                  </a:txBody>
                  <a:tcPr marL="0" marR="0" marT="0" marB="0" anchor="b">
                    <a:lnL>
                      <a:noFill/>
                    </a:lnL>
                    <a:lnR>
                      <a:noFill/>
                    </a:lnR>
                    <a:lnT>
                      <a:noFill/>
                    </a:lnT>
                    <a:lnB>
                      <a:noFill/>
                    </a:lnB>
                  </a:tcPr>
                </a:tc>
              </a:tr>
              <a:tr h="161925">
                <a:tc>
                  <a:txBody>
                    <a:bodyPr/>
                    <a:lstStyle/>
                    <a:p>
                      <a:pPr algn="ctr" fontAlgn="ctr"/>
                      <a:endParaRPr lang="es-ES" sz="1150" b="0" i="0" u="none" strike="noStrike">
                        <a:latin typeface="Arial"/>
                      </a:endParaRPr>
                    </a:p>
                  </a:txBody>
                  <a:tcPr marL="0" marR="0" marT="0" marB="0" anchor="ctr">
                    <a:lnL>
                      <a:noFill/>
                    </a:lnL>
                    <a:lnR>
                      <a:noFill/>
                    </a:lnR>
                    <a:lnT>
                      <a:noFill/>
                    </a:lnT>
                    <a:lnB>
                      <a:noFill/>
                    </a:lnB>
                  </a:tcPr>
                </a:tc>
                <a:tc>
                  <a:txBody>
                    <a:bodyPr/>
                    <a:lstStyle/>
                    <a:p>
                      <a:pPr algn="l" fontAlgn="b"/>
                      <a:r>
                        <a:rPr lang="es-MX" sz="1150" b="1" i="0" u="none" strike="noStrike">
                          <a:solidFill>
                            <a:srgbClr val="0000FF"/>
                          </a:solidFill>
                          <a:latin typeface="Arial"/>
                        </a:rPr>
                        <a:t>DIRECCIÓN GENERAL DE DESARROLLOS INMOBILIARIOS</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4.1</a:t>
                      </a:r>
                    </a:p>
                  </a:txBody>
                  <a:tcPr marL="0" marR="0" marT="0" marB="0" anchor="ctr">
                    <a:lnL>
                      <a:noFill/>
                    </a:lnL>
                    <a:lnR>
                      <a:noFill/>
                    </a:lnR>
                    <a:lnT>
                      <a:noFill/>
                    </a:lnT>
                    <a:lnB>
                      <a:noFill/>
                    </a:lnB>
                  </a:tcPr>
                </a:tc>
                <a:tc>
                  <a:txBody>
                    <a:bodyPr/>
                    <a:lstStyle/>
                    <a:p>
                      <a:pPr algn="l" fontAlgn="b"/>
                      <a:r>
                        <a:rPr lang="es-ES" sz="1150" b="0" i="0" u="none" strike="noStrike">
                          <a:latin typeface="Arial"/>
                        </a:rPr>
                        <a:t>Estudios y Proyectos (Estudio)</a:t>
                      </a:r>
                    </a:p>
                  </a:txBody>
                  <a:tcPr marL="0" marR="0" marT="0" marB="0" anchor="b">
                    <a:lnL>
                      <a:noFill/>
                    </a:lnL>
                    <a:lnR>
                      <a:noFill/>
                    </a:lnR>
                    <a:lnT>
                      <a:noFill/>
                    </a:lnT>
                    <a:lnB>
                      <a:noFill/>
                    </a:lnB>
                  </a:tcPr>
                </a:tc>
              </a:tr>
              <a:tr h="161925">
                <a:tc>
                  <a:txBody>
                    <a:bodyPr/>
                    <a:lstStyle/>
                    <a:p>
                      <a:pPr algn="ctr" fontAlgn="ctr"/>
                      <a:endParaRPr lang="es-ES" sz="1150" b="0" i="0" u="none" strike="noStrike">
                        <a:latin typeface="Arial"/>
                      </a:endParaRPr>
                    </a:p>
                  </a:txBody>
                  <a:tcPr marL="0" marR="0" marT="0" marB="0" anchor="ctr">
                    <a:lnL>
                      <a:noFill/>
                    </a:lnL>
                    <a:lnR>
                      <a:noFill/>
                    </a:lnR>
                    <a:lnT>
                      <a:noFill/>
                    </a:lnT>
                    <a:lnB>
                      <a:noFill/>
                    </a:lnB>
                  </a:tcPr>
                </a:tc>
                <a:tc>
                  <a:txBody>
                    <a:bodyPr/>
                    <a:lstStyle/>
                    <a:p>
                      <a:pPr algn="l" fontAlgn="b"/>
                      <a:r>
                        <a:rPr lang="es-MX" sz="1150" b="1" i="0" u="none" strike="noStrike">
                          <a:solidFill>
                            <a:srgbClr val="0000FF"/>
                          </a:solidFill>
                          <a:latin typeface="Arial"/>
                        </a:rPr>
                        <a:t>DIRECCIÓN GENERAL DE SUPERVISIÓN DE OBRA</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5.1</a:t>
                      </a:r>
                    </a:p>
                  </a:txBody>
                  <a:tcPr marL="0" marR="0" marT="0" marB="0" anchor="ctr">
                    <a:lnL>
                      <a:noFill/>
                    </a:lnL>
                    <a:lnR>
                      <a:noFill/>
                    </a:lnR>
                    <a:lnT>
                      <a:noFill/>
                    </a:lnT>
                    <a:lnB>
                      <a:noFill/>
                    </a:lnB>
                  </a:tcPr>
                </a:tc>
                <a:tc>
                  <a:txBody>
                    <a:bodyPr/>
                    <a:lstStyle/>
                    <a:p>
                      <a:pPr algn="l" fontAlgn="b"/>
                      <a:r>
                        <a:rPr lang="es-MX" sz="1150" b="0" i="0" u="none" strike="noStrike" dirty="0">
                          <a:latin typeface="Arial"/>
                        </a:rPr>
                        <a:t>Elaboración del Padrón de Contratistas y Proveedores -DGCCC-(Documento)</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5.2</a:t>
                      </a:r>
                    </a:p>
                  </a:txBody>
                  <a:tcPr marL="0" marR="0" marT="0" marB="0" anchor="ctr">
                    <a:lnL>
                      <a:noFill/>
                    </a:lnL>
                    <a:lnR>
                      <a:noFill/>
                    </a:lnR>
                    <a:lnT>
                      <a:noFill/>
                    </a:lnT>
                    <a:lnB>
                      <a:noFill/>
                    </a:lnB>
                  </a:tcPr>
                </a:tc>
                <a:tc>
                  <a:txBody>
                    <a:bodyPr/>
                    <a:lstStyle/>
                    <a:p>
                      <a:pPr algn="l" fontAlgn="b"/>
                      <a:r>
                        <a:rPr lang="es-MX" sz="1150" b="0" i="0" u="none" strike="noStrike">
                          <a:latin typeface="Arial"/>
                        </a:rPr>
                        <a:t>Contratación de Obras, Arrendamientos, Adquisiciones y Servicios -DGCCC- (Informe)</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5.3</a:t>
                      </a:r>
                    </a:p>
                  </a:txBody>
                  <a:tcPr marL="0" marR="0" marT="0" marB="0" anchor="ctr">
                    <a:lnL>
                      <a:noFill/>
                    </a:lnL>
                    <a:lnR>
                      <a:noFill/>
                    </a:lnR>
                    <a:lnT>
                      <a:noFill/>
                    </a:lnT>
                    <a:lnB>
                      <a:noFill/>
                    </a:lnB>
                  </a:tcPr>
                </a:tc>
                <a:tc>
                  <a:txBody>
                    <a:bodyPr/>
                    <a:lstStyle/>
                    <a:p>
                      <a:pPr algn="l" fontAlgn="b"/>
                      <a:r>
                        <a:rPr lang="es-MX" sz="1150" b="0" i="0" u="none" strike="noStrike" dirty="0">
                          <a:latin typeface="Arial"/>
                        </a:rPr>
                        <a:t>Estudios y Proyectos  </a:t>
                      </a:r>
                      <a:r>
                        <a:rPr lang="es-MX" sz="1150" b="0" i="0" u="none" strike="noStrike" dirty="0" smtClean="0">
                          <a:latin typeface="Arial"/>
                        </a:rPr>
                        <a:t>-Pilares y Desalinizadora- -DGIH- (</a:t>
                      </a:r>
                      <a:r>
                        <a:rPr lang="es-MX" sz="1150" b="0" i="0" u="none" strike="noStrike" dirty="0">
                          <a:latin typeface="Arial"/>
                        </a:rPr>
                        <a:t>Estudio)</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5.4</a:t>
                      </a:r>
                    </a:p>
                  </a:txBody>
                  <a:tcPr marL="0" marR="0" marT="0" marB="0" anchor="ctr">
                    <a:lnL>
                      <a:noFill/>
                    </a:lnL>
                    <a:lnR>
                      <a:noFill/>
                    </a:lnR>
                    <a:lnT>
                      <a:noFill/>
                    </a:lnT>
                    <a:lnB>
                      <a:noFill/>
                    </a:lnB>
                  </a:tcPr>
                </a:tc>
                <a:tc>
                  <a:txBody>
                    <a:bodyPr/>
                    <a:lstStyle/>
                    <a:p>
                      <a:pPr algn="l" fontAlgn="b"/>
                      <a:r>
                        <a:rPr lang="es-MX" sz="1150" b="0" i="0" u="none" strike="noStrike">
                          <a:latin typeface="Arial"/>
                        </a:rPr>
                        <a:t>Elaboración de expedientes técnicos -DGIH- (Documento)</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5.5</a:t>
                      </a:r>
                    </a:p>
                  </a:txBody>
                  <a:tcPr marL="0" marR="0" marT="0" marB="0" anchor="ctr">
                    <a:lnL>
                      <a:noFill/>
                    </a:lnL>
                    <a:lnR>
                      <a:noFill/>
                    </a:lnR>
                    <a:lnT>
                      <a:noFill/>
                    </a:lnT>
                    <a:lnB>
                      <a:noFill/>
                    </a:lnB>
                  </a:tcPr>
                </a:tc>
                <a:tc>
                  <a:txBody>
                    <a:bodyPr/>
                    <a:lstStyle/>
                    <a:p>
                      <a:pPr algn="l" fontAlgn="b"/>
                      <a:r>
                        <a:rPr lang="es-MX" sz="1150" b="0" i="0" u="none" strike="noStrike" dirty="0">
                          <a:latin typeface="Arial"/>
                        </a:rPr>
                        <a:t>Construcción de Infraestructura para agua potable </a:t>
                      </a:r>
                      <a:r>
                        <a:rPr lang="es-MX" sz="1150" b="0" i="0" u="none" strike="noStrike" dirty="0" smtClean="0">
                          <a:latin typeface="Arial"/>
                        </a:rPr>
                        <a:t>–Acueducto Independencia y Ramal Sur- (Obra</a:t>
                      </a:r>
                      <a:r>
                        <a:rPr lang="es-MX" sz="1150" b="0" i="0" u="none" strike="noStrike" dirty="0">
                          <a:latin typeface="Arial"/>
                        </a:rPr>
                        <a:t>)</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5.6</a:t>
                      </a:r>
                    </a:p>
                  </a:txBody>
                  <a:tcPr marL="0" marR="0" marT="0" marB="0" anchor="ctr">
                    <a:lnL>
                      <a:noFill/>
                    </a:lnL>
                    <a:lnR>
                      <a:noFill/>
                    </a:lnR>
                    <a:lnT>
                      <a:noFill/>
                    </a:lnT>
                    <a:lnB>
                      <a:noFill/>
                    </a:lnB>
                  </a:tcPr>
                </a:tc>
                <a:tc>
                  <a:txBody>
                    <a:bodyPr/>
                    <a:lstStyle/>
                    <a:p>
                      <a:pPr algn="l" fontAlgn="b"/>
                      <a:r>
                        <a:rPr lang="es-MX" sz="1150" b="0" i="0" u="none" strike="noStrike">
                          <a:latin typeface="Arial"/>
                        </a:rPr>
                        <a:t>Reporte de supervisión -DGIH- (Reporte)</a:t>
                      </a:r>
                    </a:p>
                  </a:txBody>
                  <a:tcPr marL="0" marR="0" marT="0" marB="0" anchor="b">
                    <a:lnL>
                      <a:noFill/>
                    </a:lnL>
                    <a:lnR>
                      <a:noFill/>
                    </a:lnR>
                    <a:lnT>
                      <a:noFill/>
                    </a:lnT>
                    <a:lnB>
                      <a:noFill/>
                    </a:lnB>
                  </a:tcPr>
                </a:tc>
              </a:tr>
              <a:tr h="161925">
                <a:tc>
                  <a:txBody>
                    <a:bodyPr/>
                    <a:lstStyle/>
                    <a:p>
                      <a:pPr algn="ctr" fontAlgn="ctr"/>
                      <a:endParaRPr lang="es-ES" sz="1150" b="0" i="0" u="none" strike="noStrike">
                        <a:latin typeface="Arial"/>
                      </a:endParaRPr>
                    </a:p>
                  </a:txBody>
                  <a:tcPr marL="0" marR="0" marT="0" marB="0" anchor="ctr">
                    <a:lnL>
                      <a:noFill/>
                    </a:lnL>
                    <a:lnR>
                      <a:noFill/>
                    </a:lnR>
                    <a:lnT>
                      <a:noFill/>
                    </a:lnT>
                    <a:lnB>
                      <a:noFill/>
                    </a:lnB>
                  </a:tcPr>
                </a:tc>
                <a:tc>
                  <a:txBody>
                    <a:bodyPr/>
                    <a:lstStyle/>
                    <a:p>
                      <a:pPr algn="l" fontAlgn="b"/>
                      <a:r>
                        <a:rPr lang="es-ES" sz="1150" b="1" i="0" u="none" strike="noStrike">
                          <a:solidFill>
                            <a:srgbClr val="0000FF"/>
                          </a:solidFill>
                          <a:latin typeface="Arial"/>
                        </a:rPr>
                        <a:t>DIRECCIÓN GENERAL DE FINANZAS</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6.1</a:t>
                      </a:r>
                    </a:p>
                  </a:txBody>
                  <a:tcPr marL="0" marR="0" marT="0" marB="0" anchor="ctr">
                    <a:lnL>
                      <a:noFill/>
                    </a:lnL>
                    <a:lnR>
                      <a:noFill/>
                    </a:lnR>
                    <a:lnT>
                      <a:noFill/>
                    </a:lnT>
                    <a:lnB>
                      <a:noFill/>
                    </a:lnB>
                  </a:tcPr>
                </a:tc>
                <a:tc>
                  <a:txBody>
                    <a:bodyPr/>
                    <a:lstStyle/>
                    <a:p>
                      <a:pPr algn="l" fontAlgn="b"/>
                      <a:r>
                        <a:rPr lang="es-ES" sz="1150" b="0" i="0" u="none" strike="noStrike">
                          <a:latin typeface="Arial"/>
                        </a:rPr>
                        <a:t>Estudios Financieros (Informe)</a:t>
                      </a:r>
                    </a:p>
                  </a:txBody>
                  <a:tcPr marL="0" marR="0" marT="0" marB="0" anchor="b">
                    <a:lnL>
                      <a:noFill/>
                    </a:lnL>
                    <a:lnR>
                      <a:noFill/>
                    </a:lnR>
                    <a:lnT>
                      <a:noFill/>
                    </a:lnT>
                    <a:lnB>
                      <a:noFill/>
                    </a:lnB>
                  </a:tcPr>
                </a:tc>
              </a:tr>
              <a:tr h="161925">
                <a:tc>
                  <a:txBody>
                    <a:bodyPr/>
                    <a:lstStyle/>
                    <a:p>
                      <a:pPr algn="ctr" fontAlgn="ctr"/>
                      <a:endParaRPr lang="es-ES" sz="1150" b="0" i="0" u="none" strike="noStrike">
                        <a:latin typeface="Arial"/>
                      </a:endParaRPr>
                    </a:p>
                  </a:txBody>
                  <a:tcPr marL="0" marR="0" marT="0" marB="0" anchor="ctr">
                    <a:lnL>
                      <a:noFill/>
                    </a:lnL>
                    <a:lnR>
                      <a:noFill/>
                    </a:lnR>
                    <a:lnT>
                      <a:noFill/>
                    </a:lnT>
                    <a:lnB>
                      <a:noFill/>
                    </a:lnB>
                  </a:tcPr>
                </a:tc>
                <a:tc>
                  <a:txBody>
                    <a:bodyPr/>
                    <a:lstStyle/>
                    <a:p>
                      <a:pPr algn="l" fontAlgn="b"/>
                      <a:r>
                        <a:rPr lang="es-ES" sz="1150" b="1" i="0" u="none" strike="noStrike">
                          <a:solidFill>
                            <a:srgbClr val="0000FF"/>
                          </a:solidFill>
                          <a:latin typeface="Arial"/>
                        </a:rPr>
                        <a:t>DIRECCIÓN GENERAL JURÍDICA</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7.1</a:t>
                      </a:r>
                    </a:p>
                  </a:txBody>
                  <a:tcPr marL="0" marR="0" marT="0" marB="0" anchor="ctr">
                    <a:lnL>
                      <a:noFill/>
                    </a:lnL>
                    <a:lnR>
                      <a:noFill/>
                    </a:lnR>
                    <a:lnT>
                      <a:noFill/>
                    </a:lnT>
                    <a:lnB>
                      <a:noFill/>
                    </a:lnB>
                  </a:tcPr>
                </a:tc>
                <a:tc>
                  <a:txBody>
                    <a:bodyPr/>
                    <a:lstStyle/>
                    <a:p>
                      <a:pPr algn="l" fontAlgn="b"/>
                      <a:r>
                        <a:rPr lang="es-MX" sz="1150" b="0" i="0" u="none" strike="noStrike">
                          <a:latin typeface="Arial"/>
                        </a:rPr>
                        <a:t>Desahogo de Procedimientos Administrativos y Judiciales (Asunto)</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7.2</a:t>
                      </a:r>
                    </a:p>
                  </a:txBody>
                  <a:tcPr marL="0" marR="0" marT="0" marB="0" anchor="ctr">
                    <a:lnL>
                      <a:noFill/>
                    </a:lnL>
                    <a:lnR>
                      <a:noFill/>
                    </a:lnR>
                    <a:lnT>
                      <a:noFill/>
                    </a:lnT>
                    <a:lnB>
                      <a:noFill/>
                    </a:lnB>
                  </a:tcPr>
                </a:tc>
                <a:tc>
                  <a:txBody>
                    <a:bodyPr/>
                    <a:lstStyle/>
                    <a:p>
                      <a:pPr algn="l" fontAlgn="b"/>
                      <a:r>
                        <a:rPr lang="es-ES" sz="1150" b="0" i="0" u="none" strike="noStrike">
                          <a:latin typeface="Arial"/>
                        </a:rPr>
                        <a:t>Asesoría Legal (Consulta)</a:t>
                      </a:r>
                    </a:p>
                  </a:txBody>
                  <a:tcPr marL="0" marR="0" marT="0" marB="0" anchor="b">
                    <a:lnL>
                      <a:noFill/>
                    </a:lnL>
                    <a:lnR>
                      <a:noFill/>
                    </a:lnR>
                    <a:lnT>
                      <a:noFill/>
                    </a:lnT>
                    <a:lnB>
                      <a:noFill/>
                    </a:lnB>
                  </a:tcPr>
                </a:tc>
              </a:tr>
              <a:tr h="161925">
                <a:tc>
                  <a:txBody>
                    <a:bodyPr/>
                    <a:lstStyle/>
                    <a:p>
                      <a:pPr algn="ctr" fontAlgn="ctr"/>
                      <a:r>
                        <a:rPr lang="es-ES" sz="1150" b="0" i="0" u="none" strike="noStrike">
                          <a:latin typeface="Arial"/>
                        </a:rPr>
                        <a:t>7.3</a:t>
                      </a:r>
                    </a:p>
                  </a:txBody>
                  <a:tcPr marL="0" marR="0" marT="0" marB="0" anchor="ctr">
                    <a:lnL>
                      <a:noFill/>
                    </a:lnL>
                    <a:lnR>
                      <a:noFill/>
                    </a:lnR>
                    <a:lnT>
                      <a:noFill/>
                    </a:lnT>
                    <a:lnB>
                      <a:noFill/>
                    </a:lnB>
                  </a:tcPr>
                </a:tc>
                <a:tc>
                  <a:txBody>
                    <a:bodyPr/>
                    <a:lstStyle/>
                    <a:p>
                      <a:pPr algn="l" fontAlgn="b"/>
                      <a:r>
                        <a:rPr lang="es-MX" sz="1150" b="0" i="0" u="none" strike="noStrike" dirty="0">
                          <a:latin typeface="Arial"/>
                        </a:rPr>
                        <a:t>Elaboración de Instrumentos Jurídico (Convenio)</a:t>
                      </a:r>
                    </a:p>
                  </a:txBody>
                  <a:tcPr marL="0" marR="0" marT="0" marB="0" anchor="b">
                    <a:lnL>
                      <a:noFill/>
                    </a:lnL>
                    <a:lnR>
                      <a:noFill/>
                    </a:lnR>
                    <a:lnT>
                      <a:noFill/>
                    </a:lnT>
                    <a:lnB>
                      <a:noFill/>
                    </a:lnB>
                  </a:tcPr>
                </a:tc>
              </a:tr>
            </a:tbl>
          </a:graphicData>
        </a:graphic>
      </p:graphicFrame>
      <p:sp>
        <p:nvSpPr>
          <p:cNvPr id="43060" name="11 CuadroTexto"/>
          <p:cNvSpPr txBox="1">
            <a:spLocks noChangeArrowheads="1"/>
          </p:cNvSpPr>
          <p:nvPr/>
        </p:nvSpPr>
        <p:spPr bwMode="auto">
          <a:xfrm>
            <a:off x="-36513" y="333375"/>
            <a:ext cx="2828926" cy="260350"/>
          </a:xfrm>
          <a:prstGeom prst="rect">
            <a:avLst/>
          </a:prstGeom>
          <a:noFill/>
          <a:ln w="9525">
            <a:noFill/>
            <a:miter lim="800000"/>
            <a:headEnd/>
            <a:tailEnd/>
          </a:ln>
        </p:spPr>
        <p:txBody>
          <a:bodyPr wrap="none">
            <a:spAutoFit/>
          </a:bodyPr>
          <a:lstStyle/>
          <a:p>
            <a:r>
              <a:rPr lang="es-MX" sz="1100" b="1">
                <a:solidFill>
                  <a:srgbClr val="0000CC"/>
                </a:solidFill>
                <a:cs typeface="Arial" charset="0"/>
              </a:rPr>
              <a:t>Alcance de las Metas del 3er Trimestre</a:t>
            </a:r>
          </a:p>
        </p:txBody>
      </p:sp>
      <p:sp>
        <p:nvSpPr>
          <p:cNvPr id="43061" name="12 CuadroTexto"/>
          <p:cNvSpPr txBox="1">
            <a:spLocks noChangeArrowheads="1"/>
          </p:cNvSpPr>
          <p:nvPr/>
        </p:nvSpPr>
        <p:spPr bwMode="auto">
          <a:xfrm>
            <a:off x="-36513" y="3500438"/>
            <a:ext cx="2190751" cy="261937"/>
          </a:xfrm>
          <a:prstGeom prst="rect">
            <a:avLst/>
          </a:prstGeom>
          <a:noFill/>
          <a:ln w="9525">
            <a:noFill/>
            <a:miter lim="800000"/>
            <a:headEnd/>
            <a:tailEnd/>
          </a:ln>
        </p:spPr>
        <p:txBody>
          <a:bodyPr wrap="none">
            <a:spAutoFit/>
          </a:bodyPr>
          <a:lstStyle/>
          <a:p>
            <a:r>
              <a:rPr lang="es-MX" sz="1100" b="1">
                <a:solidFill>
                  <a:srgbClr val="0000CC"/>
                </a:solidFill>
                <a:cs typeface="Arial" charset="0"/>
              </a:rPr>
              <a:t>Alcance de las Metas Anuales</a:t>
            </a:r>
          </a:p>
        </p:txBody>
      </p:sp>
      <p:sp>
        <p:nvSpPr>
          <p:cNvPr id="43062" name="8 CuadroTexto"/>
          <p:cNvSpPr txBox="1">
            <a:spLocks noChangeArrowheads="1"/>
          </p:cNvSpPr>
          <p:nvPr/>
        </p:nvSpPr>
        <p:spPr bwMode="auto">
          <a:xfrm>
            <a:off x="4067175" y="404813"/>
            <a:ext cx="4373563" cy="738187"/>
          </a:xfrm>
          <a:prstGeom prst="rect">
            <a:avLst/>
          </a:prstGeom>
          <a:noFill/>
          <a:ln w="9525">
            <a:noFill/>
            <a:miter lim="800000"/>
            <a:headEnd/>
            <a:tailEnd/>
          </a:ln>
        </p:spPr>
        <p:txBody>
          <a:bodyPr wrap="none">
            <a:spAutoFit/>
          </a:bodyPr>
          <a:lstStyle/>
          <a:p>
            <a:r>
              <a:rPr lang="es-MX" sz="1400"/>
              <a:t>Cumplimiento Global respecto a Metas.-</a:t>
            </a:r>
          </a:p>
          <a:p>
            <a:pPr lvl="1">
              <a:buClr>
                <a:srgbClr val="FF0000"/>
              </a:buClr>
              <a:buFont typeface="Wingdings" pitchFamily="2" charset="2"/>
              <a:buChar char="Ø"/>
            </a:pPr>
            <a:r>
              <a:rPr lang="es-MX" sz="1400" b="1">
                <a:solidFill>
                  <a:srgbClr val="0000CC"/>
                </a:solidFill>
              </a:rPr>
              <a:t>91.67% </a:t>
            </a:r>
            <a:r>
              <a:rPr lang="es-MX" sz="1400"/>
              <a:t>del tercer trimestre. </a:t>
            </a:r>
            <a:r>
              <a:rPr lang="es-MX" sz="1400" b="1">
                <a:solidFill>
                  <a:srgbClr val="FF0000"/>
                </a:solidFill>
              </a:rPr>
              <a:t>DESVIACIÓN 8.33%.</a:t>
            </a:r>
          </a:p>
          <a:p>
            <a:pPr lvl="1">
              <a:buClr>
                <a:srgbClr val="FF0000"/>
              </a:buClr>
              <a:buFont typeface="Wingdings" pitchFamily="2" charset="2"/>
              <a:buChar char="Ø"/>
            </a:pPr>
            <a:r>
              <a:rPr lang="es-MX" sz="1400" b="1">
                <a:solidFill>
                  <a:srgbClr val="0000CC"/>
                </a:solidFill>
              </a:rPr>
              <a:t>71.43% </a:t>
            </a:r>
            <a:r>
              <a:rPr lang="es-MX" sz="1400"/>
              <a:t> anuales. </a:t>
            </a:r>
            <a:r>
              <a:rPr lang="es-MX" sz="1400" b="1">
                <a:solidFill>
                  <a:srgbClr val="FF0000"/>
                </a:solidFill>
              </a:rPr>
              <a:t>DESVIACIÓN 2.78%</a:t>
            </a:r>
            <a:r>
              <a:rPr lang="es-MX" sz="1400"/>
              <a:t>.</a:t>
            </a:r>
            <a:endParaRPr lang="es-ES" sz="1400"/>
          </a:p>
        </p:txBody>
      </p:sp>
      <p:sp>
        <p:nvSpPr>
          <p:cNvPr id="43063" name="9 CuadroTexto"/>
          <p:cNvSpPr txBox="1">
            <a:spLocks noChangeArrowheads="1"/>
          </p:cNvSpPr>
          <p:nvPr/>
        </p:nvSpPr>
        <p:spPr bwMode="auto">
          <a:xfrm>
            <a:off x="3635375" y="6434138"/>
            <a:ext cx="3889375" cy="307975"/>
          </a:xfrm>
          <a:prstGeom prst="rect">
            <a:avLst/>
          </a:prstGeom>
          <a:noFill/>
          <a:ln w="9525">
            <a:noFill/>
            <a:miter lim="800000"/>
            <a:headEnd/>
            <a:tailEnd/>
          </a:ln>
        </p:spPr>
        <p:txBody>
          <a:bodyPr wrap="none">
            <a:spAutoFit/>
          </a:bodyPr>
          <a:lstStyle/>
          <a:p>
            <a:r>
              <a:rPr lang="es-MX" sz="1400" b="1">
                <a:solidFill>
                  <a:srgbClr val="FF0000"/>
                </a:solidFill>
              </a:rPr>
              <a:t>Nota</a:t>
            </a:r>
            <a:r>
              <a:rPr lang="es-MX" sz="1400"/>
              <a:t>.-sin meta para el 3° Trimestre: 5.1, 5.4 y 5.5.</a:t>
            </a:r>
            <a:endParaRPr lang="es-ES" sz="1400"/>
          </a:p>
        </p:txBody>
      </p:sp>
      <p:graphicFrame>
        <p:nvGraphicFramePr>
          <p:cNvPr id="18" name="4 Gráfico"/>
          <p:cNvGraphicFramePr/>
          <p:nvPr/>
        </p:nvGraphicFramePr>
        <p:xfrm>
          <a:off x="-1332656" y="3645024"/>
          <a:ext cx="6912768" cy="32129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p:cNvSpPr>
            <a:spLocks noChangeArrowheads="1"/>
          </p:cNvSpPr>
          <p:nvPr/>
        </p:nvSpPr>
        <p:spPr bwMode="auto">
          <a:xfrm>
            <a:off x="1475656" y="404664"/>
            <a:ext cx="6048672" cy="821432"/>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sz="3200" b="1" dirty="0">
              <a:latin typeface="Trebuchet MS" pitchFamily="34" charset="0"/>
            </a:endParaRPr>
          </a:p>
        </p:txBody>
      </p:sp>
      <p:sp>
        <p:nvSpPr>
          <p:cNvPr id="5" name="Título 1"/>
          <p:cNvSpPr txBox="1">
            <a:spLocks/>
          </p:cNvSpPr>
          <p:nvPr/>
        </p:nvSpPr>
        <p:spPr bwMode="auto">
          <a:xfrm>
            <a:off x="1138238" y="620713"/>
            <a:ext cx="7034212" cy="863600"/>
          </a:xfrm>
          <a:prstGeom prst="rect">
            <a:avLst/>
          </a:prstGeom>
          <a:noFill/>
          <a:ln w="9525">
            <a:noFill/>
            <a:miter lim="800000"/>
            <a:headEnd/>
            <a:tailEnd/>
          </a:ln>
        </p:spPr>
        <p:txBody>
          <a:bodyPr>
            <a:normAutofit/>
          </a:bodyPr>
          <a:lstStyle/>
          <a:p>
            <a:pPr algn="ctr" defTabSz="914400" fontAlgn="auto">
              <a:lnSpc>
                <a:spcPts val="2300"/>
              </a:lnSpc>
              <a:spcAft>
                <a:spcPts val="0"/>
              </a:spcAft>
              <a:defRPr/>
            </a:pPr>
            <a:r>
              <a:rPr lang="es-ES_tradnl" sz="3200" spc="-150" dirty="0">
                <a:effectLst>
                  <a:outerShdw blurRad="38100" dist="38100" dir="2700000" algn="tl">
                    <a:srgbClr val="000000">
                      <a:alpha val="43137"/>
                    </a:srgbClr>
                  </a:outerShdw>
                </a:effectLst>
                <a:latin typeface="Trebuchet MS" pitchFamily="34" charset="0"/>
                <a:ea typeface="+mj-ea"/>
                <a:cs typeface="Tahoma" pitchFamily="34" charset="0"/>
              </a:rPr>
              <a:t>Apoyos a Ayuntamientos</a:t>
            </a:r>
          </a:p>
          <a:p>
            <a:pPr algn="ctr" defTabSz="914400" fontAlgn="auto">
              <a:lnSpc>
                <a:spcPts val="2300"/>
              </a:lnSpc>
              <a:spcAft>
                <a:spcPts val="0"/>
              </a:spcAft>
              <a:defRPr/>
            </a:pPr>
            <a:endParaRPr lang="es-ES_tradnl" sz="2800" b="1" spc="-150" dirty="0">
              <a:effectLst>
                <a:outerShdw blurRad="38100" dist="38100" dir="2700000" algn="tl">
                  <a:srgbClr val="000000">
                    <a:alpha val="43137"/>
                  </a:srgbClr>
                </a:outerShdw>
              </a:effectLst>
              <a:latin typeface="Trebuchet MS" pitchFamily="34" charset="0"/>
              <a:ea typeface="+mj-ea"/>
              <a:cs typeface="Tahoma" pitchFamily="34" charset="0"/>
            </a:endParaRPr>
          </a:p>
        </p:txBody>
      </p:sp>
      <p:graphicFrame>
        <p:nvGraphicFramePr>
          <p:cNvPr id="7" name="6 Tabla"/>
          <p:cNvGraphicFramePr>
            <a:graphicFrameLocks noGrp="1"/>
          </p:cNvGraphicFramePr>
          <p:nvPr/>
        </p:nvGraphicFramePr>
        <p:xfrm>
          <a:off x="395288" y="1665288"/>
          <a:ext cx="8352930" cy="4067578"/>
        </p:xfrm>
        <a:graphic>
          <a:graphicData uri="http://schemas.openxmlformats.org/drawingml/2006/table">
            <a:tbl>
              <a:tblPr/>
              <a:tblGrid>
                <a:gridCol w="1872209"/>
                <a:gridCol w="5308167"/>
                <a:gridCol w="1172554"/>
              </a:tblGrid>
              <a:tr h="176185">
                <a:tc gridSpan="3">
                  <a:txBody>
                    <a:bodyPr/>
                    <a:lstStyle/>
                    <a:p>
                      <a:pPr algn="ctr" fontAlgn="b"/>
                      <a:r>
                        <a:rPr lang="es-MX" sz="1400" b="1" i="0" u="none" strike="noStrike" dirty="0">
                          <a:latin typeface="+mj-lt"/>
                        </a:rPr>
                        <a:t>RELACION DE APOYOS A LOS AYUNTAMIENTOS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s-MX"/>
                    </a:p>
                  </a:txBody>
                  <a:tcPr/>
                </a:tc>
                <a:tc hMerge="1">
                  <a:txBody>
                    <a:bodyPr/>
                    <a:lstStyle/>
                    <a:p>
                      <a:endParaRPr lang="es-MX"/>
                    </a:p>
                  </a:txBody>
                  <a:tcPr/>
                </a:tc>
              </a:tr>
              <a:tr h="176185">
                <a:tc>
                  <a:txBody>
                    <a:bodyPr/>
                    <a:lstStyle/>
                    <a:p>
                      <a:pPr algn="ctr" fontAlgn="b"/>
                      <a:r>
                        <a:rPr lang="es-MX" sz="1400" b="1" i="0" u="none" strike="noStrike" dirty="0" smtClean="0">
                          <a:latin typeface="+mj-lt"/>
                        </a:rPr>
                        <a:t>MATAPE</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fontAlgn="b"/>
                      <a:r>
                        <a:rPr lang="es-MX" sz="1400" b="0" i="0" u="none" strike="noStrike" dirty="0" smtClean="0">
                          <a:latin typeface="+mj-lt"/>
                        </a:rPr>
                        <a:t>Perforación </a:t>
                      </a:r>
                      <a:r>
                        <a:rPr lang="es-MX" sz="1400" b="0" i="0" u="none" strike="noStrike" dirty="0">
                          <a:latin typeface="+mj-lt"/>
                        </a:rPr>
                        <a:t>de pozo</a:t>
                      </a:r>
                      <a:r>
                        <a:rPr lang="es-MX" sz="1400" b="0" i="0" u="none" strike="noStrike" dirty="0" smtClean="0">
                          <a:latin typeface="+mj-lt"/>
                        </a:rPr>
                        <a:t>, incluye línea </a:t>
                      </a:r>
                      <a:r>
                        <a:rPr lang="es-MX" sz="1400" b="0" i="0" u="none" strike="noStrike" dirty="0">
                          <a:latin typeface="+mj-lt"/>
                        </a:rPr>
                        <a:t>de </a:t>
                      </a:r>
                      <a:r>
                        <a:rPr lang="es-MX" sz="1400" b="0" i="0" u="none" strike="noStrike" dirty="0" smtClean="0">
                          <a:latin typeface="+mj-lt"/>
                        </a:rPr>
                        <a:t>conducción, </a:t>
                      </a:r>
                      <a:r>
                        <a:rPr lang="es-MX" sz="1400" b="0" i="0" u="none" strike="noStrike" dirty="0">
                          <a:latin typeface="+mj-lt"/>
                        </a:rPr>
                        <a:t>tendido </a:t>
                      </a:r>
                      <a:r>
                        <a:rPr lang="es-MX" sz="1400" b="0" i="0" u="none" strike="noStrike" dirty="0" smtClean="0">
                          <a:latin typeface="+mj-lt"/>
                        </a:rPr>
                        <a:t>eléctrico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es-MX" sz="1400" b="0" i="0" u="none" strike="noStrike" smtClean="0">
                          <a:latin typeface="+mj-lt"/>
                        </a:rPr>
                        <a:t>3,000,000.00</a:t>
                      </a:r>
                      <a:endParaRPr lang="es-MX" sz="1400" b="0" i="0" u="none" strike="noStrike">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r>
              <a:tr h="176185">
                <a:tc>
                  <a:txBody>
                    <a:bodyPr/>
                    <a:lstStyle/>
                    <a:p>
                      <a:pPr algn="ctr" fontAlgn="b"/>
                      <a:r>
                        <a:rPr lang="es-MX" sz="1400" b="1" i="0" u="none" strike="noStrike" dirty="0" smtClean="0">
                          <a:latin typeface="+mj-lt"/>
                        </a:rPr>
                        <a:t> </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dirty="0" smtClean="0">
                          <a:latin typeface="+mj-lt"/>
                        </a:rPr>
                        <a:t>subestación eléctrica y equipamiento del </a:t>
                      </a:r>
                      <a:r>
                        <a:rPr lang="es-MX" sz="1400" b="0" i="0" u="none" strike="noStrike" dirty="0">
                          <a:latin typeface="+mj-lt"/>
                        </a:rPr>
                        <a:t>pozo de la </a:t>
                      </a:r>
                      <a:r>
                        <a:rPr lang="es-MX" sz="1400" b="0" i="0" u="none" strike="noStrike" dirty="0" smtClean="0">
                          <a:latin typeface="+mj-lt"/>
                        </a:rPr>
                        <a:t>localidad de </a:t>
                      </a:r>
                      <a:r>
                        <a:rPr lang="es-MX" sz="1400" b="0" i="0" u="none" strike="noStrike" dirty="0" err="1" smtClean="0">
                          <a:latin typeface="+mj-lt"/>
                        </a:rPr>
                        <a:t>Mátape</a:t>
                      </a:r>
                      <a:r>
                        <a:rPr lang="es-MX" sz="1400" b="0" i="0" u="none" strike="noStrike" dirty="0" smtClean="0">
                          <a:latin typeface="+mj-lt"/>
                        </a:rPr>
                        <a:t>.</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smtClean="0">
                          <a:latin typeface="+mj-lt"/>
                        </a:rPr>
                        <a:t>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r>
              <a:tr h="176185">
                <a:tc>
                  <a:txBody>
                    <a:bodyPr/>
                    <a:lstStyle/>
                    <a:p>
                      <a:pPr algn="ctr" fontAlgn="b"/>
                      <a:r>
                        <a:rPr lang="es-MX" sz="1400" b="1" i="0" u="none" strike="noStrike" dirty="0" smtClean="0">
                          <a:latin typeface="+mj-lt"/>
                        </a:rPr>
                        <a:t>URES</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dirty="0" smtClean="0">
                          <a:latin typeface="+mj-lt"/>
                        </a:rPr>
                        <a:t>Perforación </a:t>
                      </a:r>
                      <a:r>
                        <a:rPr lang="es-MX" sz="1400" b="0" i="0" u="none" strike="noStrike" dirty="0">
                          <a:latin typeface="+mj-lt"/>
                        </a:rPr>
                        <a:t>de 3 Pozos profundos para el abastecimiento de agua en el</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MX" sz="1400" b="0" i="0" u="none" strike="noStrike" smtClean="0">
                          <a:latin typeface="+mj-lt"/>
                        </a:rPr>
                        <a:t>3,500,000.00</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6185">
                <a:tc>
                  <a:txBody>
                    <a:bodyPr/>
                    <a:lstStyle/>
                    <a:p>
                      <a:pPr algn="ctr" fontAlgn="b"/>
                      <a:r>
                        <a:rPr lang="es-MX" sz="1400" b="1" i="0" u="none" strike="noStrike" smtClean="0">
                          <a:latin typeface="+mj-lt"/>
                        </a:rPr>
                        <a:t> </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dirty="0">
                          <a:latin typeface="+mj-lt"/>
                        </a:rPr>
                        <a:t>municipio de </a:t>
                      </a:r>
                      <a:r>
                        <a:rPr lang="es-MX" sz="1400" b="0" i="0" u="none" strike="noStrike" dirty="0" err="1">
                          <a:latin typeface="+mj-lt"/>
                        </a:rPr>
                        <a:t>Ures</a:t>
                      </a:r>
                      <a:r>
                        <a:rPr lang="es-MX" sz="1400" b="0" i="0" u="none" strike="noStrike" dirty="0">
                          <a:latin typeface="+mj-lt"/>
                        </a:rPr>
                        <a:t> en las </a:t>
                      </a:r>
                      <a:r>
                        <a:rPr lang="es-MX" sz="1400" b="0" i="0" u="none" strike="noStrike" dirty="0" smtClean="0">
                          <a:latin typeface="+mj-lt"/>
                        </a:rPr>
                        <a:t>localidades </a:t>
                      </a:r>
                      <a:r>
                        <a:rPr lang="es-MX" sz="1400" b="0" i="0" u="none" strike="noStrike" dirty="0">
                          <a:latin typeface="+mj-lt"/>
                        </a:rPr>
                        <a:t>de San Rafael, Rancho san Pedro</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smtClean="0">
                          <a:latin typeface="+mj-lt"/>
                        </a:rPr>
                        <a:t> </a:t>
                      </a:r>
                      <a:endParaRPr lang="es-MX" sz="1400" b="0" i="0" u="none" strike="noStrike">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6185">
                <a:tc>
                  <a:txBody>
                    <a:bodyPr/>
                    <a:lstStyle/>
                    <a:p>
                      <a:pPr algn="ctr" fontAlgn="b"/>
                      <a:r>
                        <a:rPr lang="es-MX" sz="1400" b="1" i="0" u="none" strike="noStrike" dirty="0" smtClean="0">
                          <a:latin typeface="+mj-lt"/>
                        </a:rPr>
                        <a:t> </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smtClean="0">
                          <a:latin typeface="+mj-lt"/>
                        </a:rPr>
                        <a:t>y Ures</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smtClean="0">
                          <a:latin typeface="+mj-lt"/>
                        </a:rPr>
                        <a:t>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90705">
                <a:tc>
                  <a:txBody>
                    <a:bodyPr/>
                    <a:lstStyle/>
                    <a:p>
                      <a:pPr algn="ctr" fontAlgn="b"/>
                      <a:r>
                        <a:rPr lang="es-MX" sz="1400" b="1" i="0" u="none" strike="noStrike" smtClean="0">
                          <a:latin typeface="+mj-lt"/>
                        </a:rPr>
                        <a:t>URES</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dirty="0" smtClean="0">
                          <a:latin typeface="+mj-lt"/>
                        </a:rPr>
                        <a:t>Equipamiento </a:t>
                      </a:r>
                      <a:r>
                        <a:rPr lang="es-MX" sz="1400" b="0" i="0" u="none" strike="noStrike" dirty="0">
                          <a:latin typeface="+mj-lt"/>
                        </a:rPr>
                        <a:t>de 3 Pozos, incluye </a:t>
                      </a:r>
                      <a:r>
                        <a:rPr lang="es-MX" sz="1400" b="0" i="0" u="none" strike="noStrike" dirty="0" smtClean="0">
                          <a:latin typeface="+mj-lt"/>
                        </a:rPr>
                        <a:t>línea </a:t>
                      </a:r>
                      <a:r>
                        <a:rPr lang="es-MX" sz="1400" b="0" i="0" u="none" strike="noStrike" dirty="0">
                          <a:latin typeface="+mj-lt"/>
                        </a:rPr>
                        <a:t>de </a:t>
                      </a:r>
                      <a:r>
                        <a:rPr lang="es-MX" sz="1400" b="0" i="0" u="none" strike="noStrike" dirty="0" smtClean="0">
                          <a:latin typeface="+mj-lt"/>
                        </a:rPr>
                        <a:t>conducción hidráulica, </a:t>
                      </a:r>
                      <a:r>
                        <a:rPr lang="es-MX" sz="1400" b="0" i="0" u="none" strike="noStrike" dirty="0">
                          <a:latin typeface="+mj-lt"/>
                        </a:rPr>
                        <a:t>tendido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r" fontAlgn="b"/>
                      <a:r>
                        <a:rPr lang="es-MX" sz="1400" b="0" i="0" u="none" strike="noStrike" smtClean="0">
                          <a:latin typeface="+mj-lt"/>
                        </a:rPr>
                        <a:t>4,500,000.00</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r>
              <a:tr h="176185">
                <a:tc>
                  <a:txBody>
                    <a:bodyPr/>
                    <a:lstStyle/>
                    <a:p>
                      <a:pPr algn="ctr" fontAlgn="b"/>
                      <a:r>
                        <a:rPr lang="es-MX" sz="1400" b="1" i="0" u="none" strike="noStrike" smtClean="0">
                          <a:latin typeface="+mj-lt"/>
                        </a:rPr>
                        <a:t> </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dirty="0" smtClean="0">
                          <a:latin typeface="+mj-lt"/>
                        </a:rPr>
                        <a:t>eléctrico, tanque de almacenamiento, subestación eléctrica, crucero de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smtClean="0">
                          <a:latin typeface="+mj-lt"/>
                        </a:rPr>
                        <a:t>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r>
              <a:tr h="176185">
                <a:tc>
                  <a:txBody>
                    <a:bodyPr/>
                    <a:lstStyle/>
                    <a:p>
                      <a:pPr algn="ctr" fontAlgn="b"/>
                      <a:r>
                        <a:rPr lang="es-MX" sz="1400" b="1" i="0" u="none" strike="noStrike" smtClean="0">
                          <a:latin typeface="+mj-lt"/>
                        </a:rPr>
                        <a:t> </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dirty="0">
                          <a:latin typeface="+mj-lt"/>
                        </a:rPr>
                        <a:t>descarga del pozo, y equipamiento </a:t>
                      </a:r>
                      <a:r>
                        <a:rPr lang="es-MX" sz="1400" b="0" i="0" u="none" strike="noStrike" dirty="0" smtClean="0">
                          <a:latin typeface="+mj-lt"/>
                        </a:rPr>
                        <a:t>electromecánico </a:t>
                      </a:r>
                      <a:r>
                        <a:rPr lang="es-MX" sz="1400" b="0" i="0" u="none" strike="noStrike" dirty="0">
                          <a:latin typeface="+mj-lt"/>
                        </a:rPr>
                        <a:t>en el municipio de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smtClean="0">
                          <a:latin typeface="+mj-lt"/>
                        </a:rPr>
                        <a:t>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r>
              <a:tr h="176185">
                <a:tc>
                  <a:txBody>
                    <a:bodyPr/>
                    <a:lstStyle/>
                    <a:p>
                      <a:pPr algn="ctr" fontAlgn="b"/>
                      <a:r>
                        <a:rPr lang="es-MX" sz="1400" b="1" i="0" u="none" strike="noStrike" smtClean="0">
                          <a:latin typeface="+mj-lt"/>
                        </a:rPr>
                        <a:t> </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dirty="0" err="1">
                          <a:latin typeface="+mj-lt"/>
                        </a:rPr>
                        <a:t>Ures</a:t>
                      </a:r>
                      <a:r>
                        <a:rPr lang="es-MX" sz="1400" b="0" i="0" u="none" strike="noStrike" dirty="0">
                          <a:latin typeface="+mj-lt"/>
                        </a:rPr>
                        <a:t> en las localidades de San Rafael, Rancho San Pedro y </a:t>
                      </a:r>
                      <a:r>
                        <a:rPr lang="es-MX" sz="1400" b="0" i="0" u="none" strike="noStrike" dirty="0" err="1">
                          <a:latin typeface="+mj-lt"/>
                        </a:rPr>
                        <a:t>Ures</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smtClean="0">
                          <a:latin typeface="+mj-lt"/>
                        </a:rPr>
                        <a:t>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r>
              <a:tr h="176185">
                <a:tc>
                  <a:txBody>
                    <a:bodyPr/>
                    <a:lstStyle/>
                    <a:p>
                      <a:pPr algn="ctr" fontAlgn="b"/>
                      <a:r>
                        <a:rPr lang="es-MX" sz="1400" b="1" i="0" u="none" strike="noStrike" smtClean="0">
                          <a:latin typeface="+mj-lt"/>
                        </a:rPr>
                        <a:t>BAVIACORA</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dirty="0">
                          <a:latin typeface="+mj-lt"/>
                        </a:rPr>
                        <a:t>Apoyo para la adquisición de Equipo de bombeo e instalación </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MX" sz="1400" b="0" i="0" u="none" strike="noStrike" smtClean="0">
                          <a:latin typeface="+mj-lt"/>
                        </a:rPr>
                        <a:t>30,000.00</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6185">
                <a:tc>
                  <a:txBody>
                    <a:bodyPr/>
                    <a:lstStyle/>
                    <a:p>
                      <a:pPr algn="ctr" fontAlgn="b"/>
                      <a:r>
                        <a:rPr lang="es-MX" sz="1400" b="1" i="0" u="none" strike="noStrike" smtClean="0">
                          <a:latin typeface="+mj-lt"/>
                        </a:rPr>
                        <a:t>DISTRITO DE RIEGO</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dirty="0">
                          <a:latin typeface="+mj-lt"/>
                        </a:rPr>
                        <a:t>Labores de </a:t>
                      </a:r>
                      <a:r>
                        <a:rPr lang="es-MX" sz="1400" b="0" i="0" u="none" strike="noStrike" dirty="0" smtClean="0">
                          <a:latin typeface="+mj-lt"/>
                        </a:rPr>
                        <a:t>conservación </a:t>
                      </a:r>
                      <a:r>
                        <a:rPr lang="es-MX" sz="1400" b="0" i="0" u="none" strike="noStrike" dirty="0">
                          <a:latin typeface="+mj-lt"/>
                        </a:rPr>
                        <a:t>de la red mayor de drenaje para la </a:t>
                      </a:r>
                      <a:r>
                        <a:rPr lang="es-MX" sz="1400" b="0" i="0" u="none" strike="noStrike" dirty="0" smtClean="0">
                          <a:latin typeface="+mj-lt"/>
                        </a:rPr>
                        <a:t>extracción</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r" fontAlgn="b"/>
                      <a:r>
                        <a:rPr lang="es-MX" sz="1400" b="0" i="0" u="none" strike="noStrike" smtClean="0">
                          <a:latin typeface="+mj-lt"/>
                        </a:rPr>
                        <a:t>668,000.00</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r>
              <a:tr h="176185">
                <a:tc>
                  <a:txBody>
                    <a:bodyPr/>
                    <a:lstStyle/>
                    <a:p>
                      <a:pPr algn="ctr" fontAlgn="b"/>
                      <a:r>
                        <a:rPr lang="es-MX" sz="1400" b="1" i="0" u="none" strike="noStrike" dirty="0">
                          <a:latin typeface="+mj-lt"/>
                        </a:rPr>
                        <a:t>DEL RIO MAYO S.DE R.L.</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dirty="0">
                          <a:latin typeface="+mj-lt"/>
                        </a:rPr>
                        <a:t>de plantas </a:t>
                      </a:r>
                      <a:r>
                        <a:rPr lang="es-MX" sz="1400" b="0" i="0" u="none" strike="noStrike" dirty="0" smtClean="0">
                          <a:latin typeface="+mj-lt"/>
                        </a:rPr>
                        <a:t>acuáticas </a:t>
                      </a:r>
                      <a:r>
                        <a:rPr lang="es-MX" sz="1400" b="0" i="0" u="none" strike="noStrike" dirty="0">
                          <a:latin typeface="+mj-lt"/>
                        </a:rPr>
                        <a:t>con </a:t>
                      </a:r>
                      <a:r>
                        <a:rPr lang="es-MX" sz="1400" b="0" i="0" u="none" strike="noStrike" dirty="0" smtClean="0">
                          <a:latin typeface="+mj-lt"/>
                        </a:rPr>
                        <a:t>excavadora </a:t>
                      </a:r>
                      <a:r>
                        <a:rPr lang="es-MX" sz="1400" b="0" i="0" u="none" strike="noStrike" dirty="0">
                          <a:latin typeface="+mj-lt"/>
                        </a:rPr>
                        <a:t>de brazo largo de dren las animas</a:t>
                      </a: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smtClean="0">
                          <a:latin typeface="+mj-lt"/>
                        </a:rPr>
                        <a:t>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6185">
                <a:tc>
                  <a:txBody>
                    <a:bodyPr/>
                    <a:lstStyle/>
                    <a:p>
                      <a:pPr algn="ctr" fontAlgn="b"/>
                      <a:r>
                        <a:rPr lang="es-MX" sz="1400" b="1" i="0" u="none" strike="noStrike" smtClean="0">
                          <a:latin typeface="+mj-lt"/>
                        </a:rPr>
                        <a:t>SOYOPA</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l" fontAlgn="b"/>
                      <a:r>
                        <a:rPr lang="es-MX" sz="1400" b="0" i="0" u="none" strike="noStrike" dirty="0" smtClean="0">
                          <a:latin typeface="+mj-lt"/>
                        </a:rPr>
                        <a:t>Perforación </a:t>
                      </a:r>
                      <a:r>
                        <a:rPr lang="es-MX" sz="1400" b="0" i="0" u="none" strike="noStrike" dirty="0">
                          <a:latin typeface="+mj-lt"/>
                        </a:rPr>
                        <a:t>de pozo en el Rancho el </a:t>
                      </a:r>
                      <a:r>
                        <a:rPr lang="es-MX" sz="1400" b="0" i="0" u="none" strike="noStrike" dirty="0" smtClean="0">
                          <a:latin typeface="+mj-lt"/>
                        </a:rPr>
                        <a:t>Zacatón, </a:t>
                      </a:r>
                      <a:r>
                        <a:rPr lang="es-MX" sz="1400" b="0" i="0" u="none" strike="noStrike" dirty="0" err="1">
                          <a:latin typeface="+mj-lt"/>
                        </a:rPr>
                        <a:t>Mpio</a:t>
                      </a:r>
                      <a:r>
                        <a:rPr lang="es-MX" sz="1400" b="0" i="0" u="none" strike="noStrike" dirty="0">
                          <a:latin typeface="+mj-lt"/>
                        </a:rPr>
                        <a:t>. De </a:t>
                      </a:r>
                      <a:r>
                        <a:rPr lang="es-MX" sz="1400" b="0" i="0" u="none" strike="noStrike" dirty="0" err="1">
                          <a:latin typeface="+mj-lt"/>
                        </a:rPr>
                        <a:t>Soyopa</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r" fontAlgn="b"/>
                      <a:r>
                        <a:rPr lang="es-MX" sz="1400" b="0" i="0" u="none" strike="noStrike" smtClean="0">
                          <a:latin typeface="+mj-lt"/>
                        </a:rPr>
                        <a:t>561,500.00</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r>
              <a:tr h="176185">
                <a:tc>
                  <a:txBody>
                    <a:bodyPr/>
                    <a:lstStyle/>
                    <a:p>
                      <a:pPr algn="ctr" fontAlgn="b"/>
                      <a:r>
                        <a:rPr lang="es-MX" sz="1400" b="1" i="0" u="none" strike="noStrike" dirty="0" smtClean="0">
                          <a:latin typeface="+mj-lt"/>
                        </a:rPr>
                        <a:t>EJ. LA ESTRELLA</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dirty="0" smtClean="0">
                          <a:latin typeface="+mj-lt"/>
                        </a:rPr>
                        <a:t>Perforación </a:t>
                      </a:r>
                      <a:r>
                        <a:rPr lang="es-MX" sz="1400" b="0" i="0" u="none" strike="noStrike" dirty="0">
                          <a:latin typeface="+mj-lt"/>
                        </a:rPr>
                        <a:t>de pozo en el Ejido la Estrella, </a:t>
                      </a:r>
                      <a:r>
                        <a:rPr lang="es-MX" sz="1400" b="0" i="0" u="none" strike="noStrike" dirty="0" err="1">
                          <a:latin typeface="+mj-lt"/>
                        </a:rPr>
                        <a:t>Mpio</a:t>
                      </a:r>
                      <a:r>
                        <a:rPr lang="es-MX" sz="1400" b="0" i="0" u="none" strike="noStrike" dirty="0">
                          <a:latin typeface="+mj-lt"/>
                        </a:rPr>
                        <a:t>. De </a:t>
                      </a:r>
                      <a:r>
                        <a:rPr lang="es-MX" sz="1400" b="0" i="0" u="none" strike="noStrike" dirty="0" err="1">
                          <a:latin typeface="+mj-lt"/>
                        </a:rPr>
                        <a:t>Soyopa</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MX" sz="1400" b="0" i="0" u="none" strike="noStrike" smtClean="0">
                          <a:latin typeface="+mj-lt"/>
                        </a:rPr>
                        <a:t>182,350.00</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6070">
                <a:tc>
                  <a:txBody>
                    <a:bodyPr/>
                    <a:lstStyle/>
                    <a:p>
                      <a:pPr algn="ctr" fontAlgn="b"/>
                      <a:r>
                        <a:rPr lang="es-MX" sz="1400" b="1" i="0" u="none" strike="noStrike" dirty="0" smtClean="0">
                          <a:latin typeface="+mj-lt"/>
                        </a:rPr>
                        <a:t>MAZATAN</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ctr" fontAlgn="b"/>
                      <a:r>
                        <a:rPr lang="es-MX" sz="1400" b="0" i="0" u="none" strike="noStrike" smtClean="0">
                          <a:latin typeface="+mj-lt"/>
                        </a:rPr>
                        <a:t>Levantamiento topográfico p/tendido </a:t>
                      </a:r>
                      <a:r>
                        <a:rPr lang="es-MX" sz="1400" b="0" i="0" u="none" strike="noStrike" noProof="0" smtClean="0">
                          <a:latin typeface="+mj-lt"/>
                        </a:rPr>
                        <a:t>eléctrico</a:t>
                      </a:r>
                      <a:r>
                        <a:rPr lang="es-MX" sz="1400" b="0" i="0" u="none" strike="noStrike" smtClean="0">
                          <a:latin typeface="+mj-lt"/>
                        </a:rPr>
                        <a:t> acueducto independencia</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a:txBody>
                    <a:bodyPr/>
                    <a:lstStyle/>
                    <a:p>
                      <a:pPr algn="r" fontAlgn="b"/>
                      <a:r>
                        <a:rPr lang="es-MX" sz="1400" b="0" i="0" u="none" strike="noStrike" smtClean="0">
                          <a:latin typeface="+mj-lt"/>
                        </a:rPr>
                        <a:t>35,000.00</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r>
              <a:tr h="176185">
                <a:tc>
                  <a:txBody>
                    <a:bodyPr/>
                    <a:lstStyle/>
                    <a:p>
                      <a:pPr algn="ctr" fontAlgn="b"/>
                      <a:r>
                        <a:rPr lang="es-MX" sz="1400" b="1" i="0" u="none" strike="noStrike" dirty="0" smtClean="0">
                          <a:latin typeface="+mj-lt"/>
                        </a:rPr>
                        <a:t> </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es-MX" sz="1400" b="0" i="0" u="none" strike="noStrike" smtClean="0">
                          <a:latin typeface="+mj-lt"/>
                        </a:rPr>
                        <a:t>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es-MX" sz="1400" b="0" i="0" u="none" strike="noStrike" smtClean="0">
                          <a:latin typeface="+mj-lt"/>
                        </a:rPr>
                        <a:t> </a:t>
                      </a:r>
                      <a:endParaRPr lang="es-MX" sz="1400" b="0"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76185">
                <a:tc>
                  <a:txBody>
                    <a:bodyPr/>
                    <a:lstStyle/>
                    <a:p>
                      <a:pPr algn="l" fontAlgn="b"/>
                      <a:r>
                        <a:rPr lang="es-MX" sz="1400" b="1" i="0" u="none" strike="noStrike" dirty="0" smtClean="0">
                          <a:latin typeface="+mj-lt"/>
                        </a:rPr>
                        <a:t> </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s-MX" sz="1400" b="1" i="0" u="none" strike="noStrike" smtClean="0">
                          <a:latin typeface="+mj-lt"/>
                        </a:rPr>
                        <a:t>TOTAL</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r>
                        <a:rPr lang="es-MX" sz="1400" b="1" i="0" u="none" strike="noStrike" dirty="0" smtClean="0">
                          <a:latin typeface="+mj-lt"/>
                        </a:rPr>
                        <a:t>12,476,850.00</a:t>
                      </a:r>
                      <a:endParaRPr lang="es-MX" sz="1400" b="1" i="0" u="none" strike="noStrike" dirty="0">
                        <a:latin typeface="+mj-lt"/>
                      </a:endParaRPr>
                    </a:p>
                  </a:txBody>
                  <a:tcPr marL="8809" marR="8809" marT="88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6 Imagen" descr="fondo2.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Rectángulo 1"/>
          <p:cNvSpPr>
            <a:spLocks noChangeArrowheads="1"/>
          </p:cNvSpPr>
          <p:nvPr/>
        </p:nvSpPr>
        <p:spPr bwMode="auto">
          <a:xfrm>
            <a:off x="1036538" y="476672"/>
            <a:ext cx="6919838" cy="821432"/>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sz="3200" b="1" dirty="0">
              <a:latin typeface="Trebuchet MS" pitchFamily="34" charset="0"/>
            </a:endParaRPr>
          </a:p>
        </p:txBody>
      </p:sp>
      <p:sp>
        <p:nvSpPr>
          <p:cNvPr id="5" name="Título 1"/>
          <p:cNvSpPr txBox="1">
            <a:spLocks/>
          </p:cNvSpPr>
          <p:nvPr/>
        </p:nvSpPr>
        <p:spPr bwMode="auto">
          <a:xfrm>
            <a:off x="971600" y="621184"/>
            <a:ext cx="7034212" cy="863600"/>
          </a:xfrm>
          <a:prstGeom prst="rect">
            <a:avLst/>
          </a:prstGeom>
          <a:noFill/>
          <a:ln w="9525">
            <a:noFill/>
            <a:miter lim="800000"/>
            <a:headEnd/>
            <a:tailEnd/>
          </a:ln>
        </p:spPr>
        <p:txBody>
          <a:bodyPr>
            <a:normAutofit fontScale="92500"/>
          </a:bodyPr>
          <a:lstStyle/>
          <a:p>
            <a:pPr algn="ctr" defTabSz="914400" fontAlgn="auto">
              <a:lnSpc>
                <a:spcPts val="2300"/>
              </a:lnSpc>
              <a:spcAft>
                <a:spcPts val="0"/>
              </a:spcAft>
              <a:defRPr/>
            </a:pPr>
            <a:r>
              <a:rPr lang="es-ES_tradnl" sz="2800" spc="-150" dirty="0" smtClean="0">
                <a:effectLst>
                  <a:outerShdw blurRad="38100" dist="38100" dir="2700000" algn="tl">
                    <a:srgbClr val="000000">
                      <a:alpha val="43137"/>
                    </a:srgbClr>
                  </a:outerShdw>
                </a:effectLst>
                <a:latin typeface="Trebuchet MS" pitchFamily="34" charset="0"/>
                <a:ea typeface="+mj-ea"/>
                <a:cs typeface="Tahoma" pitchFamily="34" charset="0"/>
              </a:rPr>
              <a:t>Adquisición de terrenos y derechos posesorios en el área de inundación de la Presa Bicentenario</a:t>
            </a:r>
            <a:endParaRPr lang="es-ES_tradnl" sz="2800" spc="-150" dirty="0">
              <a:effectLst>
                <a:outerShdw blurRad="38100" dist="38100" dir="2700000" algn="tl">
                  <a:srgbClr val="000000">
                    <a:alpha val="43137"/>
                  </a:srgbClr>
                </a:outerShdw>
              </a:effectLst>
              <a:latin typeface="Trebuchet MS" pitchFamily="34" charset="0"/>
              <a:ea typeface="+mj-ea"/>
              <a:cs typeface="Tahoma" pitchFamily="34" charset="0"/>
            </a:endParaRPr>
          </a:p>
          <a:p>
            <a:pPr algn="ctr" defTabSz="914400" fontAlgn="auto">
              <a:lnSpc>
                <a:spcPts val="2300"/>
              </a:lnSpc>
              <a:spcAft>
                <a:spcPts val="0"/>
              </a:spcAft>
              <a:defRPr/>
            </a:pPr>
            <a:endParaRPr lang="es-ES_tradnl" sz="2800" b="1" spc="-150" dirty="0">
              <a:effectLst>
                <a:outerShdw blurRad="38100" dist="38100" dir="2700000" algn="tl">
                  <a:srgbClr val="000000">
                    <a:alpha val="43137"/>
                  </a:srgbClr>
                </a:outerShdw>
              </a:effectLst>
              <a:latin typeface="Trebuchet MS" pitchFamily="34" charset="0"/>
              <a:ea typeface="+mj-ea"/>
              <a:cs typeface="Tahoma" pitchFamily="34" charset="0"/>
            </a:endParaRPr>
          </a:p>
        </p:txBody>
      </p:sp>
      <p:pic>
        <p:nvPicPr>
          <p:cNvPr id="37934" name="Picture 10" descr="C:\Users\Oscar.Borquez\Pictures\Logo_NuevoSonora[1].gif"/>
          <p:cNvPicPr>
            <a:picLocks noChangeAspect="1" noChangeArrowheads="1"/>
          </p:cNvPicPr>
          <p:nvPr/>
        </p:nvPicPr>
        <p:blipFill>
          <a:blip r:embed="rId3"/>
          <a:srcRect/>
          <a:stretch>
            <a:fillRect/>
          </a:stretch>
        </p:blipFill>
        <p:spPr bwMode="auto">
          <a:xfrm>
            <a:off x="142875" y="5945188"/>
            <a:ext cx="642938" cy="652462"/>
          </a:xfrm>
          <a:prstGeom prst="rect">
            <a:avLst/>
          </a:prstGeom>
          <a:noFill/>
          <a:ln w="9525">
            <a:noFill/>
            <a:miter lim="800000"/>
            <a:headEnd/>
            <a:tailEnd/>
          </a:ln>
        </p:spPr>
      </p:pic>
      <p:sp>
        <p:nvSpPr>
          <p:cNvPr id="37935" name="8 CuadroTexto"/>
          <p:cNvSpPr txBox="1">
            <a:spLocks noChangeArrowheads="1"/>
          </p:cNvSpPr>
          <p:nvPr/>
        </p:nvSpPr>
        <p:spPr bwMode="auto">
          <a:xfrm>
            <a:off x="1187450" y="6083300"/>
            <a:ext cx="2663825" cy="277813"/>
          </a:xfrm>
          <a:prstGeom prst="rect">
            <a:avLst/>
          </a:prstGeom>
          <a:noFill/>
          <a:ln w="9525">
            <a:noFill/>
            <a:miter lim="800000"/>
            <a:headEnd/>
            <a:tailEnd/>
          </a:ln>
        </p:spPr>
        <p:txBody>
          <a:bodyPr>
            <a:spAutoFit/>
          </a:bodyPr>
          <a:lstStyle/>
          <a:p>
            <a:r>
              <a:rPr lang="es-MX" sz="1200" dirty="0">
                <a:latin typeface="Trebuchet MS" pitchFamily="34" charset="0"/>
              </a:rPr>
              <a:t>*Al </a:t>
            </a:r>
            <a:r>
              <a:rPr lang="es-MX" sz="1200" dirty="0" smtClean="0">
                <a:latin typeface="Trebuchet MS" pitchFamily="34" charset="0"/>
              </a:rPr>
              <a:t>30 de septiembre de </a:t>
            </a:r>
            <a:r>
              <a:rPr lang="es-MX" sz="1200" dirty="0">
                <a:latin typeface="Trebuchet MS" pitchFamily="34" charset="0"/>
              </a:rPr>
              <a:t>2012</a:t>
            </a:r>
          </a:p>
        </p:txBody>
      </p:sp>
      <p:graphicFrame>
        <p:nvGraphicFramePr>
          <p:cNvPr id="8" name="7 Tabla"/>
          <p:cNvGraphicFramePr>
            <a:graphicFrameLocks noGrp="1"/>
          </p:cNvGraphicFramePr>
          <p:nvPr/>
        </p:nvGraphicFramePr>
        <p:xfrm>
          <a:off x="1163909" y="2126231"/>
          <a:ext cx="6648451" cy="2526905"/>
        </p:xfrm>
        <a:graphic>
          <a:graphicData uri="http://schemas.openxmlformats.org/drawingml/2006/table">
            <a:tbl>
              <a:tblPr/>
              <a:tblGrid>
                <a:gridCol w="1584176"/>
                <a:gridCol w="3261748"/>
                <a:gridCol w="266644"/>
                <a:gridCol w="1535883"/>
              </a:tblGrid>
              <a:tr h="296417">
                <a:tc>
                  <a:txBody>
                    <a:bodyPr/>
                    <a:lstStyle/>
                    <a:p>
                      <a:pPr algn="ctr" fontAlgn="b"/>
                      <a:r>
                        <a:rPr lang="en-US" sz="1600" b="1" i="0" u="none" strike="noStrike" dirty="0">
                          <a:latin typeface="Trebuchet MS" pitchFamily="34" charset="0"/>
                        </a:rPr>
                        <a:t>DEPENDENCIA</a:t>
                      </a:r>
                    </a:p>
                  </a:txBody>
                  <a:tcPr marL="8982" marR="8982" marT="89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2">
                  <a:txBody>
                    <a:bodyPr/>
                    <a:lstStyle/>
                    <a:p>
                      <a:pPr algn="ctr" fontAlgn="b"/>
                      <a:r>
                        <a:rPr lang="en-US" sz="1600" b="1" i="0" u="none" strike="noStrike" dirty="0">
                          <a:latin typeface="Trebuchet MS" pitchFamily="34" charset="0"/>
                        </a:rPr>
                        <a:t>CONCEPTO</a:t>
                      </a:r>
                    </a:p>
                  </a:txBody>
                  <a:tcPr marL="8982" marR="8982" marT="89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es-MX"/>
                    </a:p>
                  </a:txBody>
                  <a:tcPr/>
                </a:tc>
                <a:tc>
                  <a:txBody>
                    <a:bodyPr/>
                    <a:lstStyle/>
                    <a:p>
                      <a:pPr algn="ctr" fontAlgn="b"/>
                      <a:r>
                        <a:rPr lang="en-US" sz="1600" b="1" i="0" u="none" strike="noStrike">
                          <a:latin typeface="Trebuchet MS" pitchFamily="34" charset="0"/>
                        </a:rPr>
                        <a:t>IMPORTE</a:t>
                      </a:r>
                    </a:p>
                  </a:txBody>
                  <a:tcPr marL="8982" marR="8982" marT="89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79646">
                <a:tc>
                  <a:txBody>
                    <a:bodyPr/>
                    <a:lstStyle/>
                    <a:p>
                      <a:pPr algn="l" fontAlgn="b"/>
                      <a:endParaRPr lang="en-US" sz="1600" b="0" i="0" u="none" strike="noStrike">
                        <a:latin typeface="Trebuchet MS" pitchFamily="34" charset="0"/>
                      </a:endParaRPr>
                    </a:p>
                  </a:txBody>
                  <a:tcPr marL="8982" marR="8982" marT="89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dirty="0">
                        <a:latin typeface="Trebuchet MS" pitchFamily="34" charset="0"/>
                      </a:endParaRPr>
                    </a:p>
                  </a:txBody>
                  <a:tcPr marL="8982" marR="8982" marT="89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rebuchet MS" pitchFamily="34" charset="0"/>
                      </a:endParaRPr>
                    </a:p>
                  </a:txBody>
                  <a:tcPr marL="8982" marR="8982" marT="89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rebuchet MS" pitchFamily="34" charset="0"/>
                      </a:endParaRPr>
                    </a:p>
                  </a:txBody>
                  <a:tcPr marL="8982" marR="8982" marT="89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646">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latin typeface="Trebuchet MS" pitchFamily="34" charset="0"/>
                        </a:rPr>
                        <a:t>FOOSSI</a:t>
                      </a:r>
                    </a:p>
                    <a:p>
                      <a:pPr algn="ctr" fontAlgn="b"/>
                      <a:endParaRPr lang="en-US" sz="1600" b="0" i="0" u="none" strike="noStrike" dirty="0">
                        <a:latin typeface="Trebuchet MS" pitchFamily="34" charset="0"/>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latin typeface="Trebuchet MS" pitchFamily="34" charset="0"/>
                        </a:rPr>
                        <a:t> </a:t>
                      </a:r>
                    </a:p>
                  </a:txBody>
                  <a:tcPr marL="8982" marR="8982" marT="89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latin typeface="Trebuchet MS" pitchFamily="34" charset="0"/>
                        </a:rPr>
                        <a:t> </a:t>
                      </a:r>
                    </a:p>
                  </a:txBody>
                  <a:tcPr marL="8982" marR="8982" marT="898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latin typeface="Trebuchet MS" pitchFamily="34" charset="0"/>
                        </a:rPr>
                        <a:t> </a:t>
                      </a:r>
                    </a:p>
                  </a:txBody>
                  <a:tcPr marL="8982" marR="8982" marT="89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9646">
                <a:tc vMerge="1">
                  <a:txBody>
                    <a:bodyPr/>
                    <a:lstStyle/>
                    <a:p>
                      <a:pPr algn="ctr" fontAlgn="b"/>
                      <a:endParaRPr lang="en-US" sz="1600" b="1" i="0" u="none" strike="noStrike" dirty="0">
                        <a:latin typeface="Trebuchet MS" pitchFamily="34" charset="0"/>
                      </a:endParaRPr>
                    </a:p>
                  </a:txBody>
                  <a:tcPr marL="8982" marR="8982" marT="89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indent="0" algn="just" defTabSz="914400" rtl="0" eaLnBrk="1" fontAlgn="b" latinLnBrk="0" hangingPunct="1">
                        <a:lnSpc>
                          <a:spcPct val="100000"/>
                        </a:lnSpc>
                        <a:spcBef>
                          <a:spcPts val="0"/>
                        </a:spcBef>
                        <a:spcAft>
                          <a:spcPts val="0"/>
                        </a:spcAft>
                        <a:buClrTx/>
                        <a:buSzTx/>
                        <a:buFontTx/>
                        <a:buNone/>
                        <a:tabLst/>
                        <a:defRPr/>
                      </a:pPr>
                      <a:r>
                        <a:rPr lang="es-MX" sz="1600" b="0" i="0" u="none" strike="noStrike" dirty="0">
                          <a:latin typeface="Trebuchet MS" pitchFamily="34" charset="0"/>
                        </a:rPr>
                        <a:t>Pago por  servidumbre de paso en la localidades </a:t>
                      </a:r>
                      <a:r>
                        <a:rPr lang="es-MX" sz="1600" b="0" i="0" u="none" strike="noStrike" dirty="0" smtClean="0">
                          <a:latin typeface="Trebuchet MS" pitchFamily="34" charset="0"/>
                        </a:rPr>
                        <a:t>de San Bernardo, </a:t>
                      </a:r>
                      <a:r>
                        <a:rPr lang="es-MX" sz="1600" b="0" i="0" u="none" strike="noStrike" dirty="0" err="1" smtClean="0">
                          <a:latin typeface="Trebuchet MS" pitchFamily="34" charset="0"/>
                        </a:rPr>
                        <a:t>Topiyeca</a:t>
                      </a:r>
                      <a:r>
                        <a:rPr lang="es-MX" sz="1600" b="0" i="0" u="none" strike="noStrike" dirty="0" smtClean="0">
                          <a:latin typeface="Trebuchet MS" pitchFamily="34" charset="0"/>
                        </a:rPr>
                        <a:t>, </a:t>
                      </a:r>
                      <a:r>
                        <a:rPr lang="es-MX" sz="1600" b="0" i="0" u="none" strike="noStrike" dirty="0" err="1" smtClean="0">
                          <a:latin typeface="Trebuchet MS" pitchFamily="34" charset="0"/>
                        </a:rPr>
                        <a:t>Chorijoa</a:t>
                      </a:r>
                      <a:r>
                        <a:rPr lang="es-MX" sz="1600" b="0" i="0" u="none" strike="noStrike" dirty="0" smtClean="0">
                          <a:latin typeface="Trebuchet MS" pitchFamily="34" charset="0"/>
                        </a:rPr>
                        <a:t>, </a:t>
                      </a:r>
                      <a:r>
                        <a:rPr lang="es-MX" sz="1600" b="0" i="0" u="none" strike="noStrike" dirty="0" err="1" smtClean="0">
                          <a:latin typeface="Trebuchet MS" pitchFamily="34" charset="0"/>
                        </a:rPr>
                        <a:t>Mochibampo</a:t>
                      </a:r>
                      <a:r>
                        <a:rPr lang="es-MX" sz="1600" b="0" i="0" u="none" strike="noStrike" dirty="0" smtClean="0">
                          <a:latin typeface="Trebuchet MS" pitchFamily="34" charset="0"/>
                        </a:rPr>
                        <a:t> entre  otras donde se construirá la presa Pilares (Julio a Septiembre)</a:t>
                      </a:r>
                    </a:p>
                    <a:p>
                      <a:pPr algn="l" fontAlgn="b"/>
                      <a:endParaRPr lang="es-MX" sz="1600" b="0" i="0" u="none" strike="noStrike" dirty="0">
                        <a:latin typeface="Trebuchet MS" pitchFamily="34" charset="0"/>
                      </a:endParaRPr>
                    </a:p>
                  </a:txBody>
                  <a:tcPr marL="8982" marR="8982" marT="898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dirty="0">
                          <a:latin typeface="Trebuchet MS" pitchFamily="34" charset="0"/>
                        </a:rPr>
                        <a:t> </a:t>
                      </a:r>
                    </a:p>
                  </a:txBody>
                  <a:tcPr marL="8982" marR="8982" marT="898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latin typeface="Trebuchet MS" pitchFamily="34" charset="0"/>
                        </a:rPr>
                        <a:t>3,857,830.75</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9646">
                <a:tc>
                  <a:txBody>
                    <a:bodyPr/>
                    <a:lstStyle/>
                    <a:p>
                      <a:pPr algn="l" fontAlgn="b"/>
                      <a:r>
                        <a:rPr lang="en-US" sz="1600" b="0" i="0" u="none" strike="noStrike" dirty="0">
                          <a:latin typeface="Trebuchet MS" pitchFamily="34" charset="0"/>
                        </a:rPr>
                        <a:t> </a:t>
                      </a:r>
                    </a:p>
                  </a:txBody>
                  <a:tcPr marL="8982" marR="8982" marT="89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2">
                  <a:txBody>
                    <a:bodyPr/>
                    <a:lstStyle/>
                    <a:p>
                      <a:pPr algn="ctr" fontAlgn="b"/>
                      <a:r>
                        <a:rPr lang="en-US" sz="1600" b="1" i="0" u="none" strike="noStrike">
                          <a:latin typeface="Trebuchet MS" pitchFamily="34" charset="0"/>
                        </a:rPr>
                        <a:t>TOTAL</a:t>
                      </a:r>
                    </a:p>
                  </a:txBody>
                  <a:tcPr marL="8982" marR="8982" marT="89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es-MX"/>
                    </a:p>
                  </a:txBody>
                  <a:tcPr/>
                </a:tc>
                <a:tc>
                  <a:txBody>
                    <a:bodyPr/>
                    <a:lstStyle/>
                    <a:p>
                      <a:pPr algn="r" fontAlgn="b"/>
                      <a:r>
                        <a:rPr lang="en-US" sz="1600" b="1" i="0" u="none" strike="noStrike" dirty="0">
                          <a:latin typeface="Trebuchet MS" pitchFamily="34" charset="0"/>
                        </a:rPr>
                        <a:t>3,857,830.75</a:t>
                      </a:r>
                    </a:p>
                  </a:txBody>
                  <a:tcPr marL="8982" marR="8982" marT="89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ctrTitle"/>
          </p:nvPr>
        </p:nvSpPr>
        <p:spPr>
          <a:xfrm>
            <a:off x="899592" y="2420888"/>
            <a:ext cx="6940550" cy="990600"/>
          </a:xfrm>
        </p:spPr>
        <p:txBody>
          <a:bodyPr rtlCol="0" anchor="t">
            <a:normAutofit/>
          </a:bodyPr>
          <a:lstStyle/>
          <a:p>
            <a:pPr eaLnBrk="1" fontAlgn="auto" hangingPunct="1">
              <a:spcAft>
                <a:spcPts val="0"/>
              </a:spcAft>
              <a:defRPr/>
            </a:pPr>
            <a:r>
              <a:rPr lang="es-ES_tradnl" sz="5000" b="1" dirty="0" smtClean="0">
                <a:latin typeface="Trebuchet MS" pitchFamily="34" charset="0"/>
                <a:cs typeface="Tahoma" pitchFamily="34" charset="0"/>
              </a:rPr>
              <a:t>Dirección de Finanzas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68275" y="996950"/>
            <a:ext cx="5157788" cy="3694113"/>
          </a:xfrm>
          <a:prstGeom prst="rect">
            <a:avLst/>
          </a:prstGeom>
          <a:noFill/>
        </p:spPr>
        <p:txBody>
          <a:bodyPr>
            <a:spAutoFit/>
          </a:bodyPr>
          <a:lstStyle/>
          <a:p>
            <a:pPr>
              <a:defRPr/>
            </a:pPr>
            <a:r>
              <a:rPr lang="es-MX" b="1" dirty="0">
                <a:solidFill>
                  <a:schemeClr val="accent6">
                    <a:lumMod val="75000"/>
                  </a:schemeClr>
                </a:solidFill>
                <a:latin typeface="+mj-lt"/>
              </a:rPr>
              <a:t>Cuota Anual de Recuperación</a:t>
            </a:r>
            <a:endParaRPr lang="es-MX" dirty="0">
              <a:latin typeface="+mj-lt"/>
            </a:endParaRPr>
          </a:p>
          <a:p>
            <a:pPr>
              <a:defRPr/>
            </a:pPr>
            <a:r>
              <a:rPr lang="es-MX" dirty="0">
                <a:solidFill>
                  <a:srgbClr val="0000CC"/>
                </a:solidFill>
                <a:latin typeface="+mj-lt"/>
              </a:rPr>
              <a:t>Recuperación de la Inversión</a:t>
            </a:r>
          </a:p>
          <a:p>
            <a:pPr>
              <a:defRPr/>
            </a:pPr>
            <a:r>
              <a:rPr lang="es-MX" dirty="0">
                <a:solidFill>
                  <a:srgbClr val="0000CC"/>
                </a:solidFill>
                <a:latin typeface="+mj-lt"/>
              </a:rPr>
              <a:t>Costo Fijo de Operación y Mantenimiento</a:t>
            </a:r>
          </a:p>
          <a:p>
            <a:pPr>
              <a:defRPr/>
            </a:pPr>
            <a:r>
              <a:rPr lang="es-MX" dirty="0">
                <a:latin typeface="+mj-lt"/>
              </a:rPr>
              <a:t>     Personal de Operación</a:t>
            </a:r>
          </a:p>
          <a:p>
            <a:pPr>
              <a:defRPr/>
            </a:pPr>
            <a:r>
              <a:rPr lang="es-MX" dirty="0">
                <a:latin typeface="+mj-lt"/>
              </a:rPr>
              <a:t>     Potencia Contratada Energía Eléctrica</a:t>
            </a:r>
          </a:p>
          <a:p>
            <a:pPr>
              <a:defRPr/>
            </a:pPr>
            <a:r>
              <a:rPr lang="es-MX" dirty="0">
                <a:latin typeface="+mj-lt"/>
              </a:rPr>
              <a:t>     Mantenimiento</a:t>
            </a:r>
          </a:p>
          <a:p>
            <a:pPr>
              <a:defRPr/>
            </a:pPr>
            <a:r>
              <a:rPr lang="es-MX" dirty="0">
                <a:latin typeface="+mj-lt"/>
              </a:rPr>
              <a:t>     Pago Compensatorio</a:t>
            </a:r>
          </a:p>
          <a:p>
            <a:pPr>
              <a:defRPr/>
            </a:pPr>
            <a:r>
              <a:rPr lang="es-MX" dirty="0">
                <a:solidFill>
                  <a:srgbClr val="0000CC"/>
                </a:solidFill>
                <a:latin typeface="+mj-lt"/>
              </a:rPr>
              <a:t>Costo Variable de Operación y Mantenimiento</a:t>
            </a:r>
          </a:p>
          <a:p>
            <a:pPr>
              <a:defRPr/>
            </a:pPr>
            <a:r>
              <a:rPr lang="es-MX" dirty="0">
                <a:latin typeface="+mj-lt"/>
              </a:rPr>
              <a:t>     Consumo de Energía Eléctrica </a:t>
            </a:r>
          </a:p>
          <a:p>
            <a:pPr>
              <a:defRPr/>
            </a:pPr>
            <a:r>
              <a:rPr lang="es-MX" dirty="0">
                <a:latin typeface="+mj-lt"/>
              </a:rPr>
              <a:t>     Materiales y Suministros</a:t>
            </a:r>
          </a:p>
          <a:p>
            <a:pPr>
              <a:defRPr/>
            </a:pPr>
            <a:r>
              <a:rPr lang="es-MX" dirty="0">
                <a:latin typeface="+mj-lt"/>
              </a:rPr>
              <a:t>     Reposición de Equipo</a:t>
            </a:r>
          </a:p>
          <a:p>
            <a:pPr>
              <a:defRPr/>
            </a:pPr>
            <a:r>
              <a:rPr lang="es-MX" dirty="0">
                <a:latin typeface="+mj-lt"/>
              </a:rPr>
              <a:t>     Pago de Derechos</a:t>
            </a:r>
            <a:endParaRPr lang="es-MX" b="1" dirty="0">
              <a:solidFill>
                <a:srgbClr val="0000FF"/>
              </a:solidFill>
              <a:latin typeface="+mj-lt"/>
            </a:endParaRPr>
          </a:p>
          <a:p>
            <a:pPr>
              <a:defRPr/>
            </a:pPr>
            <a:r>
              <a:rPr lang="es-MX" b="1" dirty="0">
                <a:solidFill>
                  <a:srgbClr val="0000FF"/>
                </a:solidFill>
                <a:latin typeface="+mj-lt"/>
              </a:rPr>
              <a:t>Total</a:t>
            </a:r>
          </a:p>
        </p:txBody>
      </p:sp>
      <p:sp>
        <p:nvSpPr>
          <p:cNvPr id="4" name="3 CuadroTexto"/>
          <p:cNvSpPr txBox="1"/>
          <p:nvPr/>
        </p:nvSpPr>
        <p:spPr>
          <a:xfrm>
            <a:off x="4951413" y="1258888"/>
            <a:ext cx="712787" cy="3416300"/>
          </a:xfrm>
          <a:prstGeom prst="rect">
            <a:avLst/>
          </a:prstGeom>
          <a:noFill/>
        </p:spPr>
        <p:txBody>
          <a:bodyPr wrap="none">
            <a:spAutoFit/>
          </a:bodyPr>
          <a:lstStyle/>
          <a:p>
            <a:pPr algn="r">
              <a:defRPr/>
            </a:pPr>
            <a:r>
              <a:rPr lang="es-MX" dirty="0">
                <a:solidFill>
                  <a:srgbClr val="0000CC"/>
                </a:solidFill>
                <a:latin typeface="+mj-lt"/>
              </a:rPr>
              <a:t>203.6</a:t>
            </a:r>
          </a:p>
          <a:p>
            <a:pPr algn="r">
              <a:defRPr/>
            </a:pPr>
            <a:r>
              <a:rPr lang="es-MX" dirty="0">
                <a:solidFill>
                  <a:srgbClr val="0000CC"/>
                </a:solidFill>
                <a:latin typeface="+mj-lt"/>
              </a:rPr>
              <a:t>183.3</a:t>
            </a:r>
          </a:p>
          <a:p>
            <a:pPr algn="r">
              <a:defRPr/>
            </a:pPr>
            <a:r>
              <a:rPr lang="es-MX" dirty="0">
                <a:latin typeface="+mj-lt"/>
              </a:rPr>
              <a:t>16.4</a:t>
            </a:r>
          </a:p>
          <a:p>
            <a:pPr algn="r">
              <a:defRPr/>
            </a:pPr>
            <a:r>
              <a:rPr lang="es-MX" dirty="0">
                <a:latin typeface="+mj-lt"/>
              </a:rPr>
              <a:t>83.9</a:t>
            </a:r>
          </a:p>
          <a:p>
            <a:pPr algn="r">
              <a:defRPr/>
            </a:pPr>
            <a:r>
              <a:rPr lang="es-MX" dirty="0">
                <a:latin typeface="+mj-lt"/>
              </a:rPr>
              <a:t>7.9</a:t>
            </a:r>
          </a:p>
          <a:p>
            <a:pPr algn="r">
              <a:defRPr/>
            </a:pPr>
            <a:r>
              <a:rPr lang="es-MX" dirty="0">
                <a:latin typeface="+mj-lt"/>
              </a:rPr>
              <a:t>75.0</a:t>
            </a:r>
          </a:p>
          <a:p>
            <a:pPr algn="r">
              <a:defRPr/>
            </a:pPr>
            <a:r>
              <a:rPr lang="es-MX" dirty="0">
                <a:solidFill>
                  <a:srgbClr val="0000CC"/>
                </a:solidFill>
                <a:latin typeface="+mj-lt"/>
              </a:rPr>
              <a:t>278.8</a:t>
            </a:r>
          </a:p>
          <a:p>
            <a:pPr algn="r">
              <a:defRPr/>
            </a:pPr>
            <a:r>
              <a:rPr lang="es-MX" dirty="0">
                <a:latin typeface="+mj-lt"/>
              </a:rPr>
              <a:t>215.0</a:t>
            </a:r>
          </a:p>
          <a:p>
            <a:pPr algn="r">
              <a:defRPr/>
            </a:pPr>
            <a:r>
              <a:rPr lang="es-MX" dirty="0">
                <a:latin typeface="+mj-lt"/>
              </a:rPr>
              <a:t>35.7</a:t>
            </a:r>
          </a:p>
          <a:p>
            <a:pPr algn="r">
              <a:defRPr/>
            </a:pPr>
            <a:r>
              <a:rPr lang="es-MX" dirty="0">
                <a:latin typeface="+mj-lt"/>
              </a:rPr>
              <a:t>3.4</a:t>
            </a:r>
          </a:p>
          <a:p>
            <a:pPr algn="r">
              <a:defRPr/>
            </a:pPr>
            <a:r>
              <a:rPr lang="es-MX" dirty="0">
                <a:latin typeface="+mj-lt"/>
              </a:rPr>
              <a:t>24.6</a:t>
            </a:r>
          </a:p>
          <a:p>
            <a:pPr algn="r">
              <a:defRPr/>
            </a:pPr>
            <a:r>
              <a:rPr lang="es-MX" b="1" dirty="0">
                <a:solidFill>
                  <a:srgbClr val="0000FF"/>
                </a:solidFill>
                <a:latin typeface="+mj-lt"/>
              </a:rPr>
              <a:t>665.7</a:t>
            </a:r>
          </a:p>
        </p:txBody>
      </p:sp>
      <p:sp>
        <p:nvSpPr>
          <p:cNvPr id="5" name="4 CuadroTexto"/>
          <p:cNvSpPr txBox="1"/>
          <p:nvPr/>
        </p:nvSpPr>
        <p:spPr>
          <a:xfrm>
            <a:off x="6702425" y="981075"/>
            <a:ext cx="714375" cy="3692525"/>
          </a:xfrm>
          <a:prstGeom prst="rect">
            <a:avLst/>
          </a:prstGeom>
          <a:noFill/>
        </p:spPr>
        <p:txBody>
          <a:bodyPr wrap="none">
            <a:spAutoFit/>
          </a:bodyPr>
          <a:lstStyle/>
          <a:p>
            <a:pPr algn="ctr">
              <a:defRPr/>
            </a:pPr>
            <a:r>
              <a:rPr lang="es-MX" dirty="0">
                <a:latin typeface="+mj-lt"/>
              </a:rPr>
              <a:t>$/m</a:t>
            </a:r>
            <a:r>
              <a:rPr lang="es-MX" baseline="30000" dirty="0">
                <a:latin typeface="+mj-lt"/>
              </a:rPr>
              <a:t>3</a:t>
            </a:r>
            <a:endParaRPr lang="es-MX" dirty="0">
              <a:solidFill>
                <a:srgbClr val="0000FF"/>
              </a:solidFill>
              <a:latin typeface="+mj-lt"/>
            </a:endParaRPr>
          </a:p>
          <a:p>
            <a:pPr algn="ctr">
              <a:defRPr/>
            </a:pPr>
            <a:r>
              <a:rPr lang="es-MX" dirty="0">
                <a:solidFill>
                  <a:srgbClr val="0000CC"/>
                </a:solidFill>
                <a:latin typeface="+mj-lt"/>
              </a:rPr>
              <a:t>2.715</a:t>
            </a:r>
          </a:p>
          <a:p>
            <a:pPr algn="ctr">
              <a:defRPr/>
            </a:pPr>
            <a:r>
              <a:rPr lang="es-MX" dirty="0">
                <a:solidFill>
                  <a:srgbClr val="0000CC"/>
                </a:solidFill>
                <a:latin typeface="+mj-lt"/>
              </a:rPr>
              <a:t>2.444</a:t>
            </a:r>
          </a:p>
          <a:p>
            <a:pPr algn="ctr">
              <a:defRPr/>
            </a:pPr>
            <a:r>
              <a:rPr lang="es-MX" dirty="0">
                <a:latin typeface="+mj-lt"/>
              </a:rPr>
              <a:t>0.219</a:t>
            </a:r>
          </a:p>
          <a:p>
            <a:pPr algn="ctr">
              <a:defRPr/>
            </a:pPr>
            <a:r>
              <a:rPr lang="es-MX" dirty="0">
                <a:latin typeface="+mj-lt"/>
              </a:rPr>
              <a:t>1.119</a:t>
            </a:r>
          </a:p>
          <a:p>
            <a:pPr algn="ctr">
              <a:defRPr/>
            </a:pPr>
            <a:r>
              <a:rPr lang="es-MX" dirty="0">
                <a:latin typeface="+mj-lt"/>
              </a:rPr>
              <a:t>0.106</a:t>
            </a:r>
          </a:p>
          <a:p>
            <a:pPr algn="ctr">
              <a:defRPr/>
            </a:pPr>
            <a:r>
              <a:rPr lang="es-MX" dirty="0">
                <a:latin typeface="+mj-lt"/>
              </a:rPr>
              <a:t>1.000</a:t>
            </a:r>
          </a:p>
          <a:p>
            <a:pPr algn="ctr">
              <a:defRPr/>
            </a:pPr>
            <a:r>
              <a:rPr lang="es-MX" dirty="0">
                <a:solidFill>
                  <a:srgbClr val="0000CC"/>
                </a:solidFill>
                <a:latin typeface="+mj-lt"/>
              </a:rPr>
              <a:t>3.717</a:t>
            </a:r>
          </a:p>
          <a:p>
            <a:pPr algn="ctr">
              <a:defRPr/>
            </a:pPr>
            <a:r>
              <a:rPr lang="es-MX" dirty="0">
                <a:latin typeface="+mj-lt"/>
              </a:rPr>
              <a:t>2.867</a:t>
            </a:r>
          </a:p>
          <a:p>
            <a:pPr algn="ctr">
              <a:defRPr/>
            </a:pPr>
            <a:r>
              <a:rPr lang="es-MX" dirty="0">
                <a:latin typeface="+mj-lt"/>
              </a:rPr>
              <a:t>0.476</a:t>
            </a:r>
          </a:p>
          <a:p>
            <a:pPr algn="ctr">
              <a:defRPr/>
            </a:pPr>
            <a:r>
              <a:rPr lang="es-MX" dirty="0">
                <a:latin typeface="+mj-lt"/>
              </a:rPr>
              <a:t>0.046</a:t>
            </a:r>
          </a:p>
          <a:p>
            <a:pPr algn="ctr">
              <a:defRPr/>
            </a:pPr>
            <a:r>
              <a:rPr lang="es-MX" dirty="0">
                <a:latin typeface="+mj-lt"/>
              </a:rPr>
              <a:t>0.328</a:t>
            </a:r>
          </a:p>
          <a:p>
            <a:pPr algn="ctr">
              <a:defRPr/>
            </a:pPr>
            <a:r>
              <a:rPr lang="es-MX" b="1" dirty="0">
                <a:solidFill>
                  <a:srgbClr val="0000FF"/>
                </a:solidFill>
                <a:latin typeface="+mj-lt"/>
              </a:rPr>
              <a:t>8.876</a:t>
            </a:r>
          </a:p>
        </p:txBody>
      </p:sp>
      <p:cxnSp>
        <p:nvCxnSpPr>
          <p:cNvPr id="7" name="6 Conector recto"/>
          <p:cNvCxnSpPr/>
          <p:nvPr/>
        </p:nvCxnSpPr>
        <p:spPr>
          <a:xfrm flipH="1">
            <a:off x="250825" y="4322763"/>
            <a:ext cx="8642350" cy="0"/>
          </a:xfrm>
          <a:prstGeom prst="line">
            <a:avLst/>
          </a:prstGeom>
          <a:ln w="127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0" y="4724400"/>
            <a:ext cx="9144000" cy="1477963"/>
          </a:xfrm>
          <a:prstGeom prst="rect">
            <a:avLst/>
          </a:prstGeom>
          <a:noFill/>
        </p:spPr>
        <p:txBody>
          <a:bodyPr>
            <a:spAutoFit/>
          </a:bodyPr>
          <a:lstStyle/>
          <a:p>
            <a:pPr algn="just">
              <a:defRPr/>
            </a:pPr>
            <a:r>
              <a:rPr lang="es-MX" dirty="0">
                <a:latin typeface="+mj-lt"/>
              </a:rPr>
              <a:t>En la eventualidad que no se entregue el 100% de la capacidad de Captación, Conducción y Potabilización del Acueducto, se aplicará el cargo por: </a:t>
            </a:r>
          </a:p>
          <a:p>
            <a:pPr algn="just">
              <a:buClr>
                <a:srgbClr val="0000FF"/>
              </a:buClr>
              <a:buFont typeface="Wingdings" pitchFamily="2" charset="2"/>
              <a:buChar char="Ø"/>
              <a:defRPr/>
            </a:pPr>
            <a:r>
              <a:rPr lang="es-MX" dirty="0">
                <a:solidFill>
                  <a:srgbClr val="0000FF"/>
                </a:solidFill>
                <a:latin typeface="+mj-lt"/>
              </a:rPr>
              <a:t>Recuperación de la Inversión</a:t>
            </a:r>
            <a:r>
              <a:rPr lang="es-MX" dirty="0">
                <a:latin typeface="+mj-lt"/>
              </a:rPr>
              <a:t>.-$2.715 aplicados a 75 millones de metros cúbicos.</a:t>
            </a:r>
          </a:p>
          <a:p>
            <a:pPr algn="just">
              <a:buClr>
                <a:srgbClr val="0000FF"/>
              </a:buClr>
              <a:buFont typeface="Wingdings" pitchFamily="2" charset="2"/>
              <a:buChar char="Ø"/>
              <a:defRPr/>
            </a:pPr>
            <a:r>
              <a:rPr lang="es-MX" dirty="0">
                <a:solidFill>
                  <a:srgbClr val="0000CC"/>
                </a:solidFill>
                <a:latin typeface="+mj-lt"/>
              </a:rPr>
              <a:t>Costo Fijo de Operación y Mantenimiento</a:t>
            </a:r>
            <a:r>
              <a:rPr lang="es-MX" dirty="0">
                <a:latin typeface="+mj-lt"/>
              </a:rPr>
              <a:t>.-$2.444 aplicados a 75 millones de metros cúbicos</a:t>
            </a:r>
          </a:p>
          <a:p>
            <a:pPr algn="just">
              <a:buClr>
                <a:srgbClr val="0000FF"/>
              </a:buClr>
              <a:buFont typeface="Wingdings" pitchFamily="2" charset="2"/>
              <a:buChar char="Ø"/>
              <a:defRPr/>
            </a:pPr>
            <a:r>
              <a:rPr lang="es-MX" dirty="0">
                <a:solidFill>
                  <a:srgbClr val="0000FF"/>
                </a:solidFill>
                <a:latin typeface="+mj-lt"/>
              </a:rPr>
              <a:t>Costo Variable de Operación y mantenimiento</a:t>
            </a:r>
            <a:r>
              <a:rPr lang="es-MX" dirty="0">
                <a:latin typeface="+mj-lt"/>
              </a:rPr>
              <a:t>.-$3.717 multiplicado por el volumen entregado.</a:t>
            </a:r>
          </a:p>
        </p:txBody>
      </p:sp>
      <p:sp>
        <p:nvSpPr>
          <p:cNvPr id="12" name="11 CuadroTexto"/>
          <p:cNvSpPr txBox="1"/>
          <p:nvPr/>
        </p:nvSpPr>
        <p:spPr>
          <a:xfrm>
            <a:off x="250825" y="57150"/>
            <a:ext cx="8569325" cy="646113"/>
          </a:xfrm>
          <a:prstGeom prst="rect">
            <a:avLst/>
          </a:prstGeom>
          <a:noFill/>
        </p:spPr>
        <p:txBody>
          <a:bodyPr>
            <a:spAutoFit/>
          </a:bodyPr>
          <a:lstStyle/>
          <a:p>
            <a:pPr algn="ctr">
              <a:defRPr/>
            </a:pPr>
            <a:r>
              <a:rPr lang="es-MX" b="1" dirty="0">
                <a:latin typeface="+mj-lt"/>
              </a:rPr>
              <a:t>Convenio para el Servicio de Suministro de 75 millones de metros cúbicos de Agua Potable a Hermosillo y Operación del Acueducto Independencia</a:t>
            </a:r>
          </a:p>
        </p:txBody>
      </p:sp>
      <p:sp>
        <p:nvSpPr>
          <p:cNvPr id="13" name="12 CuadroTexto"/>
          <p:cNvSpPr txBox="1"/>
          <p:nvPr/>
        </p:nvSpPr>
        <p:spPr>
          <a:xfrm>
            <a:off x="7631113" y="992188"/>
            <a:ext cx="1323975" cy="3692525"/>
          </a:xfrm>
          <a:prstGeom prst="rect">
            <a:avLst/>
          </a:prstGeom>
          <a:noFill/>
        </p:spPr>
        <p:txBody>
          <a:bodyPr wrap="none">
            <a:spAutoFit/>
          </a:bodyPr>
          <a:lstStyle/>
          <a:p>
            <a:pPr algn="ctr">
              <a:defRPr/>
            </a:pPr>
            <a:r>
              <a:rPr lang="es-MX" dirty="0" err="1">
                <a:latin typeface="+mj-lt"/>
              </a:rPr>
              <a:t>UDI´s</a:t>
            </a:r>
            <a:r>
              <a:rPr lang="es-MX" dirty="0">
                <a:latin typeface="+mj-lt"/>
              </a:rPr>
              <a:t>/m</a:t>
            </a:r>
            <a:r>
              <a:rPr lang="es-MX" baseline="30000" dirty="0">
                <a:latin typeface="+mj-lt"/>
              </a:rPr>
              <a:t>3 </a:t>
            </a:r>
            <a:r>
              <a:rPr lang="es-MX" baseline="30000" dirty="0">
                <a:solidFill>
                  <a:srgbClr val="0000FF"/>
                </a:solidFill>
                <a:latin typeface="+mj-lt"/>
              </a:rPr>
              <a:t>(2)</a:t>
            </a:r>
            <a:endParaRPr lang="es-MX" dirty="0">
              <a:latin typeface="+mj-lt"/>
            </a:endParaRPr>
          </a:p>
          <a:p>
            <a:pPr algn="ctr">
              <a:defRPr/>
            </a:pPr>
            <a:r>
              <a:rPr lang="es-MX" dirty="0">
                <a:solidFill>
                  <a:srgbClr val="0000CC"/>
                </a:solidFill>
                <a:latin typeface="+mj-lt"/>
              </a:rPr>
              <a:t>0.557543</a:t>
            </a:r>
          </a:p>
          <a:p>
            <a:pPr algn="ctr">
              <a:defRPr/>
            </a:pPr>
            <a:r>
              <a:rPr lang="es-MX" dirty="0">
                <a:solidFill>
                  <a:srgbClr val="0000CC"/>
                </a:solidFill>
                <a:latin typeface="+mj-lt"/>
              </a:rPr>
              <a:t>0.501922</a:t>
            </a:r>
          </a:p>
          <a:p>
            <a:pPr algn="ctr">
              <a:defRPr/>
            </a:pPr>
            <a:r>
              <a:rPr lang="es-MX" dirty="0">
                <a:latin typeface="+mj-lt"/>
              </a:rPr>
              <a:t>0.045024</a:t>
            </a:r>
          </a:p>
          <a:p>
            <a:pPr algn="ctr">
              <a:defRPr/>
            </a:pPr>
            <a:r>
              <a:rPr lang="es-MX" dirty="0">
                <a:latin typeface="+mj-lt"/>
              </a:rPr>
              <a:t>0.229806</a:t>
            </a:r>
          </a:p>
          <a:p>
            <a:pPr algn="ctr">
              <a:defRPr/>
            </a:pPr>
            <a:r>
              <a:rPr lang="es-MX" dirty="0">
                <a:latin typeface="+mj-lt"/>
              </a:rPr>
              <a:t>0.021738</a:t>
            </a:r>
          </a:p>
          <a:p>
            <a:pPr algn="ctr">
              <a:defRPr/>
            </a:pPr>
            <a:r>
              <a:rPr lang="es-MX" dirty="0">
                <a:latin typeface="+mj-lt"/>
              </a:rPr>
              <a:t>0.205355</a:t>
            </a:r>
          </a:p>
          <a:p>
            <a:pPr algn="ctr">
              <a:defRPr/>
            </a:pPr>
            <a:r>
              <a:rPr lang="es-MX" dirty="0">
                <a:solidFill>
                  <a:srgbClr val="0000CC"/>
                </a:solidFill>
                <a:latin typeface="+mj-lt"/>
              </a:rPr>
              <a:t>0.763279</a:t>
            </a:r>
          </a:p>
          <a:p>
            <a:pPr algn="ctr">
              <a:defRPr/>
            </a:pPr>
            <a:r>
              <a:rPr lang="es-MX" dirty="0">
                <a:latin typeface="+mj-lt"/>
              </a:rPr>
              <a:t>0.588745</a:t>
            </a:r>
          </a:p>
          <a:p>
            <a:pPr algn="ctr">
              <a:defRPr/>
            </a:pPr>
            <a:r>
              <a:rPr lang="es-MX" dirty="0">
                <a:latin typeface="+mj-lt"/>
              </a:rPr>
              <a:t>0.097749</a:t>
            </a:r>
          </a:p>
          <a:p>
            <a:pPr algn="ctr">
              <a:defRPr/>
            </a:pPr>
            <a:r>
              <a:rPr lang="es-MX" dirty="0">
                <a:latin typeface="+mj-lt"/>
              </a:rPr>
              <a:t>0.009392</a:t>
            </a:r>
          </a:p>
          <a:p>
            <a:pPr algn="ctr">
              <a:defRPr/>
            </a:pPr>
            <a:r>
              <a:rPr lang="es-MX" dirty="0">
                <a:latin typeface="+mj-lt"/>
              </a:rPr>
              <a:t>0.0673945</a:t>
            </a:r>
          </a:p>
          <a:p>
            <a:pPr algn="ctr">
              <a:defRPr/>
            </a:pPr>
            <a:r>
              <a:rPr lang="es-MX" b="1" dirty="0">
                <a:solidFill>
                  <a:srgbClr val="0000FF"/>
                </a:solidFill>
                <a:latin typeface="+mj-lt"/>
              </a:rPr>
              <a:t>1.822745</a:t>
            </a:r>
          </a:p>
        </p:txBody>
      </p:sp>
      <p:cxnSp>
        <p:nvCxnSpPr>
          <p:cNvPr id="19" name="18 Conector recto"/>
          <p:cNvCxnSpPr/>
          <p:nvPr/>
        </p:nvCxnSpPr>
        <p:spPr>
          <a:xfrm flipH="1">
            <a:off x="250825" y="1276350"/>
            <a:ext cx="8642350" cy="0"/>
          </a:xfrm>
          <a:prstGeom prst="line">
            <a:avLst/>
          </a:prstGeom>
          <a:ln w="127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971550" y="6156325"/>
            <a:ext cx="3887788" cy="585788"/>
          </a:xfrm>
          <a:prstGeom prst="rect">
            <a:avLst/>
          </a:prstGeom>
          <a:noFill/>
        </p:spPr>
        <p:txBody>
          <a:bodyPr wrap="none">
            <a:spAutoFit/>
          </a:bodyPr>
          <a:lstStyle/>
          <a:p>
            <a:pPr marL="342900" indent="-342900">
              <a:buFontTx/>
              <a:buAutoNum type="arabicParenBoth"/>
              <a:defRPr/>
            </a:pPr>
            <a:r>
              <a:rPr lang="es-MX" sz="1600" dirty="0">
                <a:solidFill>
                  <a:srgbClr val="0000FF"/>
                </a:solidFill>
                <a:latin typeface="+mj-lt"/>
              </a:rPr>
              <a:t>Precios a diciembre de 2012</a:t>
            </a:r>
          </a:p>
          <a:p>
            <a:pPr marL="342900" indent="-342900">
              <a:buFontTx/>
              <a:buAutoNum type="arabicParenBoth"/>
              <a:defRPr/>
            </a:pPr>
            <a:r>
              <a:rPr lang="es-MX" sz="1600" dirty="0">
                <a:solidFill>
                  <a:srgbClr val="0000FF"/>
                </a:solidFill>
                <a:latin typeface="+mj-lt"/>
              </a:rPr>
              <a:t> UDI  (25 de diciembre 2012) = 4.869623</a:t>
            </a:r>
          </a:p>
        </p:txBody>
      </p:sp>
      <p:sp>
        <p:nvSpPr>
          <p:cNvPr id="21" name="20 CuadroTexto"/>
          <p:cNvSpPr txBox="1"/>
          <p:nvPr/>
        </p:nvSpPr>
        <p:spPr>
          <a:xfrm>
            <a:off x="4462463" y="989013"/>
            <a:ext cx="2082800" cy="369887"/>
          </a:xfrm>
          <a:prstGeom prst="rect">
            <a:avLst/>
          </a:prstGeom>
          <a:noFill/>
        </p:spPr>
        <p:txBody>
          <a:bodyPr wrap="none">
            <a:spAutoFit/>
          </a:bodyPr>
          <a:lstStyle/>
          <a:p>
            <a:pPr algn="ctr">
              <a:defRPr/>
            </a:pPr>
            <a:r>
              <a:rPr lang="es-MX" dirty="0">
                <a:latin typeface="+mj-lt"/>
              </a:rPr>
              <a:t>millones de pesos </a:t>
            </a:r>
            <a:r>
              <a:rPr lang="es-MX" baseline="30000" dirty="0">
                <a:solidFill>
                  <a:srgbClr val="0000FF"/>
                </a:solidFill>
                <a:latin typeface="+mj-lt"/>
              </a:rPr>
              <a:t>(1)</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8275" y="996950"/>
            <a:ext cx="5157788" cy="3694113"/>
          </a:xfrm>
          <a:prstGeom prst="rect">
            <a:avLst/>
          </a:prstGeom>
          <a:noFill/>
        </p:spPr>
        <p:txBody>
          <a:bodyPr>
            <a:spAutoFit/>
          </a:bodyPr>
          <a:lstStyle/>
          <a:p>
            <a:pPr>
              <a:defRPr/>
            </a:pPr>
            <a:r>
              <a:rPr lang="es-MX" b="1" dirty="0">
                <a:solidFill>
                  <a:schemeClr val="accent6">
                    <a:lumMod val="75000"/>
                  </a:schemeClr>
                </a:solidFill>
                <a:latin typeface="+mj-lt"/>
              </a:rPr>
              <a:t>Cuota Anual de Recuperación</a:t>
            </a:r>
            <a:endParaRPr lang="es-MX" dirty="0">
              <a:latin typeface="+mj-lt"/>
            </a:endParaRPr>
          </a:p>
          <a:p>
            <a:pPr>
              <a:defRPr/>
            </a:pPr>
            <a:r>
              <a:rPr lang="es-MX" dirty="0">
                <a:solidFill>
                  <a:srgbClr val="0000CC"/>
                </a:solidFill>
                <a:latin typeface="+mj-lt"/>
              </a:rPr>
              <a:t>Recuperación de la Inversión</a:t>
            </a:r>
          </a:p>
          <a:p>
            <a:pPr>
              <a:defRPr/>
            </a:pPr>
            <a:r>
              <a:rPr lang="es-MX" dirty="0">
                <a:solidFill>
                  <a:srgbClr val="0000CC"/>
                </a:solidFill>
                <a:latin typeface="+mj-lt"/>
              </a:rPr>
              <a:t>Costo Fijo de Operación y Mantenimiento</a:t>
            </a:r>
          </a:p>
          <a:p>
            <a:pPr>
              <a:defRPr/>
            </a:pPr>
            <a:r>
              <a:rPr lang="es-MX" dirty="0">
                <a:latin typeface="+mj-lt"/>
              </a:rPr>
              <a:t>     Personal de Operación</a:t>
            </a:r>
          </a:p>
          <a:p>
            <a:pPr>
              <a:defRPr/>
            </a:pPr>
            <a:r>
              <a:rPr lang="es-MX" dirty="0">
                <a:latin typeface="+mj-lt"/>
              </a:rPr>
              <a:t>     Potencia Contratada Energía Eléctrica</a:t>
            </a:r>
          </a:p>
          <a:p>
            <a:pPr>
              <a:defRPr/>
            </a:pPr>
            <a:r>
              <a:rPr lang="es-MX" dirty="0">
                <a:latin typeface="+mj-lt"/>
              </a:rPr>
              <a:t>     Mantenimiento</a:t>
            </a:r>
          </a:p>
          <a:p>
            <a:pPr>
              <a:defRPr/>
            </a:pPr>
            <a:r>
              <a:rPr lang="es-MX" dirty="0">
                <a:latin typeface="+mj-lt"/>
              </a:rPr>
              <a:t>     Pago Compensatorio</a:t>
            </a:r>
          </a:p>
          <a:p>
            <a:pPr>
              <a:defRPr/>
            </a:pPr>
            <a:r>
              <a:rPr lang="es-MX" dirty="0">
                <a:solidFill>
                  <a:srgbClr val="0000CC"/>
                </a:solidFill>
                <a:latin typeface="+mj-lt"/>
              </a:rPr>
              <a:t>Costo Variable de Operación y Mantenimiento</a:t>
            </a:r>
          </a:p>
          <a:p>
            <a:pPr>
              <a:defRPr/>
            </a:pPr>
            <a:r>
              <a:rPr lang="es-MX" dirty="0">
                <a:latin typeface="+mj-lt"/>
              </a:rPr>
              <a:t>     Consumo de Energía Eléctrica </a:t>
            </a:r>
          </a:p>
          <a:p>
            <a:pPr>
              <a:defRPr/>
            </a:pPr>
            <a:r>
              <a:rPr lang="es-MX" dirty="0">
                <a:latin typeface="+mj-lt"/>
              </a:rPr>
              <a:t>     Materiales y Suministros</a:t>
            </a:r>
          </a:p>
          <a:p>
            <a:pPr>
              <a:defRPr/>
            </a:pPr>
            <a:r>
              <a:rPr lang="es-MX" dirty="0">
                <a:latin typeface="+mj-lt"/>
              </a:rPr>
              <a:t>     Reposición de Equipo</a:t>
            </a:r>
          </a:p>
          <a:p>
            <a:pPr>
              <a:defRPr/>
            </a:pPr>
            <a:r>
              <a:rPr lang="es-MX" dirty="0">
                <a:latin typeface="+mj-lt"/>
              </a:rPr>
              <a:t>     Pago de Derechos</a:t>
            </a:r>
            <a:endParaRPr lang="es-MX" b="1" dirty="0">
              <a:solidFill>
                <a:srgbClr val="0000FF"/>
              </a:solidFill>
              <a:latin typeface="+mj-lt"/>
            </a:endParaRPr>
          </a:p>
          <a:p>
            <a:pPr>
              <a:defRPr/>
            </a:pPr>
            <a:r>
              <a:rPr lang="es-MX" b="1" dirty="0">
                <a:solidFill>
                  <a:srgbClr val="0000FF"/>
                </a:solidFill>
                <a:latin typeface="+mj-lt"/>
              </a:rPr>
              <a:t>Total</a:t>
            </a:r>
          </a:p>
        </p:txBody>
      </p:sp>
      <p:sp>
        <p:nvSpPr>
          <p:cNvPr id="3" name="2 CuadroTexto"/>
          <p:cNvSpPr txBox="1"/>
          <p:nvPr/>
        </p:nvSpPr>
        <p:spPr>
          <a:xfrm>
            <a:off x="4951413" y="1258888"/>
            <a:ext cx="712787" cy="3416300"/>
          </a:xfrm>
          <a:prstGeom prst="rect">
            <a:avLst/>
          </a:prstGeom>
          <a:noFill/>
        </p:spPr>
        <p:txBody>
          <a:bodyPr wrap="none">
            <a:spAutoFit/>
          </a:bodyPr>
          <a:lstStyle/>
          <a:p>
            <a:pPr algn="r">
              <a:defRPr/>
            </a:pPr>
            <a:r>
              <a:rPr lang="es-MX" dirty="0">
                <a:solidFill>
                  <a:srgbClr val="0000CC"/>
                </a:solidFill>
                <a:latin typeface="+mj-lt"/>
              </a:rPr>
              <a:t>174.5</a:t>
            </a:r>
          </a:p>
          <a:p>
            <a:pPr algn="r">
              <a:defRPr/>
            </a:pPr>
            <a:r>
              <a:rPr lang="es-MX" dirty="0">
                <a:solidFill>
                  <a:srgbClr val="0000CC"/>
                </a:solidFill>
                <a:latin typeface="+mj-lt"/>
              </a:rPr>
              <a:t>150.9</a:t>
            </a:r>
          </a:p>
          <a:p>
            <a:pPr algn="r">
              <a:defRPr/>
            </a:pPr>
            <a:r>
              <a:rPr lang="es-MX" dirty="0">
                <a:latin typeface="+mj-lt"/>
              </a:rPr>
              <a:t>9.6</a:t>
            </a:r>
          </a:p>
          <a:p>
            <a:pPr algn="r">
              <a:defRPr/>
            </a:pPr>
            <a:r>
              <a:rPr lang="es-MX" dirty="0">
                <a:latin typeface="+mj-lt"/>
              </a:rPr>
              <a:t>59.4</a:t>
            </a:r>
          </a:p>
          <a:p>
            <a:pPr algn="r">
              <a:defRPr/>
            </a:pPr>
            <a:r>
              <a:rPr lang="es-MX" dirty="0">
                <a:latin typeface="+mj-lt"/>
              </a:rPr>
              <a:t>6.9</a:t>
            </a:r>
          </a:p>
          <a:p>
            <a:pPr algn="r">
              <a:defRPr/>
            </a:pPr>
            <a:r>
              <a:rPr lang="es-MX" dirty="0">
                <a:latin typeface="+mj-lt"/>
              </a:rPr>
              <a:t>75.0</a:t>
            </a:r>
          </a:p>
          <a:p>
            <a:pPr algn="r">
              <a:defRPr/>
            </a:pPr>
            <a:r>
              <a:rPr lang="es-MX" dirty="0">
                <a:solidFill>
                  <a:srgbClr val="0000CC"/>
                </a:solidFill>
                <a:latin typeface="+mj-lt"/>
              </a:rPr>
              <a:t>178.8</a:t>
            </a:r>
          </a:p>
          <a:p>
            <a:pPr algn="r">
              <a:defRPr/>
            </a:pPr>
            <a:r>
              <a:rPr lang="es-MX" dirty="0">
                <a:latin typeface="+mj-lt"/>
              </a:rPr>
              <a:t>142.0</a:t>
            </a:r>
          </a:p>
          <a:p>
            <a:pPr algn="r">
              <a:defRPr/>
            </a:pPr>
            <a:r>
              <a:rPr lang="es-MX" dirty="0">
                <a:latin typeface="+mj-lt"/>
              </a:rPr>
              <a:t>17.9</a:t>
            </a:r>
          </a:p>
          <a:p>
            <a:pPr algn="r">
              <a:defRPr/>
            </a:pPr>
            <a:r>
              <a:rPr lang="es-MX" dirty="0">
                <a:latin typeface="+mj-lt"/>
              </a:rPr>
              <a:t>3.4</a:t>
            </a:r>
          </a:p>
          <a:p>
            <a:pPr algn="r">
              <a:defRPr/>
            </a:pPr>
            <a:r>
              <a:rPr lang="es-MX" dirty="0">
                <a:latin typeface="+mj-lt"/>
              </a:rPr>
              <a:t>15.5</a:t>
            </a:r>
          </a:p>
          <a:p>
            <a:pPr algn="r">
              <a:defRPr/>
            </a:pPr>
            <a:r>
              <a:rPr lang="es-MX" b="1" dirty="0">
                <a:solidFill>
                  <a:srgbClr val="0000FF"/>
                </a:solidFill>
                <a:latin typeface="+mj-lt"/>
              </a:rPr>
              <a:t>504.1</a:t>
            </a:r>
          </a:p>
        </p:txBody>
      </p:sp>
      <p:sp>
        <p:nvSpPr>
          <p:cNvPr id="4" name="3 CuadroTexto"/>
          <p:cNvSpPr txBox="1"/>
          <p:nvPr/>
        </p:nvSpPr>
        <p:spPr>
          <a:xfrm>
            <a:off x="6643688" y="981075"/>
            <a:ext cx="831850" cy="3692525"/>
          </a:xfrm>
          <a:prstGeom prst="rect">
            <a:avLst/>
          </a:prstGeom>
          <a:noFill/>
        </p:spPr>
        <p:txBody>
          <a:bodyPr wrap="none">
            <a:spAutoFit/>
          </a:bodyPr>
          <a:lstStyle/>
          <a:p>
            <a:pPr algn="ctr">
              <a:defRPr/>
            </a:pPr>
            <a:r>
              <a:rPr lang="es-MX" dirty="0">
                <a:latin typeface="+mj-lt"/>
              </a:rPr>
              <a:t>$/m</a:t>
            </a:r>
            <a:r>
              <a:rPr lang="es-MX" baseline="30000" dirty="0">
                <a:latin typeface="+mj-lt"/>
              </a:rPr>
              <a:t>3</a:t>
            </a:r>
            <a:endParaRPr lang="es-MX" dirty="0">
              <a:solidFill>
                <a:srgbClr val="0000FF"/>
              </a:solidFill>
              <a:latin typeface="+mj-lt"/>
            </a:endParaRPr>
          </a:p>
          <a:p>
            <a:pPr algn="ctr">
              <a:defRPr/>
            </a:pPr>
            <a:r>
              <a:rPr lang="es-MX" dirty="0">
                <a:solidFill>
                  <a:srgbClr val="0000CC"/>
                </a:solidFill>
                <a:latin typeface="+mj-lt"/>
              </a:rPr>
              <a:t>3.689</a:t>
            </a:r>
          </a:p>
          <a:p>
            <a:pPr algn="ctr">
              <a:defRPr/>
            </a:pPr>
            <a:r>
              <a:rPr lang="es-MX" dirty="0">
                <a:solidFill>
                  <a:srgbClr val="0000CC"/>
                </a:solidFill>
                <a:latin typeface="+mj-lt"/>
              </a:rPr>
              <a:t>3.198</a:t>
            </a:r>
          </a:p>
          <a:p>
            <a:pPr algn="ctr">
              <a:defRPr/>
            </a:pPr>
            <a:r>
              <a:rPr lang="es-MX" dirty="0">
                <a:latin typeface="+mj-lt"/>
              </a:rPr>
              <a:t>0.204</a:t>
            </a:r>
          </a:p>
          <a:p>
            <a:pPr algn="ctr">
              <a:defRPr/>
            </a:pPr>
            <a:r>
              <a:rPr lang="es-MX" dirty="0">
                <a:latin typeface="+mj-lt"/>
              </a:rPr>
              <a:t>1.255</a:t>
            </a:r>
          </a:p>
          <a:p>
            <a:pPr algn="ctr">
              <a:defRPr/>
            </a:pPr>
            <a:r>
              <a:rPr lang="es-MX" dirty="0">
                <a:latin typeface="+mj-lt"/>
              </a:rPr>
              <a:t>0.145</a:t>
            </a:r>
          </a:p>
          <a:p>
            <a:pPr algn="ctr">
              <a:defRPr/>
            </a:pPr>
            <a:r>
              <a:rPr lang="es-MX" dirty="0">
                <a:latin typeface="+mj-lt"/>
              </a:rPr>
              <a:t>1.585</a:t>
            </a:r>
          </a:p>
          <a:p>
            <a:pPr algn="ctr">
              <a:defRPr/>
            </a:pPr>
            <a:r>
              <a:rPr lang="es-MX" dirty="0">
                <a:solidFill>
                  <a:srgbClr val="0000CC"/>
                </a:solidFill>
                <a:latin typeface="+mj-lt"/>
              </a:rPr>
              <a:t>3.779</a:t>
            </a:r>
          </a:p>
          <a:p>
            <a:pPr algn="ctr">
              <a:defRPr/>
            </a:pPr>
            <a:r>
              <a:rPr lang="es-MX" dirty="0">
                <a:latin typeface="+mj-lt"/>
              </a:rPr>
              <a:t>3.001</a:t>
            </a:r>
          </a:p>
          <a:p>
            <a:pPr algn="ctr">
              <a:defRPr/>
            </a:pPr>
            <a:r>
              <a:rPr lang="es-MX" dirty="0">
                <a:latin typeface="+mj-lt"/>
              </a:rPr>
              <a:t>0.377</a:t>
            </a:r>
          </a:p>
          <a:p>
            <a:pPr algn="ctr">
              <a:defRPr/>
            </a:pPr>
            <a:r>
              <a:rPr lang="es-MX" dirty="0">
                <a:latin typeface="+mj-lt"/>
              </a:rPr>
              <a:t>0.073</a:t>
            </a:r>
          </a:p>
          <a:p>
            <a:pPr algn="ctr">
              <a:defRPr/>
            </a:pPr>
            <a:r>
              <a:rPr lang="es-MX" dirty="0">
                <a:latin typeface="+mj-lt"/>
              </a:rPr>
              <a:t>0.328</a:t>
            </a:r>
          </a:p>
          <a:p>
            <a:pPr algn="ctr">
              <a:defRPr/>
            </a:pPr>
            <a:r>
              <a:rPr lang="es-MX" b="1" dirty="0">
                <a:solidFill>
                  <a:srgbClr val="0000FF"/>
                </a:solidFill>
                <a:latin typeface="+mj-lt"/>
              </a:rPr>
              <a:t>10.658</a:t>
            </a:r>
          </a:p>
        </p:txBody>
      </p:sp>
      <p:cxnSp>
        <p:nvCxnSpPr>
          <p:cNvPr id="5" name="4 Conector recto"/>
          <p:cNvCxnSpPr/>
          <p:nvPr/>
        </p:nvCxnSpPr>
        <p:spPr>
          <a:xfrm flipH="1">
            <a:off x="250825" y="4322763"/>
            <a:ext cx="8642350" cy="0"/>
          </a:xfrm>
          <a:prstGeom prst="line">
            <a:avLst/>
          </a:prstGeom>
          <a:ln w="127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0" y="4652963"/>
            <a:ext cx="9144000" cy="1477962"/>
          </a:xfrm>
          <a:prstGeom prst="rect">
            <a:avLst/>
          </a:prstGeom>
          <a:noFill/>
        </p:spPr>
        <p:txBody>
          <a:bodyPr>
            <a:spAutoFit/>
          </a:bodyPr>
          <a:lstStyle/>
          <a:p>
            <a:pPr algn="just">
              <a:defRPr/>
            </a:pPr>
            <a:r>
              <a:rPr lang="es-MX" dirty="0">
                <a:latin typeface="+mj-lt"/>
              </a:rPr>
              <a:t>En la eventualidad que no se entregue el 100% de la capacidad de Captación, Conducción y Potabilización del Acueducto, se aplicará el cargo por: </a:t>
            </a:r>
          </a:p>
          <a:p>
            <a:pPr algn="just">
              <a:buClr>
                <a:srgbClr val="0000FF"/>
              </a:buClr>
              <a:buFont typeface="Wingdings" pitchFamily="2" charset="2"/>
              <a:buChar char="Ø"/>
              <a:defRPr/>
            </a:pPr>
            <a:r>
              <a:rPr lang="es-MX" dirty="0">
                <a:solidFill>
                  <a:srgbClr val="0000FF"/>
                </a:solidFill>
                <a:latin typeface="+mj-lt"/>
              </a:rPr>
              <a:t>Recuperación de la Inversión</a:t>
            </a:r>
            <a:r>
              <a:rPr lang="es-MX" dirty="0">
                <a:latin typeface="+mj-lt"/>
              </a:rPr>
              <a:t>.-$3.689 aplicados a 47.3 millones de metros cúbicos.</a:t>
            </a:r>
          </a:p>
          <a:p>
            <a:pPr algn="just">
              <a:buClr>
                <a:srgbClr val="0000FF"/>
              </a:buClr>
              <a:buFont typeface="Wingdings" pitchFamily="2" charset="2"/>
              <a:buChar char="Ø"/>
              <a:defRPr/>
            </a:pPr>
            <a:r>
              <a:rPr lang="es-MX" dirty="0">
                <a:solidFill>
                  <a:srgbClr val="0000CC"/>
                </a:solidFill>
                <a:latin typeface="+mj-lt"/>
              </a:rPr>
              <a:t>Costo Fijo de Operación y Mantenimiento</a:t>
            </a:r>
            <a:r>
              <a:rPr lang="es-MX" dirty="0">
                <a:latin typeface="+mj-lt"/>
              </a:rPr>
              <a:t>.-$3.198 aplicados a 47.3 millones de metros cúbicos</a:t>
            </a:r>
          </a:p>
          <a:p>
            <a:pPr algn="just">
              <a:buClr>
                <a:srgbClr val="0000FF"/>
              </a:buClr>
              <a:buFont typeface="Wingdings" pitchFamily="2" charset="2"/>
              <a:buChar char="Ø"/>
              <a:defRPr/>
            </a:pPr>
            <a:r>
              <a:rPr lang="es-MX" dirty="0">
                <a:solidFill>
                  <a:srgbClr val="0000FF"/>
                </a:solidFill>
                <a:latin typeface="+mj-lt"/>
              </a:rPr>
              <a:t>Costo Variable de Operación y mantenimiento</a:t>
            </a:r>
            <a:r>
              <a:rPr lang="es-MX" dirty="0">
                <a:latin typeface="+mj-lt"/>
              </a:rPr>
              <a:t>.-$3.779 multiplicado por el volumen entregado.</a:t>
            </a:r>
          </a:p>
        </p:txBody>
      </p:sp>
      <p:sp>
        <p:nvSpPr>
          <p:cNvPr id="7" name="6 CuadroTexto"/>
          <p:cNvSpPr txBox="1"/>
          <p:nvPr/>
        </p:nvSpPr>
        <p:spPr>
          <a:xfrm>
            <a:off x="250825" y="57150"/>
            <a:ext cx="8569325" cy="646113"/>
          </a:xfrm>
          <a:prstGeom prst="rect">
            <a:avLst/>
          </a:prstGeom>
          <a:noFill/>
        </p:spPr>
        <p:txBody>
          <a:bodyPr>
            <a:spAutoFit/>
          </a:bodyPr>
          <a:lstStyle/>
          <a:p>
            <a:pPr algn="ctr">
              <a:defRPr/>
            </a:pPr>
            <a:r>
              <a:rPr lang="es-MX" b="1" dirty="0">
                <a:latin typeface="+mj-lt"/>
              </a:rPr>
              <a:t>Convenio para el Servicio de Suministro de 47.3 millones de metros cúbicos de Agua Potable a Hermosillo y Operación del Acueducto Independencia</a:t>
            </a:r>
          </a:p>
        </p:txBody>
      </p:sp>
      <p:sp>
        <p:nvSpPr>
          <p:cNvPr id="8" name="7 CuadroTexto"/>
          <p:cNvSpPr txBox="1"/>
          <p:nvPr/>
        </p:nvSpPr>
        <p:spPr>
          <a:xfrm>
            <a:off x="7631113" y="992188"/>
            <a:ext cx="1323975" cy="3692525"/>
          </a:xfrm>
          <a:prstGeom prst="rect">
            <a:avLst/>
          </a:prstGeom>
          <a:noFill/>
        </p:spPr>
        <p:txBody>
          <a:bodyPr wrap="none">
            <a:spAutoFit/>
          </a:bodyPr>
          <a:lstStyle/>
          <a:p>
            <a:pPr algn="ctr">
              <a:defRPr/>
            </a:pPr>
            <a:r>
              <a:rPr lang="es-MX" dirty="0" err="1">
                <a:latin typeface="+mj-lt"/>
              </a:rPr>
              <a:t>UDI´s</a:t>
            </a:r>
            <a:r>
              <a:rPr lang="es-MX" dirty="0">
                <a:latin typeface="+mj-lt"/>
              </a:rPr>
              <a:t>/m</a:t>
            </a:r>
            <a:r>
              <a:rPr lang="es-MX" baseline="30000" dirty="0">
                <a:latin typeface="+mj-lt"/>
              </a:rPr>
              <a:t>3 </a:t>
            </a:r>
            <a:r>
              <a:rPr lang="es-MX" baseline="30000" dirty="0">
                <a:solidFill>
                  <a:srgbClr val="0000FF"/>
                </a:solidFill>
                <a:latin typeface="+mj-lt"/>
              </a:rPr>
              <a:t>(2)</a:t>
            </a:r>
            <a:endParaRPr lang="es-MX" dirty="0">
              <a:latin typeface="+mj-lt"/>
            </a:endParaRPr>
          </a:p>
          <a:p>
            <a:pPr algn="ctr">
              <a:defRPr/>
            </a:pPr>
            <a:r>
              <a:rPr lang="es-MX" dirty="0">
                <a:solidFill>
                  <a:srgbClr val="0000CC"/>
                </a:solidFill>
                <a:latin typeface="+mj-lt"/>
              </a:rPr>
              <a:t>0.757577</a:t>
            </a:r>
          </a:p>
          <a:p>
            <a:pPr algn="ctr">
              <a:defRPr/>
            </a:pPr>
            <a:r>
              <a:rPr lang="es-MX" dirty="0">
                <a:solidFill>
                  <a:srgbClr val="0000CC"/>
                </a:solidFill>
                <a:latin typeface="+mj-lt"/>
              </a:rPr>
              <a:t>0.654978</a:t>
            </a:r>
          </a:p>
          <a:p>
            <a:pPr algn="ctr">
              <a:defRPr/>
            </a:pPr>
            <a:r>
              <a:rPr lang="es-MX" dirty="0">
                <a:latin typeface="+mj-lt"/>
              </a:rPr>
              <a:t>0.041804</a:t>
            </a:r>
          </a:p>
          <a:p>
            <a:pPr algn="ctr">
              <a:defRPr/>
            </a:pPr>
            <a:r>
              <a:rPr lang="es-MX" dirty="0">
                <a:latin typeface="+mj-lt"/>
              </a:rPr>
              <a:t>0.257720</a:t>
            </a:r>
          </a:p>
          <a:p>
            <a:pPr algn="ctr">
              <a:defRPr/>
            </a:pPr>
            <a:r>
              <a:rPr lang="es-MX" dirty="0">
                <a:latin typeface="+mj-lt"/>
              </a:rPr>
              <a:t>0.029866</a:t>
            </a:r>
          </a:p>
          <a:p>
            <a:pPr algn="ctr">
              <a:defRPr/>
            </a:pPr>
            <a:r>
              <a:rPr lang="es-MX" dirty="0">
                <a:latin typeface="+mj-lt"/>
              </a:rPr>
              <a:t>0.325588</a:t>
            </a:r>
          </a:p>
          <a:p>
            <a:pPr algn="ctr">
              <a:defRPr/>
            </a:pPr>
            <a:r>
              <a:rPr lang="es-MX" dirty="0">
                <a:solidFill>
                  <a:srgbClr val="0000CC"/>
                </a:solidFill>
                <a:latin typeface="+mj-lt"/>
              </a:rPr>
              <a:t>0.776030</a:t>
            </a:r>
          </a:p>
          <a:p>
            <a:pPr algn="ctr">
              <a:defRPr/>
            </a:pPr>
            <a:r>
              <a:rPr lang="es-MX" dirty="0">
                <a:latin typeface="+mj-lt"/>
              </a:rPr>
              <a:t>0.616255</a:t>
            </a:r>
          </a:p>
          <a:p>
            <a:pPr algn="ctr">
              <a:defRPr/>
            </a:pPr>
            <a:r>
              <a:rPr lang="es-MX" dirty="0">
                <a:latin typeface="+mj-lt"/>
              </a:rPr>
              <a:t>0.077490</a:t>
            </a:r>
          </a:p>
          <a:p>
            <a:pPr algn="ctr">
              <a:defRPr/>
            </a:pPr>
            <a:r>
              <a:rPr lang="es-MX" dirty="0">
                <a:latin typeface="+mj-lt"/>
              </a:rPr>
              <a:t>0.01489</a:t>
            </a:r>
          </a:p>
          <a:p>
            <a:pPr algn="ctr">
              <a:defRPr/>
            </a:pPr>
            <a:r>
              <a:rPr lang="es-MX" dirty="0">
                <a:latin typeface="+mj-lt"/>
              </a:rPr>
              <a:t>0.067395</a:t>
            </a:r>
          </a:p>
          <a:p>
            <a:pPr algn="ctr">
              <a:defRPr/>
            </a:pPr>
            <a:r>
              <a:rPr lang="es-MX" b="1" dirty="0">
                <a:solidFill>
                  <a:srgbClr val="0000FF"/>
                </a:solidFill>
                <a:latin typeface="+mj-lt"/>
              </a:rPr>
              <a:t>2.188584</a:t>
            </a:r>
          </a:p>
        </p:txBody>
      </p:sp>
      <p:cxnSp>
        <p:nvCxnSpPr>
          <p:cNvPr id="9" name="8 Conector recto"/>
          <p:cNvCxnSpPr/>
          <p:nvPr/>
        </p:nvCxnSpPr>
        <p:spPr>
          <a:xfrm flipH="1">
            <a:off x="250825" y="1276350"/>
            <a:ext cx="8642350" cy="0"/>
          </a:xfrm>
          <a:prstGeom prst="line">
            <a:avLst/>
          </a:prstGeom>
          <a:ln w="127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971550" y="6156325"/>
            <a:ext cx="3887788" cy="585788"/>
          </a:xfrm>
          <a:prstGeom prst="rect">
            <a:avLst/>
          </a:prstGeom>
          <a:noFill/>
        </p:spPr>
        <p:txBody>
          <a:bodyPr wrap="none">
            <a:spAutoFit/>
          </a:bodyPr>
          <a:lstStyle/>
          <a:p>
            <a:pPr marL="342900" indent="-342900">
              <a:buFontTx/>
              <a:buAutoNum type="arabicParenBoth"/>
              <a:defRPr/>
            </a:pPr>
            <a:r>
              <a:rPr lang="es-MX" sz="1600" dirty="0">
                <a:solidFill>
                  <a:srgbClr val="0000FF"/>
                </a:solidFill>
                <a:latin typeface="+mj-lt"/>
              </a:rPr>
              <a:t>Precios a diciembre de 2012</a:t>
            </a:r>
          </a:p>
          <a:p>
            <a:pPr marL="342900" indent="-342900">
              <a:buFontTx/>
              <a:buAutoNum type="arabicParenBoth"/>
              <a:defRPr/>
            </a:pPr>
            <a:r>
              <a:rPr lang="es-MX" sz="1600" dirty="0">
                <a:solidFill>
                  <a:srgbClr val="0000FF"/>
                </a:solidFill>
                <a:latin typeface="+mj-lt"/>
              </a:rPr>
              <a:t> UDI  (25 de diciembre 2012) = 4.869623</a:t>
            </a:r>
          </a:p>
        </p:txBody>
      </p:sp>
      <p:sp>
        <p:nvSpPr>
          <p:cNvPr id="11" name="10 CuadroTexto"/>
          <p:cNvSpPr txBox="1"/>
          <p:nvPr/>
        </p:nvSpPr>
        <p:spPr>
          <a:xfrm>
            <a:off x="4462463" y="989013"/>
            <a:ext cx="2082800" cy="369887"/>
          </a:xfrm>
          <a:prstGeom prst="rect">
            <a:avLst/>
          </a:prstGeom>
          <a:noFill/>
        </p:spPr>
        <p:txBody>
          <a:bodyPr wrap="none">
            <a:spAutoFit/>
          </a:bodyPr>
          <a:lstStyle/>
          <a:p>
            <a:pPr algn="ctr">
              <a:defRPr/>
            </a:pPr>
            <a:r>
              <a:rPr lang="es-MX" dirty="0">
                <a:latin typeface="+mj-lt"/>
              </a:rPr>
              <a:t>millones de pesos </a:t>
            </a:r>
            <a:r>
              <a:rPr lang="es-MX" baseline="30000" dirty="0">
                <a:solidFill>
                  <a:srgbClr val="0000FF"/>
                </a:solidFill>
                <a:latin typeface="+mj-lt"/>
              </a:rPr>
              <a:t>(1)</a:t>
            </a:r>
          </a:p>
        </p:txBody>
      </p:sp>
      <p:pic>
        <p:nvPicPr>
          <p:cNvPr id="47117" name="Picture 10" descr="C:\Users\Oscar.Borquez\Pictures\Logo_NuevoSonora[1].gif"/>
          <p:cNvPicPr>
            <a:picLocks noChangeAspect="1" noChangeArrowheads="1"/>
          </p:cNvPicPr>
          <p:nvPr/>
        </p:nvPicPr>
        <p:blipFill>
          <a:blip r:embed="rId3"/>
          <a:srcRect/>
          <a:stretch>
            <a:fillRect/>
          </a:stretch>
        </p:blipFill>
        <p:spPr bwMode="auto">
          <a:xfrm>
            <a:off x="142875" y="5949950"/>
            <a:ext cx="642938" cy="65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8275" y="996950"/>
            <a:ext cx="5157788" cy="3416300"/>
          </a:xfrm>
          <a:prstGeom prst="rect">
            <a:avLst/>
          </a:prstGeom>
          <a:noFill/>
        </p:spPr>
        <p:txBody>
          <a:bodyPr>
            <a:spAutoFit/>
          </a:bodyPr>
          <a:lstStyle/>
          <a:p>
            <a:pPr>
              <a:defRPr/>
            </a:pPr>
            <a:r>
              <a:rPr lang="es-MX" b="1" dirty="0">
                <a:solidFill>
                  <a:schemeClr val="accent6">
                    <a:lumMod val="75000"/>
                  </a:schemeClr>
                </a:solidFill>
                <a:latin typeface="+mj-lt"/>
              </a:rPr>
              <a:t>Cuota Anual de Recuperación</a:t>
            </a:r>
            <a:endParaRPr lang="es-MX" dirty="0">
              <a:solidFill>
                <a:srgbClr val="0000CC"/>
              </a:solidFill>
              <a:latin typeface="+mj-lt"/>
            </a:endParaRPr>
          </a:p>
          <a:p>
            <a:pPr>
              <a:defRPr/>
            </a:pPr>
            <a:r>
              <a:rPr lang="es-MX" dirty="0">
                <a:solidFill>
                  <a:srgbClr val="0000CC"/>
                </a:solidFill>
                <a:latin typeface="+mj-lt"/>
              </a:rPr>
              <a:t>Costo Fijo de Operación y Mantenimiento</a:t>
            </a:r>
          </a:p>
          <a:p>
            <a:pPr>
              <a:defRPr/>
            </a:pPr>
            <a:r>
              <a:rPr lang="es-MX" dirty="0">
                <a:latin typeface="+mj-lt"/>
              </a:rPr>
              <a:t>     Personal de Operación</a:t>
            </a:r>
          </a:p>
          <a:p>
            <a:pPr>
              <a:defRPr/>
            </a:pPr>
            <a:r>
              <a:rPr lang="es-MX" dirty="0">
                <a:latin typeface="+mj-lt"/>
              </a:rPr>
              <a:t>     Potencia Contratada Energía Eléctrica</a:t>
            </a:r>
          </a:p>
          <a:p>
            <a:pPr>
              <a:defRPr/>
            </a:pPr>
            <a:r>
              <a:rPr lang="es-MX" dirty="0">
                <a:latin typeface="+mj-lt"/>
              </a:rPr>
              <a:t>     Mantenimiento</a:t>
            </a:r>
          </a:p>
          <a:p>
            <a:pPr>
              <a:defRPr/>
            </a:pPr>
            <a:r>
              <a:rPr lang="es-MX" dirty="0">
                <a:latin typeface="+mj-lt"/>
              </a:rPr>
              <a:t>     Pago Compensatorio</a:t>
            </a:r>
          </a:p>
          <a:p>
            <a:pPr>
              <a:defRPr/>
            </a:pPr>
            <a:r>
              <a:rPr lang="es-MX" dirty="0">
                <a:solidFill>
                  <a:srgbClr val="0000CC"/>
                </a:solidFill>
                <a:latin typeface="+mj-lt"/>
              </a:rPr>
              <a:t>Costo Variable de Operación y Mantenimiento</a:t>
            </a:r>
          </a:p>
          <a:p>
            <a:pPr>
              <a:defRPr/>
            </a:pPr>
            <a:r>
              <a:rPr lang="es-MX" dirty="0">
                <a:latin typeface="+mj-lt"/>
              </a:rPr>
              <a:t>     Consumo de Energía Eléctrica </a:t>
            </a:r>
          </a:p>
          <a:p>
            <a:pPr>
              <a:defRPr/>
            </a:pPr>
            <a:r>
              <a:rPr lang="es-MX" dirty="0">
                <a:latin typeface="+mj-lt"/>
              </a:rPr>
              <a:t>     Materiales y Suministros</a:t>
            </a:r>
          </a:p>
          <a:p>
            <a:pPr>
              <a:defRPr/>
            </a:pPr>
            <a:r>
              <a:rPr lang="es-MX" dirty="0">
                <a:latin typeface="+mj-lt"/>
              </a:rPr>
              <a:t>     Reposición de Equipo</a:t>
            </a:r>
          </a:p>
          <a:p>
            <a:pPr>
              <a:defRPr/>
            </a:pPr>
            <a:r>
              <a:rPr lang="es-MX" dirty="0">
                <a:latin typeface="+mj-lt"/>
              </a:rPr>
              <a:t>     Pago de Derechos</a:t>
            </a:r>
            <a:endParaRPr lang="es-MX" b="1" dirty="0">
              <a:solidFill>
                <a:srgbClr val="0000FF"/>
              </a:solidFill>
              <a:latin typeface="+mj-lt"/>
            </a:endParaRPr>
          </a:p>
          <a:p>
            <a:pPr>
              <a:defRPr/>
            </a:pPr>
            <a:r>
              <a:rPr lang="es-MX" b="1" dirty="0">
                <a:solidFill>
                  <a:srgbClr val="0000FF"/>
                </a:solidFill>
                <a:latin typeface="+mj-lt"/>
              </a:rPr>
              <a:t>Total</a:t>
            </a:r>
          </a:p>
        </p:txBody>
      </p:sp>
      <p:sp>
        <p:nvSpPr>
          <p:cNvPr id="3" name="2 CuadroTexto"/>
          <p:cNvSpPr txBox="1"/>
          <p:nvPr/>
        </p:nvSpPr>
        <p:spPr>
          <a:xfrm>
            <a:off x="4951413" y="1258888"/>
            <a:ext cx="712787" cy="3140075"/>
          </a:xfrm>
          <a:prstGeom prst="rect">
            <a:avLst/>
          </a:prstGeom>
          <a:noFill/>
        </p:spPr>
        <p:txBody>
          <a:bodyPr wrap="none">
            <a:spAutoFit/>
          </a:bodyPr>
          <a:lstStyle/>
          <a:p>
            <a:pPr algn="r">
              <a:defRPr/>
            </a:pPr>
            <a:r>
              <a:rPr lang="es-MX" dirty="0">
                <a:solidFill>
                  <a:srgbClr val="0000CC"/>
                </a:solidFill>
                <a:latin typeface="+mj-lt"/>
              </a:rPr>
              <a:t>150.9</a:t>
            </a:r>
          </a:p>
          <a:p>
            <a:pPr algn="r">
              <a:defRPr/>
            </a:pPr>
            <a:r>
              <a:rPr lang="es-MX" dirty="0">
                <a:latin typeface="+mj-lt"/>
              </a:rPr>
              <a:t>9.6</a:t>
            </a:r>
          </a:p>
          <a:p>
            <a:pPr algn="r">
              <a:defRPr/>
            </a:pPr>
            <a:r>
              <a:rPr lang="es-MX" dirty="0">
                <a:latin typeface="+mj-lt"/>
              </a:rPr>
              <a:t>59.4</a:t>
            </a:r>
          </a:p>
          <a:p>
            <a:pPr algn="r">
              <a:defRPr/>
            </a:pPr>
            <a:r>
              <a:rPr lang="es-MX" dirty="0">
                <a:latin typeface="+mj-lt"/>
              </a:rPr>
              <a:t>6.9</a:t>
            </a:r>
          </a:p>
          <a:p>
            <a:pPr algn="r">
              <a:defRPr/>
            </a:pPr>
            <a:r>
              <a:rPr lang="es-MX" dirty="0">
                <a:latin typeface="+mj-lt"/>
              </a:rPr>
              <a:t>75.0</a:t>
            </a:r>
          </a:p>
          <a:p>
            <a:pPr algn="r">
              <a:defRPr/>
            </a:pPr>
            <a:r>
              <a:rPr lang="es-MX" dirty="0">
                <a:solidFill>
                  <a:srgbClr val="0000CC"/>
                </a:solidFill>
                <a:latin typeface="+mj-lt"/>
              </a:rPr>
              <a:t>178.8</a:t>
            </a:r>
          </a:p>
          <a:p>
            <a:pPr algn="r">
              <a:defRPr/>
            </a:pPr>
            <a:r>
              <a:rPr lang="es-MX" dirty="0">
                <a:latin typeface="+mj-lt"/>
              </a:rPr>
              <a:t>142.0</a:t>
            </a:r>
          </a:p>
          <a:p>
            <a:pPr algn="r">
              <a:defRPr/>
            </a:pPr>
            <a:r>
              <a:rPr lang="es-MX" dirty="0">
                <a:latin typeface="+mj-lt"/>
              </a:rPr>
              <a:t>17.9</a:t>
            </a:r>
          </a:p>
          <a:p>
            <a:pPr algn="r">
              <a:defRPr/>
            </a:pPr>
            <a:r>
              <a:rPr lang="es-MX" dirty="0">
                <a:latin typeface="+mj-lt"/>
              </a:rPr>
              <a:t>3.4</a:t>
            </a:r>
          </a:p>
          <a:p>
            <a:pPr algn="r">
              <a:defRPr/>
            </a:pPr>
            <a:r>
              <a:rPr lang="es-MX" dirty="0">
                <a:latin typeface="+mj-lt"/>
              </a:rPr>
              <a:t>15.5</a:t>
            </a:r>
          </a:p>
          <a:p>
            <a:pPr algn="r">
              <a:defRPr/>
            </a:pPr>
            <a:r>
              <a:rPr lang="es-MX" b="1" dirty="0">
                <a:solidFill>
                  <a:srgbClr val="0000FF"/>
                </a:solidFill>
                <a:latin typeface="+mj-lt"/>
              </a:rPr>
              <a:t>329.6</a:t>
            </a:r>
          </a:p>
        </p:txBody>
      </p:sp>
      <p:sp>
        <p:nvSpPr>
          <p:cNvPr id="4" name="3 CuadroTexto"/>
          <p:cNvSpPr txBox="1"/>
          <p:nvPr/>
        </p:nvSpPr>
        <p:spPr>
          <a:xfrm>
            <a:off x="6702425" y="981075"/>
            <a:ext cx="714375" cy="3416300"/>
          </a:xfrm>
          <a:prstGeom prst="rect">
            <a:avLst/>
          </a:prstGeom>
          <a:noFill/>
        </p:spPr>
        <p:txBody>
          <a:bodyPr wrap="none">
            <a:spAutoFit/>
          </a:bodyPr>
          <a:lstStyle/>
          <a:p>
            <a:pPr algn="ctr">
              <a:defRPr/>
            </a:pPr>
            <a:r>
              <a:rPr lang="es-MX" dirty="0">
                <a:latin typeface="+mj-lt"/>
              </a:rPr>
              <a:t>$/m</a:t>
            </a:r>
            <a:r>
              <a:rPr lang="es-MX" baseline="30000" dirty="0">
                <a:latin typeface="+mj-lt"/>
              </a:rPr>
              <a:t>3</a:t>
            </a:r>
            <a:endParaRPr lang="es-MX" dirty="0">
              <a:solidFill>
                <a:srgbClr val="0000FF"/>
              </a:solidFill>
              <a:latin typeface="+mj-lt"/>
            </a:endParaRPr>
          </a:p>
          <a:p>
            <a:pPr algn="ctr">
              <a:defRPr/>
            </a:pPr>
            <a:r>
              <a:rPr lang="es-MX" dirty="0">
                <a:solidFill>
                  <a:srgbClr val="0000CC"/>
                </a:solidFill>
                <a:latin typeface="+mj-lt"/>
              </a:rPr>
              <a:t>3.198</a:t>
            </a:r>
          </a:p>
          <a:p>
            <a:pPr algn="ctr">
              <a:defRPr/>
            </a:pPr>
            <a:r>
              <a:rPr lang="es-MX" dirty="0">
                <a:latin typeface="+mj-lt"/>
              </a:rPr>
              <a:t>0.204</a:t>
            </a:r>
          </a:p>
          <a:p>
            <a:pPr algn="ctr">
              <a:defRPr/>
            </a:pPr>
            <a:r>
              <a:rPr lang="es-MX" dirty="0">
                <a:latin typeface="+mj-lt"/>
              </a:rPr>
              <a:t>1.255</a:t>
            </a:r>
          </a:p>
          <a:p>
            <a:pPr algn="ctr">
              <a:defRPr/>
            </a:pPr>
            <a:r>
              <a:rPr lang="es-MX" dirty="0">
                <a:latin typeface="+mj-lt"/>
              </a:rPr>
              <a:t>0.145</a:t>
            </a:r>
          </a:p>
          <a:p>
            <a:pPr algn="ctr">
              <a:defRPr/>
            </a:pPr>
            <a:r>
              <a:rPr lang="es-MX" dirty="0">
                <a:latin typeface="+mj-lt"/>
              </a:rPr>
              <a:t>1.585</a:t>
            </a:r>
          </a:p>
          <a:p>
            <a:pPr algn="ctr">
              <a:defRPr/>
            </a:pPr>
            <a:r>
              <a:rPr lang="es-MX" dirty="0">
                <a:solidFill>
                  <a:srgbClr val="0000CC"/>
                </a:solidFill>
                <a:latin typeface="+mj-lt"/>
              </a:rPr>
              <a:t>3.779</a:t>
            </a:r>
          </a:p>
          <a:p>
            <a:pPr algn="ctr">
              <a:defRPr/>
            </a:pPr>
            <a:r>
              <a:rPr lang="es-MX" dirty="0">
                <a:latin typeface="+mj-lt"/>
              </a:rPr>
              <a:t>3.001</a:t>
            </a:r>
          </a:p>
          <a:p>
            <a:pPr algn="ctr">
              <a:defRPr/>
            </a:pPr>
            <a:r>
              <a:rPr lang="es-MX" dirty="0">
                <a:latin typeface="+mj-lt"/>
              </a:rPr>
              <a:t>0.377</a:t>
            </a:r>
          </a:p>
          <a:p>
            <a:pPr algn="ctr">
              <a:defRPr/>
            </a:pPr>
            <a:r>
              <a:rPr lang="es-MX" dirty="0">
                <a:latin typeface="+mj-lt"/>
              </a:rPr>
              <a:t>0.073</a:t>
            </a:r>
          </a:p>
          <a:p>
            <a:pPr algn="ctr">
              <a:defRPr/>
            </a:pPr>
            <a:r>
              <a:rPr lang="es-MX" dirty="0">
                <a:latin typeface="+mj-lt"/>
              </a:rPr>
              <a:t>0.328</a:t>
            </a:r>
          </a:p>
          <a:p>
            <a:pPr algn="ctr">
              <a:defRPr/>
            </a:pPr>
            <a:r>
              <a:rPr lang="es-MX" b="1" dirty="0">
                <a:solidFill>
                  <a:srgbClr val="0000FF"/>
                </a:solidFill>
                <a:latin typeface="+mj-lt"/>
              </a:rPr>
              <a:t>6.968</a:t>
            </a:r>
          </a:p>
        </p:txBody>
      </p:sp>
      <p:cxnSp>
        <p:nvCxnSpPr>
          <p:cNvPr id="5" name="4 Conector recto"/>
          <p:cNvCxnSpPr/>
          <p:nvPr/>
        </p:nvCxnSpPr>
        <p:spPr>
          <a:xfrm flipH="1">
            <a:off x="250825" y="4057650"/>
            <a:ext cx="8642350" cy="0"/>
          </a:xfrm>
          <a:prstGeom prst="line">
            <a:avLst/>
          </a:prstGeom>
          <a:ln w="127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0" y="4724400"/>
            <a:ext cx="9144000" cy="1201738"/>
          </a:xfrm>
          <a:prstGeom prst="rect">
            <a:avLst/>
          </a:prstGeom>
          <a:noFill/>
        </p:spPr>
        <p:txBody>
          <a:bodyPr>
            <a:spAutoFit/>
          </a:bodyPr>
          <a:lstStyle/>
          <a:p>
            <a:pPr algn="just">
              <a:defRPr/>
            </a:pPr>
            <a:r>
              <a:rPr lang="es-MX" dirty="0">
                <a:latin typeface="+mj-lt"/>
              </a:rPr>
              <a:t>En la eventualidad que no se entregue el 100% de la capacidad de Captación, Conducción y Potabilización del Acueducto, se aplicará el cargo por: </a:t>
            </a:r>
          </a:p>
          <a:p>
            <a:pPr algn="just">
              <a:buClr>
                <a:srgbClr val="0000FF"/>
              </a:buClr>
              <a:buFont typeface="Wingdings" pitchFamily="2" charset="2"/>
              <a:buChar char="Ø"/>
              <a:defRPr/>
            </a:pPr>
            <a:r>
              <a:rPr lang="es-MX" dirty="0">
                <a:solidFill>
                  <a:srgbClr val="0000CC"/>
                </a:solidFill>
                <a:latin typeface="+mj-lt"/>
              </a:rPr>
              <a:t>Costo Fijo de Operación y Mantenimiento</a:t>
            </a:r>
            <a:r>
              <a:rPr lang="es-MX" dirty="0">
                <a:latin typeface="+mj-lt"/>
              </a:rPr>
              <a:t>.-$3.198 aplicados a 47.3 millones de metros cúbicos</a:t>
            </a:r>
          </a:p>
          <a:p>
            <a:pPr algn="just">
              <a:buClr>
                <a:srgbClr val="0000FF"/>
              </a:buClr>
              <a:buFont typeface="Wingdings" pitchFamily="2" charset="2"/>
              <a:buChar char="Ø"/>
              <a:defRPr/>
            </a:pPr>
            <a:r>
              <a:rPr lang="es-MX" dirty="0">
                <a:solidFill>
                  <a:srgbClr val="0000FF"/>
                </a:solidFill>
                <a:latin typeface="+mj-lt"/>
              </a:rPr>
              <a:t>Costo Variable de Operación y mantenimiento</a:t>
            </a:r>
            <a:r>
              <a:rPr lang="es-MX" dirty="0">
                <a:latin typeface="+mj-lt"/>
              </a:rPr>
              <a:t>.-$3.779 multiplicado por el volumen entregado.</a:t>
            </a:r>
          </a:p>
        </p:txBody>
      </p:sp>
      <p:sp>
        <p:nvSpPr>
          <p:cNvPr id="7" name="6 CuadroTexto"/>
          <p:cNvSpPr txBox="1"/>
          <p:nvPr/>
        </p:nvSpPr>
        <p:spPr>
          <a:xfrm>
            <a:off x="250825" y="57150"/>
            <a:ext cx="8569325" cy="646113"/>
          </a:xfrm>
          <a:prstGeom prst="rect">
            <a:avLst/>
          </a:prstGeom>
          <a:noFill/>
        </p:spPr>
        <p:txBody>
          <a:bodyPr>
            <a:spAutoFit/>
          </a:bodyPr>
          <a:lstStyle/>
          <a:p>
            <a:pPr algn="ctr">
              <a:defRPr/>
            </a:pPr>
            <a:r>
              <a:rPr lang="es-MX" b="1" dirty="0">
                <a:latin typeface="+mj-lt"/>
              </a:rPr>
              <a:t>Convenio 2013 para el Servicio de Suministro de 47.3 millones de metros cúbicos de Agua Potable a Hermosillo y Operación del Acueducto Independencia</a:t>
            </a:r>
          </a:p>
        </p:txBody>
      </p:sp>
      <p:sp>
        <p:nvSpPr>
          <p:cNvPr id="8" name="7 CuadroTexto"/>
          <p:cNvSpPr txBox="1"/>
          <p:nvPr/>
        </p:nvSpPr>
        <p:spPr>
          <a:xfrm>
            <a:off x="7631113" y="992188"/>
            <a:ext cx="1323975" cy="3416300"/>
          </a:xfrm>
          <a:prstGeom prst="rect">
            <a:avLst/>
          </a:prstGeom>
          <a:noFill/>
        </p:spPr>
        <p:txBody>
          <a:bodyPr wrap="none">
            <a:spAutoFit/>
          </a:bodyPr>
          <a:lstStyle/>
          <a:p>
            <a:pPr algn="ctr">
              <a:defRPr/>
            </a:pPr>
            <a:r>
              <a:rPr lang="es-MX" dirty="0" err="1">
                <a:latin typeface="+mj-lt"/>
              </a:rPr>
              <a:t>UDI´s</a:t>
            </a:r>
            <a:r>
              <a:rPr lang="es-MX" dirty="0">
                <a:latin typeface="+mj-lt"/>
              </a:rPr>
              <a:t>/m</a:t>
            </a:r>
            <a:r>
              <a:rPr lang="es-MX" baseline="30000" dirty="0">
                <a:latin typeface="+mj-lt"/>
              </a:rPr>
              <a:t>3 </a:t>
            </a:r>
            <a:r>
              <a:rPr lang="es-MX" baseline="30000" dirty="0">
                <a:solidFill>
                  <a:srgbClr val="0000FF"/>
                </a:solidFill>
                <a:latin typeface="+mj-lt"/>
              </a:rPr>
              <a:t>(2)</a:t>
            </a:r>
            <a:endParaRPr lang="es-MX" dirty="0">
              <a:latin typeface="+mj-lt"/>
            </a:endParaRPr>
          </a:p>
          <a:p>
            <a:pPr algn="ctr">
              <a:defRPr/>
            </a:pPr>
            <a:r>
              <a:rPr lang="es-MX" dirty="0">
                <a:solidFill>
                  <a:srgbClr val="0000CC"/>
                </a:solidFill>
                <a:latin typeface="+mj-lt"/>
              </a:rPr>
              <a:t>0.654978</a:t>
            </a:r>
          </a:p>
          <a:p>
            <a:pPr algn="ctr">
              <a:defRPr/>
            </a:pPr>
            <a:r>
              <a:rPr lang="es-MX" dirty="0">
                <a:latin typeface="+mj-lt"/>
              </a:rPr>
              <a:t>0.041804</a:t>
            </a:r>
          </a:p>
          <a:p>
            <a:pPr algn="ctr">
              <a:defRPr/>
            </a:pPr>
            <a:r>
              <a:rPr lang="es-MX" dirty="0">
                <a:latin typeface="+mj-lt"/>
              </a:rPr>
              <a:t>0.257720</a:t>
            </a:r>
          </a:p>
          <a:p>
            <a:pPr algn="ctr">
              <a:defRPr/>
            </a:pPr>
            <a:r>
              <a:rPr lang="es-MX" dirty="0">
                <a:latin typeface="+mj-lt"/>
              </a:rPr>
              <a:t>0.029866</a:t>
            </a:r>
          </a:p>
          <a:p>
            <a:pPr algn="ctr">
              <a:defRPr/>
            </a:pPr>
            <a:r>
              <a:rPr lang="es-MX" dirty="0">
                <a:latin typeface="+mj-lt"/>
              </a:rPr>
              <a:t>0.325588</a:t>
            </a:r>
          </a:p>
          <a:p>
            <a:pPr algn="ctr">
              <a:defRPr/>
            </a:pPr>
            <a:r>
              <a:rPr lang="es-MX" dirty="0">
                <a:solidFill>
                  <a:srgbClr val="0000CC"/>
                </a:solidFill>
                <a:latin typeface="+mj-lt"/>
              </a:rPr>
              <a:t>0.776030</a:t>
            </a:r>
          </a:p>
          <a:p>
            <a:pPr algn="ctr">
              <a:defRPr/>
            </a:pPr>
            <a:r>
              <a:rPr lang="es-MX" dirty="0">
                <a:latin typeface="+mj-lt"/>
              </a:rPr>
              <a:t>0.616255</a:t>
            </a:r>
          </a:p>
          <a:p>
            <a:pPr algn="ctr">
              <a:defRPr/>
            </a:pPr>
            <a:r>
              <a:rPr lang="es-MX" dirty="0">
                <a:latin typeface="+mj-lt"/>
              </a:rPr>
              <a:t>0.077490</a:t>
            </a:r>
          </a:p>
          <a:p>
            <a:pPr algn="ctr">
              <a:defRPr/>
            </a:pPr>
            <a:r>
              <a:rPr lang="es-MX" dirty="0">
                <a:latin typeface="+mj-lt"/>
              </a:rPr>
              <a:t>0.01489</a:t>
            </a:r>
          </a:p>
          <a:p>
            <a:pPr algn="ctr">
              <a:defRPr/>
            </a:pPr>
            <a:r>
              <a:rPr lang="es-MX" dirty="0">
                <a:latin typeface="+mj-lt"/>
              </a:rPr>
              <a:t>0.067395</a:t>
            </a:r>
          </a:p>
          <a:p>
            <a:pPr algn="ctr">
              <a:defRPr/>
            </a:pPr>
            <a:r>
              <a:rPr lang="es-MX" b="1" dirty="0">
                <a:solidFill>
                  <a:srgbClr val="0000FF"/>
                </a:solidFill>
                <a:latin typeface="+mj-lt"/>
              </a:rPr>
              <a:t>1.431007</a:t>
            </a:r>
          </a:p>
        </p:txBody>
      </p:sp>
      <p:cxnSp>
        <p:nvCxnSpPr>
          <p:cNvPr id="9" name="8 Conector recto"/>
          <p:cNvCxnSpPr/>
          <p:nvPr/>
        </p:nvCxnSpPr>
        <p:spPr>
          <a:xfrm flipH="1">
            <a:off x="250825" y="1276350"/>
            <a:ext cx="8642350" cy="0"/>
          </a:xfrm>
          <a:prstGeom prst="line">
            <a:avLst/>
          </a:prstGeom>
          <a:ln w="127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971550" y="6156325"/>
            <a:ext cx="3887788" cy="585788"/>
          </a:xfrm>
          <a:prstGeom prst="rect">
            <a:avLst/>
          </a:prstGeom>
          <a:noFill/>
        </p:spPr>
        <p:txBody>
          <a:bodyPr wrap="none">
            <a:spAutoFit/>
          </a:bodyPr>
          <a:lstStyle/>
          <a:p>
            <a:pPr marL="342900" indent="-342900">
              <a:buFontTx/>
              <a:buAutoNum type="arabicParenBoth"/>
              <a:defRPr/>
            </a:pPr>
            <a:r>
              <a:rPr lang="es-MX" sz="1600" dirty="0">
                <a:solidFill>
                  <a:srgbClr val="0000FF"/>
                </a:solidFill>
                <a:latin typeface="+mj-lt"/>
              </a:rPr>
              <a:t>Precios a diciembre de 2012</a:t>
            </a:r>
          </a:p>
          <a:p>
            <a:pPr marL="342900" indent="-342900">
              <a:buFontTx/>
              <a:buAutoNum type="arabicParenBoth"/>
              <a:defRPr/>
            </a:pPr>
            <a:r>
              <a:rPr lang="es-MX" sz="1600" dirty="0">
                <a:solidFill>
                  <a:srgbClr val="0000FF"/>
                </a:solidFill>
                <a:latin typeface="+mj-lt"/>
              </a:rPr>
              <a:t> UDI  (25 de diciembre 2012) = 4.869623</a:t>
            </a:r>
          </a:p>
        </p:txBody>
      </p:sp>
      <p:sp>
        <p:nvSpPr>
          <p:cNvPr id="11" name="10 CuadroTexto"/>
          <p:cNvSpPr txBox="1"/>
          <p:nvPr/>
        </p:nvSpPr>
        <p:spPr>
          <a:xfrm>
            <a:off x="4462463" y="989013"/>
            <a:ext cx="2082800" cy="369887"/>
          </a:xfrm>
          <a:prstGeom prst="rect">
            <a:avLst/>
          </a:prstGeom>
          <a:noFill/>
        </p:spPr>
        <p:txBody>
          <a:bodyPr wrap="none">
            <a:spAutoFit/>
          </a:bodyPr>
          <a:lstStyle/>
          <a:p>
            <a:pPr algn="ctr">
              <a:defRPr/>
            </a:pPr>
            <a:r>
              <a:rPr lang="es-MX" dirty="0">
                <a:latin typeface="+mj-lt"/>
              </a:rPr>
              <a:t>millones de pesos </a:t>
            </a:r>
            <a:r>
              <a:rPr lang="es-MX" baseline="30000" dirty="0">
                <a:solidFill>
                  <a:srgbClr val="0000FF"/>
                </a:solidFill>
                <a:latin typeface="+mj-lt"/>
              </a:rPr>
              <a:t>(1)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835150" y="2276475"/>
            <a:ext cx="5689600" cy="2124075"/>
          </a:xfrm>
          <a:prstGeom prst="rect">
            <a:avLst/>
          </a:prstGeom>
          <a:noFill/>
        </p:spPr>
        <p:txBody>
          <a:bodyPr>
            <a:spAutoFit/>
          </a:bodyPr>
          <a:lstStyle/>
          <a:p>
            <a:pPr algn="ctr">
              <a:defRPr/>
            </a:pPr>
            <a:r>
              <a:rPr lang="es-MX" sz="6600" dirty="0">
                <a:effectLst>
                  <a:outerShdw blurRad="38100" dist="38100" dir="2700000" algn="tl">
                    <a:srgbClr val="000000">
                      <a:alpha val="43137"/>
                    </a:srgbClr>
                  </a:outerShdw>
                </a:effectLst>
                <a:latin typeface="Trebuchet MS" pitchFamily="34" charset="0"/>
              </a:rPr>
              <a:t>Acueducto Independencia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251520" y="258012"/>
            <a:ext cx="8568952" cy="646331"/>
          </a:xfrm>
          <a:prstGeom prst="rect">
            <a:avLst/>
          </a:prstGeom>
          <a:noFill/>
        </p:spPr>
        <p:txBody>
          <a:bodyPr wrap="square" rtlCol="0">
            <a:spAutoFit/>
          </a:bodyPr>
          <a:lstStyle/>
          <a:p>
            <a:pPr algn="ctr"/>
            <a:r>
              <a:rPr lang="es-MX" b="1" dirty="0" smtClean="0">
                <a:solidFill>
                  <a:srgbClr val="0000CC"/>
                </a:solidFill>
              </a:rPr>
              <a:t>Ingresos y Egresos 2013 </a:t>
            </a:r>
            <a:r>
              <a:rPr lang="es-MX" dirty="0" smtClean="0"/>
              <a:t>por el Servicio de Suministro de Agua Potable a Hermosillo y Operación del Acueducto Independencia</a:t>
            </a:r>
            <a:endParaRPr lang="es-MX" dirty="0"/>
          </a:p>
        </p:txBody>
      </p:sp>
      <p:graphicFrame>
        <p:nvGraphicFramePr>
          <p:cNvPr id="5" name="4 Tabla"/>
          <p:cNvGraphicFramePr>
            <a:graphicFrameLocks noGrp="1"/>
          </p:cNvGraphicFramePr>
          <p:nvPr/>
        </p:nvGraphicFramePr>
        <p:xfrm>
          <a:off x="251522" y="980728"/>
          <a:ext cx="8640957" cy="2773680"/>
        </p:xfrm>
        <a:graphic>
          <a:graphicData uri="http://schemas.openxmlformats.org/drawingml/2006/table">
            <a:tbl>
              <a:tblPr/>
              <a:tblGrid>
                <a:gridCol w="3610174"/>
                <a:gridCol w="1342411"/>
                <a:gridCol w="1342411"/>
                <a:gridCol w="1216424"/>
                <a:gridCol w="1129537"/>
              </a:tblGrid>
              <a:tr h="193573">
                <a:tc gridSpan="2">
                  <a:txBody>
                    <a:bodyPr/>
                    <a:lstStyle/>
                    <a:p>
                      <a:pPr algn="ctr" fontAlgn="b"/>
                      <a:r>
                        <a:rPr lang="es-ES" sz="1400" b="1" i="0" u="none" strike="noStrike">
                          <a:solidFill>
                            <a:srgbClr val="0000CC"/>
                          </a:solidFill>
                          <a:latin typeface="+mn-lt"/>
                        </a:rPr>
                        <a:t>Ingresos 2013</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hMerge="1">
                  <a:txBody>
                    <a:bodyPr/>
                    <a:lstStyle/>
                    <a:p>
                      <a:endParaRPr lang="es-ES"/>
                    </a:p>
                  </a:txBody>
                  <a:tcPr/>
                </a:tc>
                <a:tc>
                  <a:txBody>
                    <a:bodyPr/>
                    <a:lstStyle/>
                    <a:p>
                      <a:pPr algn="ctr" fontAlgn="b"/>
                      <a:r>
                        <a:rPr lang="es-ES" sz="1400" b="0" i="0" u="none" strike="noStrike">
                          <a:latin typeface="+mn-lt"/>
                        </a:rPr>
                        <a:t>pesos</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a:txBody>
                    <a:bodyPr/>
                    <a:lstStyle/>
                    <a:p>
                      <a:pPr algn="l" fontAlgn="b"/>
                      <a:r>
                        <a:rPr lang="es-ES" sz="1400" b="0" i="0" u="none" strike="noStrike">
                          <a:latin typeface="+mn-lt"/>
                        </a:rPr>
                        <a:t>proporción</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a:txBody>
                    <a:bodyPr/>
                    <a:lstStyle/>
                    <a:p>
                      <a:pPr algn="ctr" fontAlgn="b"/>
                      <a:r>
                        <a:rPr lang="es-ES" sz="1400" b="0" i="0" u="none" strike="noStrike">
                          <a:latin typeface="+mn-lt"/>
                        </a:rPr>
                        <a:t>base</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r>
              <a:tr h="193573">
                <a:tc gridSpan="2">
                  <a:txBody>
                    <a:bodyPr/>
                    <a:lstStyle/>
                    <a:p>
                      <a:pPr algn="l" fontAlgn="b"/>
                      <a:r>
                        <a:rPr lang="es-ES" sz="1400" b="0" i="0" u="none" strike="noStrike">
                          <a:solidFill>
                            <a:srgbClr val="0000CC"/>
                          </a:solidFill>
                          <a:latin typeface="+mn-lt"/>
                        </a:rPr>
                        <a:t>Componente Fijo</a:t>
                      </a:r>
                    </a:p>
                  </a:txBody>
                  <a:tcPr marL="0" marR="0" marT="0" marB="0" anchor="b">
                    <a:lnL>
                      <a:noFill/>
                    </a:lnL>
                    <a:lnR>
                      <a:noFill/>
                    </a:lnR>
                    <a:lnT w="12700" cap="flat" cmpd="sng" algn="ctr">
                      <a:solidFill>
                        <a:srgbClr val="E46D0A"/>
                      </a:solidFill>
                      <a:prstDash val="solid"/>
                      <a:round/>
                      <a:headEnd type="none" w="med" len="med"/>
                      <a:tailEnd type="none" w="med" len="med"/>
                    </a:lnT>
                    <a:lnB w="12700" cap="flat" cmpd="sng" algn="ctr">
                      <a:solidFill>
                        <a:srgbClr val="0F253F"/>
                      </a:solidFill>
                      <a:prstDash val="solid"/>
                      <a:round/>
                      <a:headEnd type="none" w="med" len="med"/>
                      <a:tailEnd type="none" w="med" len="med"/>
                    </a:lnB>
                  </a:tcPr>
                </a:tc>
                <a:tc hMerge="1">
                  <a:txBody>
                    <a:bodyPr/>
                    <a:lstStyle/>
                    <a:p>
                      <a:endParaRPr lang="es-ES"/>
                    </a:p>
                  </a:txBody>
                  <a:tcPr/>
                </a:tc>
                <a:tc>
                  <a:txBody>
                    <a:bodyPr/>
                    <a:lstStyle/>
                    <a:p>
                      <a:pPr algn="r" fontAlgn="b"/>
                      <a:r>
                        <a:rPr lang="es-ES" sz="1400" b="0" i="0" u="none" strike="noStrike">
                          <a:solidFill>
                            <a:srgbClr val="0000CC"/>
                          </a:solidFill>
                          <a:latin typeface="+mn-lt"/>
                        </a:rPr>
                        <a:t>113,156,856</a:t>
                      </a:r>
                    </a:p>
                  </a:txBody>
                  <a:tcPr marL="0" marR="0" marT="0" marB="0" anchor="b">
                    <a:lnL>
                      <a:noFill/>
                    </a:lnL>
                    <a:lnR>
                      <a:noFill/>
                    </a:lnR>
                    <a:lnT w="12700" cap="flat" cmpd="sng" algn="ctr">
                      <a:solidFill>
                        <a:srgbClr val="E46D0A"/>
                      </a:solidFill>
                      <a:prstDash val="solid"/>
                      <a:round/>
                      <a:headEnd type="none" w="med" len="med"/>
                      <a:tailEnd type="none" w="med" len="med"/>
                    </a:lnT>
                    <a:lnB w="12700" cap="flat" cmpd="sng" algn="ctr">
                      <a:solidFill>
                        <a:srgbClr val="0F253F"/>
                      </a:solidFill>
                      <a:prstDash val="solid"/>
                      <a:round/>
                      <a:headEnd type="none" w="med" len="med"/>
                      <a:tailEnd type="none" w="med" len="med"/>
                    </a:lnB>
                  </a:tcPr>
                </a:tc>
                <a:tc>
                  <a:txBody>
                    <a:bodyPr/>
                    <a:lstStyle/>
                    <a:p>
                      <a:pPr algn="ctr" fontAlgn="b"/>
                      <a:r>
                        <a:rPr lang="es-ES" sz="1400" b="0" i="0" u="none" strike="noStrike">
                          <a:solidFill>
                            <a:srgbClr val="0000CC"/>
                          </a:solidFill>
                          <a:latin typeface="+mn-lt"/>
                        </a:rPr>
                        <a:t>45.8%</a:t>
                      </a:r>
                    </a:p>
                  </a:txBody>
                  <a:tcPr marL="0" marR="0" marT="0" marB="0" anchor="b">
                    <a:lnL>
                      <a:noFill/>
                    </a:lnL>
                    <a:lnR>
                      <a:noFill/>
                    </a:lnR>
                    <a:lnT w="12700" cap="flat" cmpd="sng" algn="ctr">
                      <a:solidFill>
                        <a:srgbClr val="E46D0A"/>
                      </a:solidFill>
                      <a:prstDash val="solid"/>
                      <a:round/>
                      <a:headEnd type="none" w="med" len="med"/>
                      <a:tailEnd type="none" w="med" len="med"/>
                    </a:lnT>
                    <a:lnB w="12700" cap="flat" cmpd="sng" algn="ctr">
                      <a:solidFill>
                        <a:srgbClr val="0F253F"/>
                      </a:solidFill>
                      <a:prstDash val="solid"/>
                      <a:round/>
                      <a:headEnd type="none" w="med" len="med"/>
                      <a:tailEnd type="none" w="med" len="med"/>
                    </a:lnB>
                  </a:tcPr>
                </a:tc>
                <a:tc>
                  <a:txBody>
                    <a:bodyPr/>
                    <a:lstStyle/>
                    <a:p>
                      <a:pPr algn="l" fontAlgn="b"/>
                      <a:r>
                        <a:rPr lang="es-ES" sz="1400" b="0" i="0" u="none" strike="noStrike">
                          <a:latin typeface="+mn-lt"/>
                        </a:rPr>
                        <a:t> </a:t>
                      </a: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r>
              <a:tr h="184355">
                <a:tc>
                  <a:txBody>
                    <a:bodyPr/>
                    <a:lstStyle/>
                    <a:p>
                      <a:pPr algn="l" fontAlgn="b"/>
                      <a:r>
                        <a:rPr lang="es-ES" sz="1400" b="0" i="0" u="none" strike="noStrike">
                          <a:solidFill>
                            <a:srgbClr val="000000"/>
                          </a:solidFill>
                          <a:latin typeface="+mn-lt"/>
                        </a:rPr>
                        <a:t>Recuperación de la Inversión</a:t>
                      </a:r>
                    </a:p>
                  </a:txBody>
                  <a:tcPr marL="0" marR="0" marT="0" marB="0" anchor="b">
                    <a:lnL>
                      <a:noFill/>
                    </a:lnL>
                    <a:lnR>
                      <a:noFill/>
                    </a:lnR>
                    <a:lnT w="12700" cap="flat" cmpd="sng" algn="ctr">
                      <a:solidFill>
                        <a:srgbClr val="0F253F"/>
                      </a:solidFill>
                      <a:prstDash val="solid"/>
                      <a:round/>
                      <a:headEnd type="none" w="med" len="med"/>
                      <a:tailEnd type="none" w="med" len="med"/>
                    </a:lnT>
                    <a:lnB>
                      <a:noFill/>
                    </a:lnB>
                  </a:tcPr>
                </a:tc>
                <a:tc>
                  <a:txBody>
                    <a:bodyPr/>
                    <a:lstStyle/>
                    <a:p>
                      <a:pPr algn="l" fontAlgn="b"/>
                      <a:r>
                        <a:rPr lang="es-ES" sz="1400" b="0" i="0" u="none" strike="noStrike">
                          <a:solidFill>
                            <a:srgbClr val="0000CC"/>
                          </a:solidFill>
                          <a:latin typeface="+mn-lt"/>
                        </a:rPr>
                        <a:t> </a:t>
                      </a:r>
                    </a:p>
                  </a:txBody>
                  <a:tcPr marL="0" marR="0" marT="0" marB="0" anchor="b">
                    <a:lnL>
                      <a:noFill/>
                    </a:lnL>
                    <a:lnR>
                      <a:noFill/>
                    </a:lnR>
                    <a:lnT w="12700" cap="flat" cmpd="sng" algn="ctr">
                      <a:solidFill>
                        <a:srgbClr val="0F253F"/>
                      </a:solidFill>
                      <a:prstDash val="solid"/>
                      <a:round/>
                      <a:headEnd type="none" w="med" len="med"/>
                      <a:tailEnd type="none" w="med" len="med"/>
                    </a:lnT>
                    <a:lnB>
                      <a:noFill/>
                    </a:lnB>
                  </a:tcPr>
                </a:tc>
                <a:tc gridSpan="2">
                  <a:txBody>
                    <a:bodyPr/>
                    <a:lstStyle/>
                    <a:p>
                      <a:pPr algn="ctr" fontAlgn="b"/>
                      <a:r>
                        <a:rPr lang="es-ES" sz="1400" b="0" i="0" u="none" strike="noStrike">
                          <a:solidFill>
                            <a:srgbClr val="000000"/>
                          </a:solidFill>
                          <a:latin typeface="+mn-lt"/>
                        </a:rPr>
                        <a:t>Periodo de Gracia</a:t>
                      </a:r>
                    </a:p>
                  </a:txBody>
                  <a:tcPr marL="0" marR="0" marT="0" marB="0" anchor="b">
                    <a:lnL>
                      <a:noFill/>
                    </a:lnL>
                    <a:lnR>
                      <a:noFill/>
                    </a:lnR>
                    <a:lnT w="12700" cap="flat" cmpd="sng" algn="ctr">
                      <a:solidFill>
                        <a:srgbClr val="0F253F"/>
                      </a:solidFill>
                      <a:prstDash val="solid"/>
                      <a:round/>
                      <a:headEnd type="none" w="med" len="med"/>
                      <a:tailEnd type="none" w="med" len="med"/>
                    </a:lnT>
                    <a:lnB>
                      <a:noFill/>
                    </a:lnB>
                  </a:tcPr>
                </a:tc>
                <a:tc hMerge="1">
                  <a:txBody>
                    <a:bodyPr/>
                    <a:lstStyle/>
                    <a:p>
                      <a:endParaRPr lang="es-ES"/>
                    </a:p>
                  </a:txBody>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56702">
                <a:tc gridSpan="2">
                  <a:txBody>
                    <a:bodyPr/>
                    <a:lstStyle/>
                    <a:p>
                      <a:pPr algn="l" fontAlgn="b"/>
                      <a:r>
                        <a:rPr lang="es-ES" sz="1400" b="0" i="0" u="none" strike="noStrike">
                          <a:latin typeface="+mn-lt"/>
                        </a:rPr>
                        <a:t>Potencia Contratada</a:t>
                      </a:r>
                    </a:p>
                  </a:txBody>
                  <a:tcPr marL="0" marR="0" marT="0" marB="0" anchor="b">
                    <a:lnL>
                      <a:noFill/>
                    </a:lnL>
                    <a:lnR>
                      <a:noFill/>
                    </a:lnR>
                    <a:lnT>
                      <a:noFill/>
                    </a:lnT>
                    <a:lnB>
                      <a:noFill/>
                    </a:lnB>
                  </a:tcPr>
                </a:tc>
                <a:tc hMerge="1">
                  <a:txBody>
                    <a:bodyPr/>
                    <a:lstStyle/>
                    <a:p>
                      <a:endParaRPr lang="es-ES"/>
                    </a:p>
                  </a:txBody>
                  <a:tcPr/>
                </a:tc>
                <a:tc>
                  <a:txBody>
                    <a:bodyPr/>
                    <a:lstStyle/>
                    <a:p>
                      <a:pPr algn="r" fontAlgn="b"/>
                      <a:r>
                        <a:rPr lang="es-ES" sz="1400" b="0" i="0" u="none" strike="noStrike">
                          <a:latin typeface="+mn-lt"/>
                        </a:rPr>
                        <a:t>44,524,867</a:t>
                      </a: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56702">
                <a:tc gridSpan="2">
                  <a:txBody>
                    <a:bodyPr/>
                    <a:lstStyle/>
                    <a:p>
                      <a:pPr algn="l" fontAlgn="b"/>
                      <a:r>
                        <a:rPr lang="es-ES" sz="1400" b="0" i="0" u="none" strike="noStrike">
                          <a:latin typeface="+mn-lt"/>
                        </a:rPr>
                        <a:t>Pago Compensatorio</a:t>
                      </a:r>
                    </a:p>
                  </a:txBody>
                  <a:tcPr marL="0" marR="0" marT="0" marB="0" anchor="b">
                    <a:lnL>
                      <a:noFill/>
                    </a:lnL>
                    <a:lnR>
                      <a:noFill/>
                    </a:lnR>
                    <a:lnT>
                      <a:noFill/>
                    </a:lnT>
                    <a:lnB>
                      <a:noFill/>
                    </a:lnB>
                  </a:tcPr>
                </a:tc>
                <a:tc hMerge="1">
                  <a:txBody>
                    <a:bodyPr/>
                    <a:lstStyle/>
                    <a:p>
                      <a:endParaRPr lang="es-ES"/>
                    </a:p>
                  </a:txBody>
                  <a:tcPr/>
                </a:tc>
                <a:tc>
                  <a:txBody>
                    <a:bodyPr/>
                    <a:lstStyle/>
                    <a:p>
                      <a:pPr algn="r" fontAlgn="b"/>
                      <a:r>
                        <a:rPr lang="es-ES" sz="1400" b="0" i="0" u="none" strike="noStrike">
                          <a:latin typeface="+mn-lt"/>
                        </a:rPr>
                        <a:t>56,250,000</a:t>
                      </a: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56702">
                <a:tc gridSpan="2">
                  <a:txBody>
                    <a:bodyPr/>
                    <a:lstStyle/>
                    <a:p>
                      <a:pPr algn="l" fontAlgn="b"/>
                      <a:r>
                        <a:rPr lang="es-ES" sz="1400" b="0" i="0" u="none" strike="noStrike">
                          <a:latin typeface="+mn-lt"/>
                        </a:rPr>
                        <a:t>Mantenimiento Electromecánico</a:t>
                      </a:r>
                    </a:p>
                  </a:txBody>
                  <a:tcPr marL="0" marR="0" marT="0" marB="0" anchor="b">
                    <a:lnL>
                      <a:noFill/>
                    </a:lnL>
                    <a:lnR>
                      <a:noFill/>
                    </a:lnR>
                    <a:lnT>
                      <a:noFill/>
                    </a:lnT>
                    <a:lnB>
                      <a:noFill/>
                    </a:lnB>
                  </a:tcPr>
                </a:tc>
                <a:tc hMerge="1">
                  <a:txBody>
                    <a:bodyPr/>
                    <a:lstStyle/>
                    <a:p>
                      <a:endParaRPr lang="es-ES"/>
                    </a:p>
                  </a:txBody>
                  <a:tcPr/>
                </a:tc>
                <a:tc>
                  <a:txBody>
                    <a:bodyPr/>
                    <a:lstStyle/>
                    <a:p>
                      <a:pPr algn="r" fontAlgn="b"/>
                      <a:r>
                        <a:rPr lang="es-ES" sz="1400" b="0" i="0" u="none" strike="noStrike">
                          <a:latin typeface="+mn-lt"/>
                        </a:rPr>
                        <a:t>5,159,779</a:t>
                      </a: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65919">
                <a:tc gridSpan="2">
                  <a:txBody>
                    <a:bodyPr/>
                    <a:lstStyle/>
                    <a:p>
                      <a:pPr algn="l" fontAlgn="b"/>
                      <a:r>
                        <a:rPr lang="es-ES" sz="1400" b="0" i="0" u="none" strike="noStrike">
                          <a:latin typeface="+mn-lt"/>
                        </a:rPr>
                        <a:t>Personal de Operación</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hMerge="1">
                  <a:txBody>
                    <a:bodyPr/>
                    <a:lstStyle/>
                    <a:p>
                      <a:endParaRPr lang="es-ES"/>
                    </a:p>
                  </a:txBody>
                  <a:tcPr/>
                </a:tc>
                <a:tc>
                  <a:txBody>
                    <a:bodyPr/>
                    <a:lstStyle/>
                    <a:p>
                      <a:pPr algn="r" fontAlgn="b"/>
                      <a:r>
                        <a:rPr lang="es-ES" sz="1400" b="0" i="0" u="none" strike="noStrike">
                          <a:latin typeface="+mn-lt"/>
                        </a:rPr>
                        <a:t>7,222,210</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93573">
                <a:tc gridSpan="2">
                  <a:txBody>
                    <a:bodyPr/>
                    <a:lstStyle/>
                    <a:p>
                      <a:pPr algn="l" fontAlgn="b"/>
                      <a:r>
                        <a:rPr lang="es-ES" sz="1400" b="0" i="0" u="none" strike="noStrike">
                          <a:solidFill>
                            <a:srgbClr val="0000CC"/>
                          </a:solidFill>
                          <a:latin typeface="+mn-lt"/>
                        </a:rPr>
                        <a:t>Componentre Variable</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0F253F"/>
                      </a:solidFill>
                      <a:prstDash val="solid"/>
                      <a:round/>
                      <a:headEnd type="none" w="med" len="med"/>
                      <a:tailEnd type="none" w="med" len="med"/>
                    </a:lnB>
                  </a:tcPr>
                </a:tc>
                <a:tc hMerge="1">
                  <a:txBody>
                    <a:bodyPr/>
                    <a:lstStyle/>
                    <a:p>
                      <a:endParaRPr lang="es-ES"/>
                    </a:p>
                  </a:txBody>
                  <a:tcPr/>
                </a:tc>
                <a:tc>
                  <a:txBody>
                    <a:bodyPr/>
                    <a:lstStyle/>
                    <a:p>
                      <a:pPr algn="r" fontAlgn="b"/>
                      <a:r>
                        <a:rPr lang="es-ES" sz="1400" b="0" i="0" u="none" strike="noStrike">
                          <a:solidFill>
                            <a:srgbClr val="0000CC"/>
                          </a:solidFill>
                          <a:latin typeface="+mn-lt"/>
                        </a:rPr>
                        <a:t>134,070,410</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0F253F"/>
                      </a:solidFill>
                      <a:prstDash val="solid"/>
                      <a:round/>
                      <a:headEnd type="none" w="med" len="med"/>
                      <a:tailEnd type="none" w="med" len="med"/>
                    </a:lnB>
                  </a:tcPr>
                </a:tc>
                <a:tc>
                  <a:txBody>
                    <a:bodyPr/>
                    <a:lstStyle/>
                    <a:p>
                      <a:pPr algn="ctr" fontAlgn="b"/>
                      <a:r>
                        <a:rPr lang="es-ES" sz="1400" b="0" i="0" u="none" strike="noStrike">
                          <a:solidFill>
                            <a:srgbClr val="0000CC"/>
                          </a:solidFill>
                          <a:latin typeface="+mn-lt"/>
                        </a:rPr>
                        <a:t>54.2%</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56702">
                <a:tc gridSpan="2">
                  <a:txBody>
                    <a:bodyPr/>
                    <a:lstStyle/>
                    <a:p>
                      <a:pPr algn="l" fontAlgn="b"/>
                      <a:r>
                        <a:rPr lang="es-ES" sz="1400" b="0" i="0" u="none" strike="noStrike">
                          <a:latin typeface="+mn-lt"/>
                        </a:rPr>
                        <a:t>Costo Energía</a:t>
                      </a:r>
                    </a:p>
                  </a:txBody>
                  <a:tcPr marL="0" marR="0" marT="0" marB="0" anchor="b">
                    <a:lnL>
                      <a:noFill/>
                    </a:lnL>
                    <a:lnR>
                      <a:noFill/>
                    </a:lnR>
                    <a:lnT w="12700" cap="flat" cmpd="sng" algn="ctr">
                      <a:solidFill>
                        <a:srgbClr val="0F253F"/>
                      </a:solidFill>
                      <a:prstDash val="solid"/>
                      <a:round/>
                      <a:headEnd type="none" w="med" len="med"/>
                      <a:tailEnd type="none" w="med" len="med"/>
                    </a:lnT>
                    <a:lnB>
                      <a:noFill/>
                    </a:lnB>
                  </a:tcPr>
                </a:tc>
                <a:tc hMerge="1">
                  <a:txBody>
                    <a:bodyPr/>
                    <a:lstStyle/>
                    <a:p>
                      <a:endParaRPr lang="es-ES"/>
                    </a:p>
                  </a:txBody>
                  <a:tcPr/>
                </a:tc>
                <a:tc>
                  <a:txBody>
                    <a:bodyPr/>
                    <a:lstStyle/>
                    <a:p>
                      <a:pPr algn="r" fontAlgn="b"/>
                      <a:r>
                        <a:rPr lang="es-ES" sz="1400" b="0" i="0" u="none" strike="noStrike">
                          <a:latin typeface="+mn-lt"/>
                        </a:rPr>
                        <a:t>106,467,030</a:t>
                      </a:r>
                    </a:p>
                  </a:txBody>
                  <a:tcPr marL="0" marR="0" marT="0" marB="0" anchor="b">
                    <a:lnL>
                      <a:noFill/>
                    </a:lnL>
                    <a:lnR>
                      <a:noFill/>
                    </a:lnR>
                    <a:lnT w="12700" cap="flat" cmpd="sng" algn="ctr">
                      <a:solidFill>
                        <a:srgbClr val="0F253F"/>
                      </a:solidFill>
                      <a:prstDash val="solid"/>
                      <a:round/>
                      <a:headEnd type="none" w="med" len="med"/>
                      <a:tailEnd type="none" w="med" len="med"/>
                    </a:lnT>
                    <a:lnB>
                      <a:noFill/>
                    </a:lnB>
                  </a:tcPr>
                </a:tc>
                <a:tc>
                  <a:txBody>
                    <a:bodyPr/>
                    <a:lstStyle/>
                    <a:p>
                      <a:pPr algn="l" fontAlgn="b"/>
                      <a:r>
                        <a:rPr lang="es-ES" sz="1400" b="0" i="0" u="none" strike="noStrike">
                          <a:latin typeface="+mn-lt"/>
                        </a:rPr>
                        <a:t> </a:t>
                      </a:r>
                    </a:p>
                  </a:txBody>
                  <a:tcPr marL="0" marR="0" marT="0" marB="0" anchor="b">
                    <a:lnL>
                      <a:noFill/>
                    </a:lnL>
                    <a:lnR>
                      <a:noFill/>
                    </a:lnR>
                    <a:lnT w="12700" cap="flat" cmpd="sng" algn="ctr">
                      <a:solidFill>
                        <a:srgbClr val="0F253F"/>
                      </a:solidFill>
                      <a:prstDash val="solid"/>
                      <a:round/>
                      <a:headEnd type="none" w="med" len="med"/>
                      <a:tailEnd type="none" w="med" len="med"/>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56702">
                <a:tc gridSpan="2">
                  <a:txBody>
                    <a:bodyPr/>
                    <a:lstStyle/>
                    <a:p>
                      <a:pPr algn="l" fontAlgn="b"/>
                      <a:r>
                        <a:rPr lang="es-ES" sz="1400" b="0" i="0" u="none" strike="noStrike">
                          <a:latin typeface="+mn-lt"/>
                        </a:rPr>
                        <a:t>Reposición de Equipo</a:t>
                      </a:r>
                    </a:p>
                  </a:txBody>
                  <a:tcPr marL="0" marR="0" marT="0" marB="0" anchor="b">
                    <a:lnL>
                      <a:noFill/>
                    </a:lnL>
                    <a:lnR>
                      <a:noFill/>
                    </a:lnR>
                    <a:lnT>
                      <a:noFill/>
                    </a:lnT>
                    <a:lnB>
                      <a:noFill/>
                    </a:lnB>
                  </a:tcPr>
                </a:tc>
                <a:tc hMerge="1">
                  <a:txBody>
                    <a:bodyPr/>
                    <a:lstStyle/>
                    <a:p>
                      <a:endParaRPr lang="es-ES"/>
                    </a:p>
                  </a:txBody>
                  <a:tcPr/>
                </a:tc>
                <a:tc>
                  <a:txBody>
                    <a:bodyPr/>
                    <a:lstStyle/>
                    <a:p>
                      <a:pPr algn="r" fontAlgn="b"/>
                      <a:r>
                        <a:rPr lang="es-ES" sz="1400" b="0" i="0" u="none" strike="noStrike">
                          <a:latin typeface="+mn-lt"/>
                        </a:rPr>
                        <a:t>2,572,500</a:t>
                      </a: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56702">
                <a:tc gridSpan="2">
                  <a:txBody>
                    <a:bodyPr/>
                    <a:lstStyle/>
                    <a:p>
                      <a:pPr algn="l" fontAlgn="b"/>
                      <a:r>
                        <a:rPr lang="es-ES" sz="1400" b="0" i="0" u="none" strike="noStrike">
                          <a:latin typeface="+mn-lt"/>
                        </a:rPr>
                        <a:t>Substancias Tratamiento y Desinfección</a:t>
                      </a:r>
                    </a:p>
                  </a:txBody>
                  <a:tcPr marL="0" marR="0" marT="0" marB="0" anchor="b">
                    <a:lnL>
                      <a:noFill/>
                    </a:lnL>
                    <a:lnR>
                      <a:noFill/>
                    </a:lnR>
                    <a:lnT>
                      <a:noFill/>
                    </a:lnT>
                    <a:lnB>
                      <a:noFill/>
                    </a:lnB>
                  </a:tcPr>
                </a:tc>
                <a:tc hMerge="1">
                  <a:txBody>
                    <a:bodyPr/>
                    <a:lstStyle/>
                    <a:p>
                      <a:endParaRPr lang="es-ES"/>
                    </a:p>
                  </a:txBody>
                  <a:tcPr/>
                </a:tc>
                <a:tc>
                  <a:txBody>
                    <a:bodyPr/>
                    <a:lstStyle/>
                    <a:p>
                      <a:pPr algn="r" fontAlgn="b"/>
                      <a:r>
                        <a:rPr lang="es-ES" sz="1400" b="0" i="0" u="none" strike="noStrike">
                          <a:latin typeface="+mn-lt"/>
                        </a:rPr>
                        <a:t>13,387,500</a:t>
                      </a: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65919">
                <a:tc gridSpan="2">
                  <a:txBody>
                    <a:bodyPr/>
                    <a:lstStyle/>
                    <a:p>
                      <a:pPr algn="l" fontAlgn="b"/>
                      <a:r>
                        <a:rPr lang="es-ES" sz="1400" b="0" i="0" u="none" strike="noStrike">
                          <a:latin typeface="+mn-lt"/>
                        </a:rPr>
                        <a:t>Pago Derechos</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hMerge="1">
                  <a:txBody>
                    <a:bodyPr/>
                    <a:lstStyle/>
                    <a:p>
                      <a:endParaRPr lang="es-ES"/>
                    </a:p>
                  </a:txBody>
                  <a:tcPr/>
                </a:tc>
                <a:tc>
                  <a:txBody>
                    <a:bodyPr/>
                    <a:lstStyle/>
                    <a:p>
                      <a:pPr algn="r" fontAlgn="b"/>
                      <a:r>
                        <a:rPr lang="es-ES" sz="1400" b="0" i="0" u="none" strike="noStrike">
                          <a:latin typeface="+mn-lt"/>
                        </a:rPr>
                        <a:t>11,643,380</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a:txBody>
                    <a:bodyPr/>
                    <a:lstStyle/>
                    <a:p>
                      <a:pPr algn="l" fontAlgn="b"/>
                      <a:endParaRPr lang="es-ES" sz="1400" b="0" i="0" u="none" strike="noStrike">
                        <a:latin typeface="+mn-lt"/>
                      </a:endParaRP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a:txBody>
                    <a:bodyPr/>
                    <a:lstStyle/>
                    <a:p>
                      <a:pPr algn="l" fontAlgn="b"/>
                      <a:endParaRPr lang="es-ES" sz="1400" b="0" i="0" u="none" strike="noStrike">
                        <a:latin typeface="+mn-lt"/>
                      </a:endParaRP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r>
              <a:tr h="193573">
                <a:tc gridSpan="2">
                  <a:txBody>
                    <a:bodyPr/>
                    <a:lstStyle/>
                    <a:p>
                      <a:pPr algn="l" fontAlgn="b"/>
                      <a:r>
                        <a:rPr lang="es-ES" sz="1400" b="0" i="0" u="none" strike="noStrike">
                          <a:solidFill>
                            <a:srgbClr val="0000CC"/>
                          </a:solidFill>
                          <a:latin typeface="+mn-lt"/>
                        </a:rPr>
                        <a:t>Cuota Anual</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hMerge="1">
                  <a:txBody>
                    <a:bodyPr/>
                    <a:lstStyle/>
                    <a:p>
                      <a:endParaRPr lang="es-ES"/>
                    </a:p>
                  </a:txBody>
                  <a:tcPr/>
                </a:tc>
                <a:tc>
                  <a:txBody>
                    <a:bodyPr/>
                    <a:lstStyle/>
                    <a:p>
                      <a:pPr algn="r" fontAlgn="b"/>
                      <a:r>
                        <a:rPr lang="es-ES" sz="1400" b="0" i="0" u="none" strike="noStrike">
                          <a:solidFill>
                            <a:srgbClr val="0000CC"/>
                          </a:solidFill>
                          <a:latin typeface="+mn-lt"/>
                        </a:rPr>
                        <a:t>247,227,266</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ctr" fontAlgn="b"/>
                      <a:r>
                        <a:rPr lang="es-ES" sz="1400" b="0" i="0" u="none" strike="noStrike">
                          <a:solidFill>
                            <a:srgbClr val="0000CC"/>
                          </a:solidFill>
                          <a:latin typeface="+mn-lt"/>
                        </a:rPr>
                        <a:t>100.0%</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ctr" fontAlgn="b"/>
                      <a:r>
                        <a:rPr lang="es-ES" sz="1400" b="1" i="0" u="none" strike="noStrike" dirty="0">
                          <a:solidFill>
                            <a:srgbClr val="0000CC"/>
                          </a:solidFill>
                          <a:latin typeface="+mn-lt"/>
                        </a:rPr>
                        <a:t>47.3 Mm3</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nvGraphicFramePr>
        <p:xfrm>
          <a:off x="251519" y="3971762"/>
          <a:ext cx="8640960" cy="2773680"/>
        </p:xfrm>
        <a:graphic>
          <a:graphicData uri="http://schemas.openxmlformats.org/drawingml/2006/table">
            <a:tbl>
              <a:tblPr/>
              <a:tblGrid>
                <a:gridCol w="931638"/>
                <a:gridCol w="826830"/>
                <a:gridCol w="1199487"/>
                <a:gridCol w="1199487"/>
                <a:gridCol w="1199487"/>
                <a:gridCol w="1199487"/>
                <a:gridCol w="1083032"/>
                <a:gridCol w="1001512"/>
              </a:tblGrid>
              <a:tr h="164460">
                <a:tc>
                  <a:txBody>
                    <a:bodyPr/>
                    <a:lstStyle/>
                    <a:p>
                      <a:pPr algn="l" fontAlgn="b"/>
                      <a:endParaRPr lang="es-ES" sz="1400" b="0" i="0" u="none" strike="noStrike">
                        <a:latin typeface="+mn-lt"/>
                      </a:endParaRPr>
                    </a:p>
                  </a:txBody>
                  <a:tcPr marL="0" marR="0" marT="0" marB="0" anchor="b">
                    <a:lnL>
                      <a:noFill/>
                    </a:lnL>
                    <a:lnR>
                      <a:noFill/>
                    </a:lnR>
                    <a:lnT>
                      <a:noFill/>
                    </a:lnT>
                    <a:lnB>
                      <a:noFill/>
                    </a:lnB>
                  </a:tcPr>
                </a:tc>
                <a:tc gridSpan="4">
                  <a:txBody>
                    <a:bodyPr/>
                    <a:lstStyle/>
                    <a:p>
                      <a:pPr algn="ctr" fontAlgn="b"/>
                      <a:r>
                        <a:rPr lang="es-ES" sz="1400" b="1" i="0" u="none" strike="noStrike">
                          <a:solidFill>
                            <a:srgbClr val="0000CC"/>
                          </a:solidFill>
                          <a:latin typeface="+mn-lt"/>
                        </a:rPr>
                        <a:t>Egresos 2013</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fontAlgn="b"/>
                      <a:r>
                        <a:rPr lang="es-ES" sz="1400" b="0" i="0" u="none" strike="noStrike">
                          <a:latin typeface="+mn-lt"/>
                        </a:rPr>
                        <a:t>pesos</a:t>
                      </a:r>
                    </a:p>
                  </a:txBody>
                  <a:tcPr marL="0" marR="0" marT="0" marB="0" anchor="b">
                    <a:lnL>
                      <a:noFill/>
                    </a:lnL>
                    <a:lnR>
                      <a:noFill/>
                    </a:lnR>
                    <a:lnT>
                      <a:noFill/>
                    </a:lnT>
                    <a:lnB>
                      <a:noFill/>
                    </a:lnB>
                  </a:tcPr>
                </a:tc>
                <a:tc gridSpan="2">
                  <a:txBody>
                    <a:bodyPr/>
                    <a:lstStyle/>
                    <a:p>
                      <a:pPr algn="ctr" fontAlgn="b"/>
                      <a:r>
                        <a:rPr lang="es-ES" sz="1400" b="0" i="0" u="none" strike="noStrike">
                          <a:latin typeface="+mn-lt"/>
                        </a:rPr>
                        <a:t>proporción</a:t>
                      </a:r>
                    </a:p>
                  </a:txBody>
                  <a:tcPr marL="0" marR="0" marT="0" marB="0" anchor="b">
                    <a:lnL>
                      <a:noFill/>
                    </a:lnL>
                    <a:lnR>
                      <a:noFill/>
                    </a:lnR>
                    <a:lnT>
                      <a:noFill/>
                    </a:lnT>
                    <a:lnB>
                      <a:noFill/>
                    </a:lnB>
                  </a:tcPr>
                </a:tc>
                <a:tc hMerge="1">
                  <a:txBody>
                    <a:bodyPr/>
                    <a:lstStyle/>
                    <a:p>
                      <a:endParaRPr lang="es-ES"/>
                    </a:p>
                  </a:txBody>
                  <a:tcPr/>
                </a:tc>
              </a:tr>
              <a:tr h="172683">
                <a:tc>
                  <a:txBody>
                    <a:bodyPr/>
                    <a:lstStyle/>
                    <a:p>
                      <a:pPr algn="ctr" fontAlgn="b"/>
                      <a:r>
                        <a:rPr lang="es-ES" sz="1400" b="0" i="0" u="none" strike="noStrike">
                          <a:solidFill>
                            <a:srgbClr val="0000CC"/>
                          </a:solidFill>
                          <a:latin typeface="+mn-lt"/>
                        </a:rPr>
                        <a:t>1000</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gridSpan="4">
                  <a:txBody>
                    <a:bodyPr/>
                    <a:lstStyle/>
                    <a:p>
                      <a:pPr algn="l" fontAlgn="b"/>
                      <a:r>
                        <a:rPr lang="es-ES" sz="1400" b="0" i="0" u="none" strike="noStrike">
                          <a:solidFill>
                            <a:srgbClr val="0000CC"/>
                          </a:solidFill>
                          <a:latin typeface="+mn-lt"/>
                        </a:rPr>
                        <a:t>Servicios Personales</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solidFill>
                            <a:srgbClr val="0000CC"/>
                          </a:solidFill>
                          <a:latin typeface="+mn-lt"/>
                        </a:rPr>
                        <a:t>7,222,210</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a:txBody>
                    <a:bodyPr/>
                    <a:lstStyle/>
                    <a:p>
                      <a:pPr algn="ctr" fontAlgn="b"/>
                      <a:r>
                        <a:rPr lang="es-ES" sz="1400" b="0" i="0" u="none" strike="noStrike">
                          <a:solidFill>
                            <a:srgbClr val="0000CC"/>
                          </a:solidFill>
                          <a:latin typeface="+mn-lt"/>
                        </a:rPr>
                        <a:t>2.9%</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48014">
                <a:tc>
                  <a:txBody>
                    <a:bodyPr/>
                    <a:lstStyle/>
                    <a:p>
                      <a:pPr algn="ctr" fontAlgn="b"/>
                      <a:endParaRPr lang="es-ES" sz="1400" b="0" i="0" u="none" strike="noStrike">
                        <a:latin typeface="+mn-lt"/>
                      </a:endParaRP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gridSpan="4">
                  <a:txBody>
                    <a:bodyPr/>
                    <a:lstStyle/>
                    <a:p>
                      <a:pPr algn="l" fontAlgn="b"/>
                      <a:r>
                        <a:rPr lang="es-ES" sz="1400" b="0" i="0" u="none" strike="noStrike">
                          <a:latin typeface="+mn-lt"/>
                        </a:rPr>
                        <a:t>Personal de Operación</a:t>
                      </a:r>
                    </a:p>
                  </a:txBody>
                  <a:tcPr marL="0" marR="0" marT="0" marB="0" anchor="b">
                    <a:lnL>
                      <a:noFill/>
                    </a:lnL>
                    <a:lnR>
                      <a:noFill/>
                    </a:lnR>
                    <a:lnT w="12700" cap="flat" cmpd="sng" algn="ctr">
                      <a:solidFill>
                        <a:srgbClr val="E46D0A"/>
                      </a:solidFill>
                      <a:prstDash val="solid"/>
                      <a:round/>
                      <a:headEnd type="none" w="med" len="med"/>
                      <a:tailEnd type="none" w="med" len="med"/>
                    </a:lnT>
                    <a:lnB w="12700" cap="flat" cmpd="sng" algn="ctr">
                      <a:solidFill>
                        <a:srgbClr val="0F253F"/>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latin typeface="+mn-lt"/>
                        </a:rPr>
                        <a:t>7,222,210</a:t>
                      </a:r>
                    </a:p>
                  </a:txBody>
                  <a:tcPr marL="0" marR="0" marT="0" marB="0" anchor="b">
                    <a:lnL>
                      <a:noFill/>
                    </a:lnL>
                    <a:lnR>
                      <a:noFill/>
                    </a:lnR>
                    <a:lnT w="12700" cap="flat" cmpd="sng" algn="ctr">
                      <a:solidFill>
                        <a:srgbClr val="E46D0A"/>
                      </a:solidFill>
                      <a:prstDash val="solid"/>
                      <a:round/>
                      <a:headEnd type="none" w="med" len="med"/>
                      <a:tailEnd type="none" w="med" len="med"/>
                    </a:lnT>
                    <a:lnB w="12700" cap="flat" cmpd="sng" algn="ctr">
                      <a:solidFill>
                        <a:srgbClr val="0F253F"/>
                      </a:solidFill>
                      <a:prstDash val="solid"/>
                      <a:round/>
                      <a:headEnd type="none" w="med" len="med"/>
                      <a:tailEnd type="none" w="med" len="med"/>
                    </a:lnB>
                  </a:tcPr>
                </a:tc>
                <a:tc>
                  <a:txBody>
                    <a:bodyPr/>
                    <a:lstStyle/>
                    <a:p>
                      <a:pPr algn="ctr" fontAlgn="b"/>
                      <a:endParaRPr lang="es-ES" sz="1400" b="0" i="0" u="none" strike="noStrike">
                        <a:latin typeface="+mn-lt"/>
                      </a:endParaRP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72683">
                <a:tc>
                  <a:txBody>
                    <a:bodyPr/>
                    <a:lstStyle/>
                    <a:p>
                      <a:pPr algn="ctr" fontAlgn="b"/>
                      <a:r>
                        <a:rPr lang="es-ES" sz="1400" b="0" i="0" u="none" strike="noStrike">
                          <a:solidFill>
                            <a:srgbClr val="0000CC"/>
                          </a:solidFill>
                          <a:latin typeface="+mn-lt"/>
                        </a:rPr>
                        <a:t>2000</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gridSpan="4">
                  <a:txBody>
                    <a:bodyPr/>
                    <a:lstStyle/>
                    <a:p>
                      <a:pPr algn="l" fontAlgn="b"/>
                      <a:r>
                        <a:rPr lang="es-ES" sz="1400" b="0" i="0" u="none" strike="noStrike">
                          <a:solidFill>
                            <a:srgbClr val="0000CC"/>
                          </a:solidFill>
                          <a:latin typeface="+mn-lt"/>
                        </a:rPr>
                        <a:t>Materiales y Suministros</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solidFill>
                            <a:srgbClr val="0000CC"/>
                          </a:solidFill>
                          <a:latin typeface="+mn-lt"/>
                        </a:rPr>
                        <a:t>15,960,000</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ctr" fontAlgn="b"/>
                      <a:r>
                        <a:rPr lang="es-ES" sz="1400" b="0" i="0" u="none" strike="noStrike">
                          <a:solidFill>
                            <a:srgbClr val="0000CC"/>
                          </a:solidFill>
                          <a:latin typeface="+mn-lt"/>
                        </a:rPr>
                        <a:t>6.5%</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39791">
                <a:tc>
                  <a:txBody>
                    <a:bodyPr/>
                    <a:lstStyle/>
                    <a:p>
                      <a:pPr algn="ctr" fontAlgn="b"/>
                      <a:endParaRPr lang="es-ES" sz="1400" b="0" i="0" u="none" strike="noStrike">
                        <a:latin typeface="+mn-lt"/>
                      </a:endParaRP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gridSpan="2">
                  <a:txBody>
                    <a:bodyPr/>
                    <a:lstStyle/>
                    <a:p>
                      <a:pPr algn="l" fontAlgn="b"/>
                      <a:r>
                        <a:rPr lang="es-ES" sz="1400" b="0" i="0" u="none" strike="noStrike">
                          <a:latin typeface="+mn-lt"/>
                        </a:rPr>
                        <a:t>Reposición de Equipo</a:t>
                      </a: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hMerge="1">
                  <a:txBody>
                    <a:bodyPr/>
                    <a:lstStyle/>
                    <a:p>
                      <a:endParaRPr lang="es-ES"/>
                    </a:p>
                  </a:txBody>
                  <a:tcPr/>
                </a:tc>
                <a:tc>
                  <a:txBody>
                    <a:bodyPr/>
                    <a:lstStyle/>
                    <a:p>
                      <a:pPr algn="l" fontAlgn="b"/>
                      <a:endParaRPr lang="es-ES" sz="1400" b="0" i="0" u="none" strike="noStrike">
                        <a:latin typeface="+mn-lt"/>
                      </a:endParaRP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a:txBody>
                    <a:bodyPr/>
                    <a:lstStyle/>
                    <a:p>
                      <a:pPr algn="l" fontAlgn="b"/>
                      <a:endParaRPr lang="es-ES" sz="1400" b="0" i="0" u="none" strike="noStrike">
                        <a:latin typeface="+mn-lt"/>
                      </a:endParaRP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a:txBody>
                    <a:bodyPr/>
                    <a:lstStyle/>
                    <a:p>
                      <a:pPr algn="r" fontAlgn="b"/>
                      <a:r>
                        <a:rPr lang="es-ES" sz="1400" b="0" i="0" u="none" strike="noStrike">
                          <a:latin typeface="+mn-lt"/>
                        </a:rPr>
                        <a:t>2,572,500</a:t>
                      </a: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a:txBody>
                    <a:bodyPr/>
                    <a:lstStyle/>
                    <a:p>
                      <a:pPr algn="ctr" fontAlgn="b"/>
                      <a:endParaRPr lang="es-ES" sz="1400" b="0" i="0" u="none" strike="noStrike">
                        <a:latin typeface="+mn-lt"/>
                      </a:endParaRP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48014">
                <a:tc>
                  <a:txBody>
                    <a:bodyPr/>
                    <a:lstStyle/>
                    <a:p>
                      <a:pPr algn="ctr" fontAlgn="b"/>
                      <a:endParaRPr lang="es-ES" sz="1400" b="0" i="0" u="none" strike="noStrike">
                        <a:latin typeface="+mn-lt"/>
                      </a:endParaRPr>
                    </a:p>
                  </a:txBody>
                  <a:tcPr marL="0" marR="0" marT="0" marB="0" anchor="b">
                    <a:lnL>
                      <a:noFill/>
                    </a:lnL>
                    <a:lnR>
                      <a:noFill/>
                    </a:lnR>
                    <a:lnT>
                      <a:noFill/>
                    </a:lnT>
                    <a:lnB>
                      <a:noFill/>
                    </a:lnB>
                  </a:tcPr>
                </a:tc>
                <a:tc gridSpan="4">
                  <a:txBody>
                    <a:bodyPr/>
                    <a:lstStyle/>
                    <a:p>
                      <a:pPr algn="l" fontAlgn="b"/>
                      <a:r>
                        <a:rPr lang="es-ES" sz="1400" b="0" i="0" u="none" strike="noStrike">
                          <a:latin typeface="+mn-lt"/>
                        </a:rPr>
                        <a:t>Substancias Tratamiento y Desinfección</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latin typeface="+mn-lt"/>
                        </a:rPr>
                        <a:t>13,387,500</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a:txBody>
                    <a:bodyPr/>
                    <a:lstStyle/>
                    <a:p>
                      <a:pPr algn="ctr" fontAlgn="b"/>
                      <a:endParaRPr lang="es-ES" sz="1400" b="0" i="0" u="none" strike="noStrike">
                        <a:latin typeface="+mn-lt"/>
                      </a:endParaRPr>
                    </a:p>
                  </a:txBody>
                  <a:tcPr marL="0" marR="0" marT="0" marB="0" anchor="b">
                    <a:lnL>
                      <a:noFill/>
                    </a:lnL>
                    <a:lnR>
                      <a:noFill/>
                    </a:lnR>
                    <a:lnT>
                      <a:noFill/>
                    </a:lnT>
                    <a:lnB>
                      <a:noFill/>
                    </a:lnB>
                  </a:tcPr>
                </a:tc>
                <a:tc>
                  <a:txBody>
                    <a:bodyPr/>
                    <a:lstStyle/>
                    <a:p>
                      <a:pPr algn="l" fontAlgn="b"/>
                      <a:endParaRPr lang="es-ES" sz="1400" b="0" i="0" u="none" strike="noStrike">
                        <a:latin typeface="+mn-lt"/>
                      </a:endParaRPr>
                    </a:p>
                  </a:txBody>
                  <a:tcPr marL="0" marR="0" marT="0" marB="0" anchor="b">
                    <a:lnL>
                      <a:noFill/>
                    </a:lnL>
                    <a:lnR>
                      <a:noFill/>
                    </a:lnR>
                    <a:lnT>
                      <a:noFill/>
                    </a:lnT>
                    <a:lnB>
                      <a:noFill/>
                    </a:lnB>
                  </a:tcPr>
                </a:tc>
              </a:tr>
              <a:tr h="172683">
                <a:tc>
                  <a:txBody>
                    <a:bodyPr/>
                    <a:lstStyle/>
                    <a:p>
                      <a:pPr algn="ctr" fontAlgn="b"/>
                      <a:r>
                        <a:rPr lang="es-ES" sz="1400" b="0" i="0" u="none" strike="noStrike">
                          <a:solidFill>
                            <a:srgbClr val="0000CC"/>
                          </a:solidFill>
                          <a:latin typeface="+mn-lt"/>
                        </a:rPr>
                        <a:t>3000</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gridSpan="4">
                  <a:txBody>
                    <a:bodyPr/>
                    <a:lstStyle/>
                    <a:p>
                      <a:pPr algn="l" fontAlgn="b"/>
                      <a:r>
                        <a:rPr lang="es-ES" sz="1400" b="0" i="0" u="none" strike="noStrike">
                          <a:solidFill>
                            <a:srgbClr val="0000CC"/>
                          </a:solidFill>
                          <a:latin typeface="+mn-lt"/>
                        </a:rPr>
                        <a:t>Servicios Generales</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solidFill>
                            <a:srgbClr val="0000CC"/>
                          </a:solidFill>
                          <a:latin typeface="+mn-lt"/>
                        </a:rPr>
                        <a:t>224,045,057</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ctr" fontAlgn="b"/>
                      <a:r>
                        <a:rPr lang="es-ES" sz="1400" b="0" i="0" u="none" strike="noStrike">
                          <a:solidFill>
                            <a:srgbClr val="0000CC"/>
                          </a:solidFill>
                          <a:latin typeface="+mn-lt"/>
                        </a:rPr>
                        <a:t>90.6%</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a:txBody>
                    <a:bodyPr/>
                    <a:lstStyle/>
                    <a:p>
                      <a:pPr algn="l" fontAlgn="b"/>
                      <a:r>
                        <a:rPr lang="es-ES" sz="1400" b="0" i="0" u="none" strike="noStrike">
                          <a:latin typeface="+mn-lt"/>
                        </a:rPr>
                        <a:t> </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r>
              <a:tr h="164460">
                <a:tc>
                  <a:txBody>
                    <a:bodyPr/>
                    <a:lstStyle/>
                    <a:p>
                      <a:pPr algn="ctr" fontAlgn="b"/>
                      <a:endParaRPr lang="es-ES" sz="1400" b="0" i="0" u="none" strike="noStrike">
                        <a:latin typeface="+mn-lt"/>
                      </a:endParaRP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gridSpan="4">
                  <a:txBody>
                    <a:bodyPr/>
                    <a:lstStyle/>
                    <a:p>
                      <a:pPr algn="l" fontAlgn="b"/>
                      <a:r>
                        <a:rPr lang="es-ES" sz="1400" b="0" i="0" u="none" strike="noStrike">
                          <a:latin typeface="+mn-lt"/>
                        </a:rPr>
                        <a:t>Potencia Contratada</a:t>
                      </a: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latin typeface="+mn-lt"/>
                        </a:rPr>
                        <a:t>44,524,867</a:t>
                      </a: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a:txBody>
                    <a:bodyPr/>
                    <a:lstStyle/>
                    <a:p>
                      <a:pPr algn="ctr" fontAlgn="b"/>
                      <a:endParaRPr lang="es-ES" sz="1400" b="0" i="0" u="none" strike="noStrike">
                        <a:latin typeface="+mn-lt"/>
                      </a:endParaRP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c>
                  <a:txBody>
                    <a:bodyPr/>
                    <a:lstStyle/>
                    <a:p>
                      <a:pPr algn="ctr" fontAlgn="b"/>
                      <a:r>
                        <a:rPr lang="es-ES" sz="1400" b="0" i="0" u="none" strike="noStrike">
                          <a:latin typeface="+mn-lt"/>
                        </a:rPr>
                        <a:t>18.0%</a:t>
                      </a:r>
                    </a:p>
                  </a:txBody>
                  <a:tcPr marL="0" marR="0" marT="0" marB="0" anchor="b">
                    <a:lnL>
                      <a:noFill/>
                    </a:lnL>
                    <a:lnR>
                      <a:noFill/>
                    </a:lnR>
                    <a:lnT w="12700" cap="flat" cmpd="sng" algn="ctr">
                      <a:solidFill>
                        <a:srgbClr val="E46D0A"/>
                      </a:solidFill>
                      <a:prstDash val="solid"/>
                      <a:round/>
                      <a:headEnd type="none" w="med" len="med"/>
                      <a:tailEnd type="none" w="med" len="med"/>
                    </a:lnT>
                    <a:lnB>
                      <a:noFill/>
                    </a:lnB>
                  </a:tcPr>
                </a:tc>
              </a:tr>
              <a:tr h="164460">
                <a:tc>
                  <a:txBody>
                    <a:bodyPr/>
                    <a:lstStyle/>
                    <a:p>
                      <a:pPr algn="ctr" fontAlgn="b"/>
                      <a:endParaRPr lang="es-ES" sz="1400" b="0" i="0" u="none" strike="noStrike">
                        <a:latin typeface="+mn-lt"/>
                      </a:endParaRPr>
                    </a:p>
                  </a:txBody>
                  <a:tcPr marL="0" marR="0" marT="0" marB="0" anchor="b">
                    <a:lnL>
                      <a:noFill/>
                    </a:lnL>
                    <a:lnR>
                      <a:noFill/>
                    </a:lnR>
                    <a:lnT>
                      <a:noFill/>
                    </a:lnT>
                    <a:lnB>
                      <a:noFill/>
                    </a:lnB>
                  </a:tcPr>
                </a:tc>
                <a:tc gridSpan="4">
                  <a:txBody>
                    <a:bodyPr/>
                    <a:lstStyle/>
                    <a:p>
                      <a:pPr algn="l" fontAlgn="b"/>
                      <a:r>
                        <a:rPr lang="es-ES" sz="1400" b="0" i="0" u="none" strike="noStrike">
                          <a:latin typeface="+mn-lt"/>
                        </a:rPr>
                        <a:t>Costo Energía</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latin typeface="+mn-lt"/>
                        </a:rPr>
                        <a:t>106,467,030</a:t>
                      </a:r>
                    </a:p>
                  </a:txBody>
                  <a:tcPr marL="0" marR="0" marT="0" marB="0" anchor="b">
                    <a:lnL>
                      <a:noFill/>
                    </a:lnL>
                    <a:lnR>
                      <a:noFill/>
                    </a:lnR>
                    <a:lnT>
                      <a:noFill/>
                    </a:lnT>
                    <a:lnB>
                      <a:noFill/>
                    </a:lnB>
                  </a:tcPr>
                </a:tc>
                <a:tc>
                  <a:txBody>
                    <a:bodyPr/>
                    <a:lstStyle/>
                    <a:p>
                      <a:pPr algn="ctr" fontAlgn="b"/>
                      <a:endParaRPr lang="es-ES" sz="1400" b="0" i="0" u="none" strike="noStrike">
                        <a:latin typeface="+mn-lt"/>
                      </a:endParaRPr>
                    </a:p>
                  </a:txBody>
                  <a:tcPr marL="0" marR="0" marT="0" marB="0" anchor="b">
                    <a:lnL>
                      <a:noFill/>
                    </a:lnL>
                    <a:lnR>
                      <a:noFill/>
                    </a:lnR>
                    <a:lnT>
                      <a:noFill/>
                    </a:lnT>
                    <a:lnB>
                      <a:noFill/>
                    </a:lnB>
                  </a:tcPr>
                </a:tc>
                <a:tc>
                  <a:txBody>
                    <a:bodyPr/>
                    <a:lstStyle/>
                    <a:p>
                      <a:pPr algn="ctr" fontAlgn="b"/>
                      <a:r>
                        <a:rPr lang="es-ES" sz="1400" b="0" i="0" u="none" strike="noStrike">
                          <a:latin typeface="+mn-lt"/>
                        </a:rPr>
                        <a:t>43.1%</a:t>
                      </a:r>
                    </a:p>
                  </a:txBody>
                  <a:tcPr marL="0" marR="0" marT="0" marB="0" anchor="b">
                    <a:lnL>
                      <a:noFill/>
                    </a:lnL>
                    <a:lnR>
                      <a:noFill/>
                    </a:lnR>
                    <a:lnT>
                      <a:noFill/>
                    </a:lnT>
                    <a:lnB>
                      <a:noFill/>
                    </a:lnB>
                  </a:tcPr>
                </a:tc>
              </a:tr>
              <a:tr h="164460">
                <a:tc>
                  <a:txBody>
                    <a:bodyPr/>
                    <a:lstStyle/>
                    <a:p>
                      <a:pPr algn="ctr" fontAlgn="b"/>
                      <a:endParaRPr lang="es-ES" sz="1400" b="0" i="0" u="none" strike="noStrike">
                        <a:latin typeface="+mn-lt"/>
                      </a:endParaRPr>
                    </a:p>
                  </a:txBody>
                  <a:tcPr marL="0" marR="0" marT="0" marB="0" anchor="b">
                    <a:lnL>
                      <a:noFill/>
                    </a:lnL>
                    <a:lnR>
                      <a:noFill/>
                    </a:lnR>
                    <a:lnT>
                      <a:noFill/>
                    </a:lnT>
                    <a:lnB>
                      <a:noFill/>
                    </a:lnB>
                  </a:tcPr>
                </a:tc>
                <a:tc gridSpan="4">
                  <a:txBody>
                    <a:bodyPr/>
                    <a:lstStyle/>
                    <a:p>
                      <a:pPr algn="l" fontAlgn="b"/>
                      <a:r>
                        <a:rPr lang="es-ES" sz="1400" b="0" i="0" u="none" strike="noStrike">
                          <a:latin typeface="+mn-lt"/>
                        </a:rPr>
                        <a:t>Pago Compensatorio</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latin typeface="+mn-lt"/>
                        </a:rPr>
                        <a:t>56,250,000</a:t>
                      </a:r>
                    </a:p>
                  </a:txBody>
                  <a:tcPr marL="0" marR="0" marT="0" marB="0" anchor="b">
                    <a:lnL>
                      <a:noFill/>
                    </a:lnL>
                    <a:lnR>
                      <a:noFill/>
                    </a:lnR>
                    <a:lnT>
                      <a:noFill/>
                    </a:lnT>
                    <a:lnB>
                      <a:noFill/>
                    </a:lnB>
                  </a:tcPr>
                </a:tc>
                <a:tc>
                  <a:txBody>
                    <a:bodyPr/>
                    <a:lstStyle/>
                    <a:p>
                      <a:pPr algn="ctr" fontAlgn="b"/>
                      <a:endParaRPr lang="es-ES" sz="1400" b="0" i="0" u="none" strike="noStrike">
                        <a:latin typeface="+mn-lt"/>
                      </a:endParaRPr>
                    </a:p>
                  </a:txBody>
                  <a:tcPr marL="0" marR="0" marT="0" marB="0" anchor="b">
                    <a:lnL>
                      <a:noFill/>
                    </a:lnL>
                    <a:lnR>
                      <a:noFill/>
                    </a:lnR>
                    <a:lnT>
                      <a:noFill/>
                    </a:lnT>
                    <a:lnB>
                      <a:noFill/>
                    </a:lnB>
                  </a:tcPr>
                </a:tc>
                <a:tc>
                  <a:txBody>
                    <a:bodyPr/>
                    <a:lstStyle/>
                    <a:p>
                      <a:pPr algn="ctr" fontAlgn="b"/>
                      <a:r>
                        <a:rPr lang="es-ES" sz="1400" b="0" i="0" u="none" strike="noStrike">
                          <a:latin typeface="+mn-lt"/>
                        </a:rPr>
                        <a:t>22.8%</a:t>
                      </a:r>
                    </a:p>
                  </a:txBody>
                  <a:tcPr marL="0" marR="0" marT="0" marB="0" anchor="b">
                    <a:lnL>
                      <a:noFill/>
                    </a:lnL>
                    <a:lnR>
                      <a:noFill/>
                    </a:lnR>
                    <a:lnT>
                      <a:noFill/>
                    </a:lnT>
                    <a:lnB>
                      <a:noFill/>
                    </a:lnB>
                  </a:tcPr>
                </a:tc>
              </a:tr>
              <a:tr h="164460">
                <a:tc>
                  <a:txBody>
                    <a:bodyPr/>
                    <a:lstStyle/>
                    <a:p>
                      <a:pPr algn="ctr" fontAlgn="b"/>
                      <a:endParaRPr lang="es-ES" sz="1400" b="0" i="0" u="none" strike="noStrike">
                        <a:latin typeface="+mn-lt"/>
                      </a:endParaRPr>
                    </a:p>
                  </a:txBody>
                  <a:tcPr marL="0" marR="0" marT="0" marB="0" anchor="b">
                    <a:lnL>
                      <a:noFill/>
                    </a:lnL>
                    <a:lnR>
                      <a:noFill/>
                    </a:lnR>
                    <a:lnT>
                      <a:noFill/>
                    </a:lnT>
                    <a:lnB>
                      <a:noFill/>
                    </a:lnB>
                  </a:tcPr>
                </a:tc>
                <a:tc gridSpan="4">
                  <a:txBody>
                    <a:bodyPr/>
                    <a:lstStyle/>
                    <a:p>
                      <a:pPr algn="l" fontAlgn="b"/>
                      <a:r>
                        <a:rPr lang="es-ES" sz="1400" b="0" i="0" u="none" strike="noStrike">
                          <a:latin typeface="+mn-lt"/>
                        </a:rPr>
                        <a:t>Pago Derechos</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latin typeface="+mn-lt"/>
                        </a:rPr>
                        <a:t>11,643,380</a:t>
                      </a:r>
                    </a:p>
                  </a:txBody>
                  <a:tcPr marL="0" marR="0" marT="0" marB="0" anchor="b">
                    <a:lnL>
                      <a:noFill/>
                    </a:lnL>
                    <a:lnR>
                      <a:noFill/>
                    </a:lnR>
                    <a:lnT>
                      <a:noFill/>
                    </a:lnT>
                    <a:lnB>
                      <a:noFill/>
                    </a:lnB>
                  </a:tcPr>
                </a:tc>
                <a:tc>
                  <a:txBody>
                    <a:bodyPr/>
                    <a:lstStyle/>
                    <a:p>
                      <a:pPr algn="ctr" fontAlgn="b"/>
                      <a:endParaRPr lang="es-ES" sz="1400" b="0" i="0" u="none" strike="noStrike">
                        <a:latin typeface="+mn-lt"/>
                      </a:endParaRPr>
                    </a:p>
                  </a:txBody>
                  <a:tcPr marL="0" marR="0" marT="0" marB="0" anchor="b">
                    <a:lnL>
                      <a:noFill/>
                    </a:lnL>
                    <a:lnR>
                      <a:noFill/>
                    </a:lnR>
                    <a:lnT>
                      <a:noFill/>
                    </a:lnT>
                    <a:lnB>
                      <a:noFill/>
                    </a:lnB>
                  </a:tcPr>
                </a:tc>
                <a:tc>
                  <a:txBody>
                    <a:bodyPr/>
                    <a:lstStyle/>
                    <a:p>
                      <a:pPr algn="ctr" fontAlgn="b"/>
                      <a:r>
                        <a:rPr lang="es-ES" sz="1400" b="0" i="0" u="none" strike="noStrike">
                          <a:latin typeface="+mn-lt"/>
                        </a:rPr>
                        <a:t>4.7%</a:t>
                      </a:r>
                    </a:p>
                  </a:txBody>
                  <a:tcPr marL="0" marR="0" marT="0" marB="0" anchor="b">
                    <a:lnL>
                      <a:noFill/>
                    </a:lnL>
                    <a:lnR>
                      <a:noFill/>
                    </a:lnR>
                    <a:lnT>
                      <a:noFill/>
                    </a:lnT>
                    <a:lnB>
                      <a:noFill/>
                    </a:lnB>
                  </a:tcPr>
                </a:tc>
              </a:tr>
              <a:tr h="172683">
                <a:tc>
                  <a:txBody>
                    <a:bodyPr/>
                    <a:lstStyle/>
                    <a:p>
                      <a:pPr algn="ctr" fontAlgn="b"/>
                      <a:endParaRPr lang="es-ES" sz="1400" b="0" i="0" u="none" strike="noStrike">
                        <a:latin typeface="+mn-lt"/>
                      </a:endParaRPr>
                    </a:p>
                  </a:txBody>
                  <a:tcPr marL="0" marR="0" marT="0" marB="0" anchor="b">
                    <a:lnL>
                      <a:noFill/>
                    </a:lnL>
                    <a:lnR>
                      <a:noFill/>
                    </a:lnR>
                    <a:lnT>
                      <a:noFill/>
                    </a:lnT>
                    <a:lnB>
                      <a:noFill/>
                    </a:lnB>
                  </a:tcPr>
                </a:tc>
                <a:tc gridSpan="4">
                  <a:txBody>
                    <a:bodyPr/>
                    <a:lstStyle/>
                    <a:p>
                      <a:pPr algn="l" fontAlgn="b"/>
                      <a:r>
                        <a:rPr lang="es-ES" sz="1400" b="0" i="0" u="none" strike="noStrike">
                          <a:latin typeface="+mn-lt"/>
                        </a:rPr>
                        <a:t>Mantenimiento Electromecánico</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fontAlgn="b"/>
                      <a:r>
                        <a:rPr lang="es-ES" sz="1400" b="0" i="0" u="none" strike="noStrike">
                          <a:latin typeface="+mn-lt"/>
                        </a:rPr>
                        <a:t>5,159,779</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a:txBody>
                    <a:bodyPr/>
                    <a:lstStyle/>
                    <a:p>
                      <a:pPr algn="ctr" fontAlgn="b"/>
                      <a:r>
                        <a:rPr lang="es-ES" sz="1400" b="0" i="0" u="none" strike="noStrike">
                          <a:latin typeface="+mn-lt"/>
                        </a:rPr>
                        <a:t> </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c>
                  <a:txBody>
                    <a:bodyPr/>
                    <a:lstStyle/>
                    <a:p>
                      <a:pPr algn="ctr" fontAlgn="b"/>
                      <a:r>
                        <a:rPr lang="es-ES" sz="1400" b="0" i="0" u="none" strike="noStrike">
                          <a:latin typeface="+mn-lt"/>
                        </a:rPr>
                        <a:t>2.1%</a:t>
                      </a:r>
                    </a:p>
                  </a:txBody>
                  <a:tcPr marL="0" marR="0" marT="0" marB="0" anchor="b">
                    <a:lnL>
                      <a:noFill/>
                    </a:lnL>
                    <a:lnR>
                      <a:noFill/>
                    </a:lnR>
                    <a:lnT>
                      <a:noFill/>
                    </a:lnT>
                    <a:lnB w="12700" cap="flat" cmpd="sng" algn="ctr">
                      <a:solidFill>
                        <a:srgbClr val="0F253F"/>
                      </a:solidFill>
                      <a:prstDash val="solid"/>
                      <a:round/>
                      <a:headEnd type="none" w="med" len="med"/>
                      <a:tailEnd type="none" w="med" len="med"/>
                    </a:lnB>
                  </a:tcPr>
                </a:tc>
              </a:tr>
              <a:tr h="172683">
                <a:tc>
                  <a:txBody>
                    <a:bodyPr/>
                    <a:lstStyle/>
                    <a:p>
                      <a:pPr algn="ctr" fontAlgn="b"/>
                      <a:r>
                        <a:rPr lang="es-ES" sz="1400" b="0" i="0" u="none" strike="noStrike">
                          <a:solidFill>
                            <a:srgbClr val="0000CC"/>
                          </a:solidFill>
                          <a:latin typeface="+mn-lt"/>
                        </a:rPr>
                        <a:t>Suma</a:t>
                      </a:r>
                    </a:p>
                  </a:txBody>
                  <a:tcPr marL="0" marR="0" marT="0" marB="0" anchor="b">
                    <a:lnL>
                      <a:noFill/>
                    </a:lnL>
                    <a:lnR>
                      <a:noFill/>
                    </a:lnR>
                    <a:lnT>
                      <a:noFill/>
                    </a:lnT>
                    <a:lnB w="12700" cap="flat" cmpd="sng" algn="ctr">
                      <a:solidFill>
                        <a:srgbClr val="E46D0A"/>
                      </a:solidFill>
                      <a:prstDash val="solid"/>
                      <a:round/>
                      <a:headEnd type="none" w="med" len="med"/>
                      <a:tailEnd type="none" w="med" len="med"/>
                    </a:lnB>
                  </a:tcPr>
                </a:tc>
                <a:tc>
                  <a:txBody>
                    <a:bodyPr/>
                    <a:lstStyle/>
                    <a:p>
                      <a:pPr algn="l" fontAlgn="b"/>
                      <a:r>
                        <a:rPr lang="es-ES" sz="1400" b="0" i="0" u="none" strike="noStrike">
                          <a:solidFill>
                            <a:srgbClr val="0000CC"/>
                          </a:solidFill>
                          <a:latin typeface="+mn-lt"/>
                        </a:rPr>
                        <a:t> </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l" fontAlgn="b"/>
                      <a:r>
                        <a:rPr lang="es-ES" sz="1400" b="0" i="0" u="none" strike="noStrike">
                          <a:solidFill>
                            <a:srgbClr val="0000CC"/>
                          </a:solidFill>
                          <a:latin typeface="+mn-lt"/>
                        </a:rPr>
                        <a:t> </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l" fontAlgn="b"/>
                      <a:r>
                        <a:rPr lang="es-ES" sz="1400" b="0" i="0" u="none" strike="noStrike">
                          <a:solidFill>
                            <a:srgbClr val="0000CC"/>
                          </a:solidFill>
                          <a:latin typeface="+mn-lt"/>
                        </a:rPr>
                        <a:t> </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l" fontAlgn="b"/>
                      <a:r>
                        <a:rPr lang="es-ES" sz="1400" b="0" i="0" u="none" strike="noStrike">
                          <a:solidFill>
                            <a:srgbClr val="0000CC"/>
                          </a:solidFill>
                          <a:latin typeface="+mn-lt"/>
                        </a:rPr>
                        <a:t> </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r" fontAlgn="b"/>
                      <a:r>
                        <a:rPr lang="es-ES" sz="1400" b="0" i="0" u="none" strike="noStrike">
                          <a:solidFill>
                            <a:srgbClr val="0000CC"/>
                          </a:solidFill>
                          <a:latin typeface="+mn-lt"/>
                        </a:rPr>
                        <a:t>247,227,266</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ctr" fontAlgn="b"/>
                      <a:r>
                        <a:rPr lang="es-ES" sz="1400" b="0" i="0" u="none" strike="noStrike">
                          <a:solidFill>
                            <a:srgbClr val="0000CC"/>
                          </a:solidFill>
                          <a:latin typeface="+mn-lt"/>
                        </a:rPr>
                        <a:t>100.0%</a:t>
                      </a:r>
                    </a:p>
                  </a:txBody>
                  <a:tcPr marL="0" marR="0" marT="0" marB="0" anchor="b">
                    <a:lnL>
                      <a:noFill/>
                    </a:lnL>
                    <a:lnR>
                      <a:noFill/>
                    </a:lnR>
                    <a:lnT w="12700" cap="flat" cmpd="sng" algn="ctr">
                      <a:solidFill>
                        <a:srgbClr val="0F253F"/>
                      </a:solidFill>
                      <a:prstDash val="solid"/>
                      <a:round/>
                      <a:headEnd type="none" w="med" len="med"/>
                      <a:tailEnd type="none" w="med" len="med"/>
                    </a:lnT>
                    <a:lnB w="12700" cap="flat" cmpd="sng" algn="ctr">
                      <a:solidFill>
                        <a:srgbClr val="E46D0A"/>
                      </a:solidFill>
                      <a:prstDash val="solid"/>
                      <a:round/>
                      <a:headEnd type="none" w="med" len="med"/>
                      <a:tailEnd type="none" w="med" len="med"/>
                    </a:lnB>
                  </a:tcPr>
                </a:tc>
                <a:tc>
                  <a:txBody>
                    <a:bodyPr/>
                    <a:lstStyle/>
                    <a:p>
                      <a:pPr algn="l" fontAlgn="b"/>
                      <a:endParaRPr lang="es-ES" sz="1400" b="0" i="0" u="none" strike="noStrike" dirty="0">
                        <a:latin typeface="+mn-lt"/>
                      </a:endParaRPr>
                    </a:p>
                  </a:txBody>
                  <a:tcPr marL="0" marR="0" marT="0" marB="0" anchor="b">
                    <a:lnL>
                      <a:noFill/>
                    </a:lnL>
                    <a:lnR>
                      <a:noFill/>
                    </a:lnR>
                    <a:lnT w="12700" cap="flat" cmpd="sng" algn="ctr">
                      <a:solidFill>
                        <a:srgbClr val="0F253F"/>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51520" y="258012"/>
            <a:ext cx="8568952" cy="646331"/>
          </a:xfrm>
          <a:prstGeom prst="rect">
            <a:avLst/>
          </a:prstGeom>
          <a:noFill/>
        </p:spPr>
        <p:txBody>
          <a:bodyPr wrap="square" rtlCol="0">
            <a:spAutoFit/>
          </a:bodyPr>
          <a:lstStyle/>
          <a:p>
            <a:pPr algn="ctr"/>
            <a:r>
              <a:rPr lang="es-MX" b="1" dirty="0" smtClean="0">
                <a:solidFill>
                  <a:srgbClr val="0000CC"/>
                </a:solidFill>
              </a:rPr>
              <a:t>Ingresos y Egresos 2013 </a:t>
            </a:r>
            <a:r>
              <a:rPr lang="es-MX" dirty="0" smtClean="0"/>
              <a:t>por el Servicio de Suministro de Agua Potable a Hermosillo y Operación del Acueducto Independencia</a:t>
            </a:r>
            <a:endParaRPr lang="es-MX" dirty="0"/>
          </a:p>
        </p:txBody>
      </p:sp>
      <p:graphicFrame>
        <p:nvGraphicFramePr>
          <p:cNvPr id="5" name="3 Gráfico"/>
          <p:cNvGraphicFramePr/>
          <p:nvPr/>
        </p:nvGraphicFramePr>
        <p:xfrm>
          <a:off x="251520" y="1268760"/>
          <a:ext cx="8640960" cy="4248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550" y="279309"/>
            <a:ext cx="7200900" cy="400110"/>
          </a:xfrm>
          <a:prstGeom prst="rect">
            <a:avLst/>
          </a:prstGeom>
          <a:noFill/>
        </p:spPr>
        <p:txBody>
          <a:bodyPr wrap="square" rtlCol="0">
            <a:spAutoFit/>
          </a:bodyPr>
          <a:lstStyle/>
          <a:p>
            <a:pPr algn="ctr"/>
            <a:r>
              <a:rPr lang="es-MX" sz="2000" b="1" dirty="0" smtClean="0">
                <a:solidFill>
                  <a:srgbClr val="0000FF"/>
                </a:solidFill>
              </a:rPr>
              <a:t>Desarrollo Inmobiliario Hermosillo Norte</a:t>
            </a:r>
            <a:endParaRPr lang="es-MX" sz="2000" b="1" dirty="0"/>
          </a:p>
        </p:txBody>
      </p:sp>
      <p:sp>
        <p:nvSpPr>
          <p:cNvPr id="3" name="2 CuadroTexto"/>
          <p:cNvSpPr txBox="1"/>
          <p:nvPr/>
        </p:nvSpPr>
        <p:spPr>
          <a:xfrm>
            <a:off x="232858" y="836712"/>
            <a:ext cx="8659621" cy="2308324"/>
          </a:xfrm>
          <a:prstGeom prst="rect">
            <a:avLst/>
          </a:prstGeom>
          <a:noFill/>
        </p:spPr>
        <p:txBody>
          <a:bodyPr wrap="square" rtlCol="0">
            <a:spAutoFit/>
          </a:bodyPr>
          <a:lstStyle/>
          <a:p>
            <a:pPr algn="just"/>
            <a:r>
              <a:rPr lang="es-MX" dirty="0" smtClean="0"/>
              <a:t>Desarrollo de Predio de 444.3 hectáreas, que colinda con el polígono destinado al Reservorio Norte del Acueducto Independencia, con el valor agregado de:</a:t>
            </a:r>
          </a:p>
          <a:p>
            <a:pPr lvl="1" algn="just">
              <a:buClr>
                <a:srgbClr val="FF0000"/>
              </a:buClr>
              <a:buFont typeface="Wingdings" pitchFamily="2" charset="2"/>
              <a:buChar char="v"/>
            </a:pPr>
            <a:r>
              <a:rPr lang="es-MX" dirty="0" smtClean="0"/>
              <a:t>Incorporación a la Mancha Urbana;</a:t>
            </a:r>
          </a:p>
          <a:p>
            <a:pPr lvl="1" algn="just">
              <a:buClr>
                <a:srgbClr val="FF0000"/>
              </a:buClr>
              <a:buFont typeface="Wingdings" pitchFamily="2" charset="2"/>
              <a:buChar char="v"/>
            </a:pPr>
            <a:r>
              <a:rPr lang="es-MX" dirty="0" smtClean="0"/>
              <a:t>Factibilidad de Agua;</a:t>
            </a:r>
          </a:p>
          <a:p>
            <a:pPr lvl="1" algn="just">
              <a:buClr>
                <a:srgbClr val="FF0000"/>
              </a:buClr>
              <a:buFont typeface="Wingdings" pitchFamily="2" charset="2"/>
              <a:buChar char="v"/>
            </a:pPr>
            <a:r>
              <a:rPr lang="es-MX" dirty="0" smtClean="0"/>
              <a:t>Infraestructura Básica.-</a:t>
            </a:r>
          </a:p>
          <a:p>
            <a:pPr lvl="2" algn="just">
              <a:buClr>
                <a:srgbClr val="FF0000"/>
              </a:buClr>
              <a:buFont typeface="Wingdings" pitchFamily="2" charset="2"/>
              <a:buChar char="Ø"/>
            </a:pPr>
            <a:r>
              <a:rPr lang="es-MX" dirty="0" smtClean="0"/>
              <a:t>Boulevard Central;</a:t>
            </a:r>
          </a:p>
          <a:p>
            <a:pPr lvl="2" algn="just">
              <a:buClr>
                <a:srgbClr val="FF0000"/>
              </a:buClr>
              <a:buFont typeface="Wingdings" pitchFamily="2" charset="2"/>
              <a:buChar char="Ø"/>
            </a:pPr>
            <a:r>
              <a:rPr lang="es-MX" dirty="0" smtClean="0"/>
              <a:t>Obras de Cabeza de Agua Potable y Drenaje, y</a:t>
            </a:r>
          </a:p>
          <a:p>
            <a:pPr lvl="2" algn="just">
              <a:buClr>
                <a:srgbClr val="FF0000"/>
              </a:buClr>
              <a:buFont typeface="Wingdings" pitchFamily="2" charset="2"/>
              <a:buChar char="Ø"/>
            </a:pPr>
            <a:r>
              <a:rPr lang="es-MX" dirty="0" smtClean="0"/>
              <a:t>Energía Eléctrica Subterránea. </a:t>
            </a:r>
            <a:endParaRPr lang="es-MX" dirty="0"/>
          </a:p>
        </p:txBody>
      </p:sp>
      <p:sp>
        <p:nvSpPr>
          <p:cNvPr id="4" name="3 CuadroTexto"/>
          <p:cNvSpPr txBox="1"/>
          <p:nvPr/>
        </p:nvSpPr>
        <p:spPr>
          <a:xfrm>
            <a:off x="232859" y="3202377"/>
            <a:ext cx="8659621" cy="2862322"/>
          </a:xfrm>
          <a:prstGeom prst="rect">
            <a:avLst/>
          </a:prstGeom>
          <a:noFill/>
        </p:spPr>
        <p:txBody>
          <a:bodyPr wrap="square" rtlCol="0">
            <a:spAutoFit/>
          </a:bodyPr>
          <a:lstStyle/>
          <a:p>
            <a:r>
              <a:rPr lang="es-MX" dirty="0" smtClean="0"/>
              <a:t>Programa de Construcción y Enajenación de predios 2013 a 2014:</a:t>
            </a:r>
          </a:p>
          <a:p>
            <a:pPr lvl="1">
              <a:buClr>
                <a:srgbClr val="FF0000"/>
              </a:buClr>
              <a:buFont typeface="Wingdings" pitchFamily="2" charset="2"/>
              <a:buChar char="v"/>
            </a:pPr>
            <a:r>
              <a:rPr lang="es-MX" dirty="0" smtClean="0"/>
              <a:t>Ingresos por la Enajenación de Predios ($160.01 m</a:t>
            </a:r>
            <a:r>
              <a:rPr lang="es-MX" baseline="30000" dirty="0" smtClean="0"/>
              <a:t>2</a:t>
            </a:r>
            <a:r>
              <a:rPr lang="es-MX" dirty="0" smtClean="0"/>
              <a:t>).- $552.0 millones.</a:t>
            </a:r>
          </a:p>
          <a:p>
            <a:pPr lvl="1">
              <a:buClr>
                <a:srgbClr val="FF0000"/>
              </a:buClr>
              <a:buFont typeface="Wingdings" pitchFamily="2" charset="2"/>
              <a:buChar char="v"/>
            </a:pPr>
            <a:r>
              <a:rPr lang="es-MX" dirty="0" smtClean="0"/>
              <a:t>Egresos.- $258.8 millones</a:t>
            </a:r>
          </a:p>
          <a:p>
            <a:pPr lvl="2">
              <a:buClr>
                <a:srgbClr val="FF0000"/>
              </a:buClr>
              <a:buFont typeface="Wingdings" pitchFamily="2" charset="2"/>
              <a:buChar char="Ø"/>
            </a:pPr>
            <a:r>
              <a:rPr lang="es-MX" dirty="0" smtClean="0"/>
              <a:t>Terreno.- $111.6;</a:t>
            </a:r>
          </a:p>
          <a:p>
            <a:pPr lvl="2">
              <a:buClr>
                <a:srgbClr val="FF0000"/>
              </a:buClr>
              <a:buFont typeface="Wingdings" pitchFamily="2" charset="2"/>
              <a:buChar char="Ø"/>
            </a:pPr>
            <a:r>
              <a:rPr lang="es-MX" dirty="0" smtClean="0"/>
              <a:t>Estudios Básicos.- $5.0;</a:t>
            </a:r>
          </a:p>
          <a:p>
            <a:pPr lvl="2">
              <a:buClr>
                <a:srgbClr val="FF0000"/>
              </a:buClr>
              <a:buFont typeface="Wingdings" pitchFamily="2" charset="2"/>
              <a:buChar char="Ø"/>
            </a:pPr>
            <a:r>
              <a:rPr lang="es-MX" dirty="0" smtClean="0"/>
              <a:t>Infraestructura.- $55.4;</a:t>
            </a:r>
          </a:p>
          <a:p>
            <a:pPr lvl="2">
              <a:buClr>
                <a:srgbClr val="FF0000"/>
              </a:buClr>
              <a:buFont typeface="Wingdings" pitchFamily="2" charset="2"/>
              <a:buChar char="Ø"/>
            </a:pPr>
            <a:r>
              <a:rPr lang="es-MX" dirty="0" smtClean="0"/>
              <a:t>Intercambio de Lotes.- $72.5</a:t>
            </a:r>
          </a:p>
          <a:p>
            <a:pPr lvl="2">
              <a:buClr>
                <a:srgbClr val="FF0000"/>
              </a:buClr>
              <a:buFont typeface="Wingdings" pitchFamily="2" charset="2"/>
              <a:buChar char="Ø"/>
            </a:pPr>
            <a:r>
              <a:rPr lang="es-MX" dirty="0" smtClean="0"/>
              <a:t>Costo de Ventas (3%).- $14.4.</a:t>
            </a:r>
          </a:p>
          <a:p>
            <a:pPr lvl="1">
              <a:buClr>
                <a:srgbClr val="FF0000"/>
              </a:buClr>
              <a:buFont typeface="Wingdings" pitchFamily="2" charset="2"/>
              <a:buChar char="v"/>
            </a:pPr>
            <a:endParaRPr lang="es-MX" dirty="0" smtClean="0"/>
          </a:p>
          <a:p>
            <a:pPr lvl="1">
              <a:buClr>
                <a:srgbClr val="FF0000"/>
              </a:buClr>
              <a:buFont typeface="Wingdings" pitchFamily="2" charset="2"/>
              <a:buChar char="v"/>
            </a:pPr>
            <a:r>
              <a:rPr lang="es-MX" b="1" dirty="0" smtClean="0">
                <a:solidFill>
                  <a:srgbClr val="0000FF"/>
                </a:solidFill>
              </a:rPr>
              <a:t>Margen</a:t>
            </a:r>
            <a:r>
              <a:rPr lang="es-MX" dirty="0" smtClean="0"/>
              <a:t>.- $293.2 millones</a:t>
            </a:r>
            <a:endParaRPr lang="es-MX" dirty="0"/>
          </a:p>
        </p:txBody>
      </p:sp>
      <p:graphicFrame>
        <p:nvGraphicFramePr>
          <p:cNvPr id="7" name="2 Gráfico"/>
          <p:cNvGraphicFramePr/>
          <p:nvPr/>
        </p:nvGraphicFramePr>
        <p:xfrm>
          <a:off x="4283968" y="4280756"/>
          <a:ext cx="4626429" cy="21725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ctrTitle"/>
          </p:nvPr>
        </p:nvSpPr>
        <p:spPr>
          <a:xfrm>
            <a:off x="827584" y="2420888"/>
            <a:ext cx="6940550" cy="990600"/>
          </a:xfrm>
        </p:spPr>
        <p:txBody>
          <a:bodyPr rtlCol="0" anchor="t">
            <a:normAutofit/>
          </a:bodyPr>
          <a:lstStyle/>
          <a:p>
            <a:pPr eaLnBrk="1" fontAlgn="auto" hangingPunct="1">
              <a:spcAft>
                <a:spcPts val="0"/>
              </a:spcAft>
              <a:defRPr/>
            </a:pPr>
            <a:r>
              <a:rPr lang="es-ES_tradnl" sz="5000" b="1" dirty="0" smtClean="0">
                <a:latin typeface="Trebuchet MS" pitchFamily="34" charset="0"/>
                <a:cs typeface="Tahoma" pitchFamily="34" charset="0"/>
              </a:rPr>
              <a:t>Presupuesto 2012</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611560" y="1628800"/>
          <a:ext cx="7992888" cy="3636566"/>
        </p:xfrm>
        <a:graphic>
          <a:graphicData uri="http://schemas.openxmlformats.org/drawingml/2006/table">
            <a:tbl>
              <a:tblPr firstRow="1"/>
              <a:tblGrid>
                <a:gridCol w="2952328"/>
                <a:gridCol w="1362966"/>
                <a:gridCol w="1321340"/>
                <a:gridCol w="1188936"/>
                <a:gridCol w="1167318"/>
              </a:tblGrid>
              <a:tr h="360040">
                <a:tc gridSpan="5">
                  <a:txBody>
                    <a:bodyPr/>
                    <a:lstStyle/>
                    <a:p>
                      <a:pPr algn="ctr" fontAlgn="b"/>
                      <a:r>
                        <a:rPr lang="es-MX" sz="1600" b="1" i="0" u="none" strike="noStrike" dirty="0">
                          <a:solidFill>
                            <a:srgbClr val="FFFFFF"/>
                          </a:solidFill>
                          <a:latin typeface="Trebuchet MS" pitchFamily="34" charset="0"/>
                        </a:rPr>
                        <a:t>FONDO DE OPERACIÓN DE OBRAS SONORA SI</a:t>
                      </a:r>
                    </a:p>
                  </a:txBody>
                  <a:tcPr marL="0" marR="0" marT="0" marB="0" anchor="b">
                    <a:lnL>
                      <a:noFill/>
                    </a:lnL>
                    <a:lnR>
                      <a:noFill/>
                    </a:lnR>
                    <a:lnT>
                      <a:noFill/>
                    </a:lnT>
                    <a:lnB>
                      <a:noFill/>
                    </a:lnB>
                    <a:solidFill>
                      <a:srgbClr val="17375D"/>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50498">
                <a:tc gridSpan="5">
                  <a:txBody>
                    <a:bodyPr/>
                    <a:lstStyle/>
                    <a:p>
                      <a:pPr algn="ctr" fontAlgn="b"/>
                      <a:r>
                        <a:rPr lang="en-US" sz="1200" b="1" i="1" u="none" strike="noStrike" dirty="0">
                          <a:solidFill>
                            <a:srgbClr val="FFFFFF"/>
                          </a:solidFill>
                          <a:latin typeface="Trebuchet MS" pitchFamily="34" charset="0"/>
                        </a:rPr>
                        <a:t> PRESUPUESTO 2012</a:t>
                      </a:r>
                      <a:endParaRPr lang="en-US" sz="1050" b="0" i="0" u="none" strike="noStrike" dirty="0">
                        <a:solidFill>
                          <a:srgbClr val="000000"/>
                        </a:solidFill>
                        <a:latin typeface="Trebuchet MS" pitchFamily="34" charset="0"/>
                      </a:endParaRPr>
                    </a:p>
                  </a:txBody>
                  <a:tcPr marL="0" marR="0" marT="0" marB="0" anchor="ctr">
                    <a:lnL>
                      <a:noFill/>
                    </a:lnL>
                    <a:lnR>
                      <a:noFill/>
                    </a:lnR>
                    <a:lnT>
                      <a:noFill/>
                    </a:lnT>
                    <a:lnB>
                      <a:noFill/>
                    </a:lnB>
                    <a:solidFill>
                      <a:srgbClr val="17375D"/>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20439">
                <a:tc>
                  <a:txBody>
                    <a:bodyPr/>
                    <a:lstStyle/>
                    <a:p>
                      <a:pPr algn="l" fontAlgn="b"/>
                      <a:endParaRPr lang="en-US" sz="600" b="0" i="0" u="none" strike="noStrike" dirty="0">
                        <a:solidFill>
                          <a:srgbClr val="000000"/>
                        </a:solidFill>
                        <a:latin typeface="Trebuchet MS"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800" b="0" i="0" u="none" strike="noStrike" dirty="0">
                        <a:solidFill>
                          <a:srgbClr val="000000"/>
                        </a:solidFill>
                        <a:latin typeface="Trebuchet MS"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800" b="0" i="0" u="none" strike="noStrike" dirty="0">
                        <a:solidFill>
                          <a:srgbClr val="000000"/>
                        </a:solidFill>
                        <a:latin typeface="Trebuchet MS"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800" b="0" i="0" u="none" strike="noStrike">
                        <a:solidFill>
                          <a:srgbClr val="000000"/>
                        </a:solidFill>
                        <a:latin typeface="Trebuchet MS"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800" b="0" i="0" u="none" strike="noStrike">
                        <a:solidFill>
                          <a:srgbClr val="000000"/>
                        </a:solidFill>
                        <a:latin typeface="Trebuchet MS"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360719">
                <a:tc>
                  <a:txBody>
                    <a:bodyPr/>
                    <a:lstStyle/>
                    <a:p>
                      <a:pPr algn="ctr" fontAlgn="ctr"/>
                      <a:r>
                        <a:rPr lang="en-US" sz="1500" b="1" i="0" u="none" strike="noStrike" dirty="0">
                          <a:solidFill>
                            <a:srgbClr val="FFFFFF"/>
                          </a:solidFill>
                          <a:latin typeface="Trebuchet MS" pitchFamily="34" charset="0"/>
                        </a:rPr>
                        <a:t>DESCRIPCIÓN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fontAlgn="ctr"/>
                      <a:r>
                        <a:rPr lang="en-US" sz="1500" b="1" i="1" u="none" strike="noStrike" dirty="0">
                          <a:solidFill>
                            <a:srgbClr val="FFFFFF"/>
                          </a:solidFill>
                          <a:latin typeface="Trebuchet MS" pitchFamily="34" charset="0"/>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fontAlgn="ctr"/>
                      <a:r>
                        <a:rPr lang="en-US" sz="1500" b="1" i="1" u="none" strike="noStrike" dirty="0">
                          <a:solidFill>
                            <a:srgbClr val="FFFFFF"/>
                          </a:solidFill>
                          <a:latin typeface="Trebuchet MS" pitchFamily="34" charset="0"/>
                        </a:rPr>
                        <a:t>PROPIOS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fontAlgn="ctr"/>
                      <a:r>
                        <a:rPr lang="en-US" sz="1500" b="1" i="1" u="none" strike="noStrike">
                          <a:solidFill>
                            <a:srgbClr val="FFFFFF"/>
                          </a:solidFill>
                          <a:latin typeface="Trebuchet MS" pitchFamily="34" charset="0"/>
                        </a:rPr>
                        <a:t>ESTATAL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fontAlgn="ctr"/>
                      <a:r>
                        <a:rPr lang="en-US" sz="1500" b="1" i="1" u="none" strike="noStrike">
                          <a:solidFill>
                            <a:srgbClr val="FFFFFF"/>
                          </a:solidFill>
                          <a:latin typeface="Trebuchet MS" pitchFamily="34" charset="0"/>
                        </a:rPr>
                        <a:t>FEDERAL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r>
              <a:tr h="260519">
                <a:tc>
                  <a:txBody>
                    <a:bodyPr/>
                    <a:lstStyle/>
                    <a:p>
                      <a:pPr algn="ctr" fontAlgn="ctr"/>
                      <a:endParaRPr lang="en-US" sz="1500" b="1" i="0" u="none" strike="noStrike">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500" b="1" i="0" u="none" strike="noStrike" dirty="0">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500" b="1" i="0" u="none" strike="noStrike" dirty="0">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500" b="1" i="0" u="none" strike="noStrike" dirty="0">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500" b="1" i="0" u="none" strike="noStrike">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619">
                <a:tc>
                  <a:txBody>
                    <a:bodyPr/>
                    <a:lstStyle/>
                    <a:p>
                      <a:pPr algn="ctr" fontAlgn="ctr"/>
                      <a:r>
                        <a:rPr lang="fr-FR" sz="1500" b="1" i="1" u="none" strike="noStrike" dirty="0">
                          <a:solidFill>
                            <a:srgbClr val="000000"/>
                          </a:solidFill>
                          <a:latin typeface="Trebuchet MS" pitchFamily="34" charset="0"/>
                        </a:rPr>
                        <a:t>T O T A 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C0C0C0"/>
                      </a:fgClr>
                      <a:bgClr>
                        <a:srgbClr val="969696"/>
                      </a:bgClr>
                    </a:pattFill>
                  </a:tcPr>
                </a:tc>
                <a:tc>
                  <a:txBody>
                    <a:bodyPr/>
                    <a:lstStyle/>
                    <a:p>
                      <a:pPr algn="r" fontAlgn="ctr"/>
                      <a:r>
                        <a:rPr lang="en-US" sz="1500" b="1" i="1" u="none" strike="noStrike">
                          <a:solidFill>
                            <a:srgbClr val="000000"/>
                          </a:solidFill>
                          <a:latin typeface="Trebuchet MS" pitchFamily="34" charset="0"/>
                        </a:rPr>
                        <a:t>1,634,472,985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C0C0C0"/>
                      </a:fgClr>
                      <a:bgClr>
                        <a:srgbClr val="969696"/>
                      </a:bgClr>
                    </a:pattFill>
                  </a:tcPr>
                </a:tc>
                <a:tc>
                  <a:txBody>
                    <a:bodyPr/>
                    <a:lstStyle/>
                    <a:p>
                      <a:pPr algn="r" fontAlgn="ctr"/>
                      <a:r>
                        <a:rPr lang="en-US" sz="1500" b="1" i="1" u="none" strike="noStrike" dirty="0">
                          <a:solidFill>
                            <a:srgbClr val="000000"/>
                          </a:solidFill>
                          <a:latin typeface="Trebuchet MS" pitchFamily="34" charset="0"/>
                        </a:rPr>
                        <a:t>150,000,000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C0C0C0"/>
                      </a:fgClr>
                      <a:bgClr>
                        <a:srgbClr val="969696"/>
                      </a:bgClr>
                    </a:pattFill>
                  </a:tcPr>
                </a:tc>
                <a:tc>
                  <a:txBody>
                    <a:bodyPr/>
                    <a:lstStyle/>
                    <a:p>
                      <a:pPr algn="r" fontAlgn="ctr"/>
                      <a:r>
                        <a:rPr lang="en-US" sz="1500" b="1" i="1" u="none" strike="noStrike" dirty="0">
                          <a:solidFill>
                            <a:srgbClr val="000000"/>
                          </a:solidFill>
                          <a:latin typeface="Trebuchet MS" pitchFamily="34" charset="0"/>
                        </a:rPr>
                        <a:t>811,472,972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C0C0C0"/>
                      </a:fgClr>
                      <a:bgClr>
                        <a:srgbClr val="969696"/>
                      </a:bgClr>
                    </a:pattFill>
                  </a:tcPr>
                </a:tc>
                <a:tc>
                  <a:txBody>
                    <a:bodyPr/>
                    <a:lstStyle/>
                    <a:p>
                      <a:pPr algn="r" fontAlgn="ctr"/>
                      <a:r>
                        <a:rPr lang="en-US" sz="1500" b="1" i="1" u="none" strike="noStrike" dirty="0">
                          <a:solidFill>
                            <a:srgbClr val="000000"/>
                          </a:solidFill>
                          <a:latin typeface="Trebuchet MS" pitchFamily="34" charset="0"/>
                        </a:rPr>
                        <a:t>673,000,013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C0C0C0"/>
                      </a:fgClr>
                      <a:bgClr>
                        <a:srgbClr val="969696"/>
                      </a:bgClr>
                    </a:pattFill>
                  </a:tcPr>
                </a:tc>
              </a:tr>
              <a:tr h="310619">
                <a:tc>
                  <a:txBody>
                    <a:bodyPr/>
                    <a:lstStyle/>
                    <a:p>
                      <a:pPr algn="l" fontAlgn="ctr"/>
                      <a:endParaRPr lang="en-US" sz="1500" b="1" i="1" u="none" strike="noStrike" dirty="0">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500" b="1" i="1" u="none" strike="noStrike">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endParaRPr lang="en-US" sz="1500" b="1" i="1" u="none" strike="noStrike" dirty="0">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endParaRPr lang="en-US" sz="1500" b="1" i="1" u="none" strike="noStrike" dirty="0">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endParaRPr lang="en-US" sz="1500" b="1" i="1" u="none" strike="noStrike" dirty="0">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037">
                <a:tc>
                  <a:txBody>
                    <a:bodyPr/>
                    <a:lstStyle/>
                    <a:p>
                      <a:pPr algn="l" fontAlgn="ctr"/>
                      <a:r>
                        <a:rPr lang="es-MX" sz="1500" b="1" i="1" u="none" strike="noStrike">
                          <a:solidFill>
                            <a:srgbClr val="000000"/>
                          </a:solidFill>
                          <a:latin typeface="Trebuchet MS" pitchFamily="34" charset="0"/>
                        </a:rPr>
                        <a:t>Inversion en Infraestructura para el Desarrollo</a:t>
                      </a:r>
                    </a:p>
                  </a:txBody>
                  <a:tcPr marL="111361"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a:solidFill>
                            <a:srgbClr val="000000"/>
                          </a:solidFill>
                          <a:latin typeface="Trebuchet MS" pitchFamily="34" charset="0"/>
                        </a:rPr>
                        <a:t>1,572,187,360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dirty="0">
                          <a:solidFill>
                            <a:srgbClr val="000000"/>
                          </a:solidFill>
                          <a:latin typeface="Trebuchet MS" pitchFamily="34" charset="0"/>
                        </a:rPr>
                        <a:t>92,959,375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dirty="0">
                          <a:solidFill>
                            <a:srgbClr val="000000"/>
                          </a:solidFill>
                          <a:latin typeface="Trebuchet MS" pitchFamily="34" charset="0"/>
                        </a:rPr>
                        <a:t>806,227,972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dirty="0">
                          <a:solidFill>
                            <a:srgbClr val="000000"/>
                          </a:solidFill>
                          <a:latin typeface="Trebuchet MS" pitchFamily="34" charset="0"/>
                        </a:rPr>
                        <a:t>673,000,013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60519">
                <a:tc>
                  <a:txBody>
                    <a:bodyPr/>
                    <a:lstStyle/>
                    <a:p>
                      <a:pPr algn="l" fontAlgn="ctr"/>
                      <a:r>
                        <a:rPr lang="en-US" sz="1500" b="1" i="1" u="none" strike="noStrike">
                          <a:solidFill>
                            <a:srgbClr val="000000"/>
                          </a:solidFill>
                          <a:latin typeface="Trebuchet MS" pitchFamily="34" charset="0"/>
                        </a:rPr>
                        <a:t>Operación </a:t>
                      </a:r>
                    </a:p>
                  </a:txBody>
                  <a:tcPr marL="111361"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a:solidFill>
                            <a:srgbClr val="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a:solidFill>
                            <a:srgbClr val="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dirty="0">
                          <a:solidFill>
                            <a:srgbClr val="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dirty="0">
                          <a:solidFill>
                            <a:srgbClr val="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60519">
                <a:tc>
                  <a:txBody>
                    <a:bodyPr/>
                    <a:lstStyle/>
                    <a:p>
                      <a:pPr algn="l" fontAlgn="ctr"/>
                      <a:r>
                        <a:rPr lang="en-US" sz="1500" b="0" i="1" u="none" strike="noStrike">
                          <a:solidFill>
                            <a:srgbClr val="000000"/>
                          </a:solidFill>
                          <a:latin typeface="Trebuchet MS" pitchFamily="34" charset="0"/>
                        </a:rPr>
                        <a:t>Servicios personales</a:t>
                      </a:r>
                    </a:p>
                  </a:txBody>
                  <a:tcPr marL="111361"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a:solidFill>
                            <a:srgbClr val="000000"/>
                          </a:solidFill>
                          <a:latin typeface="Trebuchet MS" pitchFamily="34" charset="0"/>
                        </a:rPr>
                        <a:t>5,245,000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a:solidFill>
                            <a:srgbClr val="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dirty="0">
                          <a:solidFill>
                            <a:srgbClr val="000000"/>
                          </a:solidFill>
                          <a:latin typeface="Trebuchet MS" pitchFamily="34" charset="0"/>
                        </a:rPr>
                        <a:t>5,245,000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dirty="0">
                          <a:solidFill>
                            <a:srgbClr val="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60519">
                <a:tc>
                  <a:txBody>
                    <a:bodyPr/>
                    <a:lstStyle/>
                    <a:p>
                      <a:pPr algn="l" fontAlgn="ctr"/>
                      <a:r>
                        <a:rPr lang="en-US" sz="1500" b="0" i="1" u="none" strike="noStrike">
                          <a:solidFill>
                            <a:srgbClr val="000000"/>
                          </a:solidFill>
                          <a:latin typeface="Trebuchet MS" pitchFamily="34" charset="0"/>
                        </a:rPr>
                        <a:t>Gastos operativos</a:t>
                      </a:r>
                    </a:p>
                  </a:txBody>
                  <a:tcPr marL="111361"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a:solidFill>
                            <a:srgbClr val="000000"/>
                          </a:solidFill>
                          <a:latin typeface="Trebuchet MS" pitchFamily="34" charset="0"/>
                        </a:rPr>
                        <a:t>57,040,625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a:solidFill>
                            <a:srgbClr val="000000"/>
                          </a:solidFill>
                          <a:latin typeface="Trebuchet MS" pitchFamily="34" charset="0"/>
                        </a:rPr>
                        <a:t>57,040,625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dirty="0">
                          <a:solidFill>
                            <a:srgbClr val="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500" b="0" i="1" u="none" strike="noStrike" dirty="0">
                          <a:solidFill>
                            <a:srgbClr val="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60519">
                <a:tc>
                  <a:txBody>
                    <a:bodyPr/>
                    <a:lstStyle/>
                    <a:p>
                      <a:pPr algn="l" fontAlgn="ctr"/>
                      <a:r>
                        <a:rPr lang="en-US" sz="1500" b="0" i="1" u="none" strike="noStrike">
                          <a:solidFill>
                            <a:sysClr val="windowText" lastClr="000000"/>
                          </a:solidFill>
                          <a:latin typeface="Trebuchet MS" pitchFamily="34" charset="0"/>
                        </a:rPr>
                        <a:t> </a:t>
                      </a:r>
                    </a:p>
                  </a:txBody>
                  <a:tcPr marL="55681"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500" b="0" i="1" u="none" strike="noStrike">
                          <a:solidFill>
                            <a:sysClr val="windowText" lastClr="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500" b="0" i="1" u="none" strike="noStrike" dirty="0">
                          <a:solidFill>
                            <a:sysClr val="windowText" lastClr="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500" b="0" i="1" u="none" strike="noStrike">
                          <a:solidFill>
                            <a:sysClr val="windowText" lastClr="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500" b="0" i="1" u="none" strike="noStrike" dirty="0">
                          <a:solidFill>
                            <a:sysClr val="windowText" lastClr="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Rectángulo 1"/>
          <p:cNvSpPr>
            <a:spLocks noChangeArrowheads="1"/>
          </p:cNvSpPr>
          <p:nvPr/>
        </p:nvSpPr>
        <p:spPr bwMode="auto">
          <a:xfrm>
            <a:off x="1795264" y="231304"/>
            <a:ext cx="5153000" cy="533400"/>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a:solidFill>
                <a:srgbClr val="FFFFFF"/>
              </a:solidFill>
              <a:latin typeface="Calibri" pitchFamily="34" charset="0"/>
            </a:endParaRPr>
          </a:p>
        </p:txBody>
      </p:sp>
      <p:sp>
        <p:nvSpPr>
          <p:cNvPr id="6" name="Título 1"/>
          <p:cNvSpPr txBox="1">
            <a:spLocks/>
          </p:cNvSpPr>
          <p:nvPr/>
        </p:nvSpPr>
        <p:spPr bwMode="auto">
          <a:xfrm>
            <a:off x="1644650" y="333375"/>
            <a:ext cx="5807075" cy="457200"/>
          </a:xfrm>
          <a:prstGeom prst="rect">
            <a:avLst/>
          </a:prstGeom>
          <a:noFill/>
          <a:ln w="9525">
            <a:noFill/>
            <a:miter lim="800000"/>
            <a:headEnd/>
            <a:tailEnd/>
          </a:ln>
        </p:spPr>
        <p:txBody>
          <a:bodyPr>
            <a:normAutofit/>
          </a:bodyPr>
          <a:lstStyle/>
          <a:p>
            <a:pPr algn="ctr" defTabSz="914400" fontAlgn="auto">
              <a:lnSpc>
                <a:spcPts val="2300"/>
              </a:lnSpc>
              <a:spcAft>
                <a:spcPts val="0"/>
              </a:spcAft>
              <a:defRPr/>
            </a:pPr>
            <a:r>
              <a:rPr lang="es-ES_tradnl" sz="2800" b="1" spc="-150" dirty="0" smtClean="0">
                <a:effectLst>
                  <a:outerShdw blurRad="38100" dist="38100" dir="2700000" algn="tl">
                    <a:srgbClr val="000000">
                      <a:alpha val="43137"/>
                    </a:srgbClr>
                  </a:outerShdw>
                </a:effectLst>
                <a:latin typeface="Trebuchet MS" pitchFamily="34" charset="0"/>
                <a:ea typeface="+mj-ea"/>
                <a:cs typeface="Tahoma" pitchFamily="34" charset="0"/>
              </a:rPr>
              <a:t>Presupuesto 2012</a:t>
            </a:r>
            <a:endParaRPr lang="es-ES_tradnl" sz="2800" b="1" spc="-150" dirty="0">
              <a:effectLst>
                <a:outerShdw blurRad="38100" dist="38100" dir="2700000" algn="tl">
                  <a:srgbClr val="000000">
                    <a:alpha val="43137"/>
                  </a:srgbClr>
                </a:outerShdw>
              </a:effectLst>
              <a:latin typeface="Trebuchet MS" pitchFamily="34" charset="0"/>
              <a:ea typeface="+mj-ea"/>
              <a:cs typeface="Tahoma" pitchFamily="34" charset="0"/>
            </a:endParaRPr>
          </a:p>
          <a:p>
            <a:pPr defTabSz="914400" fontAlgn="auto">
              <a:lnSpc>
                <a:spcPts val="2300"/>
              </a:lnSpc>
              <a:spcAft>
                <a:spcPts val="0"/>
              </a:spcAft>
              <a:defRPr/>
            </a:pPr>
            <a:endPar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endParaRPr>
          </a:p>
        </p:txBody>
      </p:sp>
      <p:pic>
        <p:nvPicPr>
          <p:cNvPr id="8" name="Picture 10" descr="C:\Users\Oscar.Borquez\Pictures\Logo_NuevoSonora[1].gif"/>
          <p:cNvPicPr>
            <a:picLocks noChangeAspect="1" noChangeArrowheads="1"/>
          </p:cNvPicPr>
          <p:nvPr/>
        </p:nvPicPr>
        <p:blipFill>
          <a:blip r:embed="rId2"/>
          <a:srcRect/>
          <a:stretch>
            <a:fillRect/>
          </a:stretch>
        </p:blipFill>
        <p:spPr bwMode="auto">
          <a:xfrm>
            <a:off x="142875" y="5949950"/>
            <a:ext cx="642938" cy="65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ctrTitle"/>
          </p:nvPr>
        </p:nvSpPr>
        <p:spPr>
          <a:xfrm>
            <a:off x="1115616" y="2420888"/>
            <a:ext cx="6940550" cy="990600"/>
          </a:xfrm>
        </p:spPr>
        <p:txBody>
          <a:bodyPr rtlCol="0" anchor="t">
            <a:noAutofit/>
          </a:bodyPr>
          <a:lstStyle/>
          <a:p>
            <a:pPr eaLnBrk="1" fontAlgn="auto" hangingPunct="1">
              <a:spcAft>
                <a:spcPts val="0"/>
              </a:spcAft>
              <a:defRPr/>
            </a:pPr>
            <a:r>
              <a:rPr lang="es-ES_tradnl" sz="5000" b="1" dirty="0" smtClean="0">
                <a:latin typeface="Trebuchet MS" pitchFamily="34" charset="0"/>
                <a:cs typeface="Tahoma" pitchFamily="34" charset="0"/>
              </a:rPr>
              <a:t>Anteproyecto </a:t>
            </a:r>
            <a:br>
              <a:rPr lang="es-ES_tradnl" sz="5000" b="1" dirty="0" smtClean="0">
                <a:latin typeface="Trebuchet MS" pitchFamily="34" charset="0"/>
                <a:cs typeface="Tahoma" pitchFamily="34" charset="0"/>
              </a:rPr>
            </a:br>
            <a:r>
              <a:rPr lang="es-ES_tradnl" sz="5000" b="1" dirty="0" smtClean="0">
                <a:latin typeface="Trebuchet MS" pitchFamily="34" charset="0"/>
                <a:cs typeface="Tahoma" pitchFamily="34" charset="0"/>
              </a:rPr>
              <a:t>Presupuesto 2013</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1"/>
          <p:cNvSpPr>
            <a:spLocks noChangeArrowheads="1"/>
          </p:cNvSpPr>
          <p:nvPr/>
        </p:nvSpPr>
        <p:spPr bwMode="auto">
          <a:xfrm>
            <a:off x="1795264" y="231304"/>
            <a:ext cx="5153000" cy="533400"/>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a:solidFill>
                <a:srgbClr val="FFFFFF"/>
              </a:solidFill>
              <a:latin typeface="Calibri" pitchFamily="34" charset="0"/>
            </a:endParaRPr>
          </a:p>
        </p:txBody>
      </p:sp>
      <p:sp>
        <p:nvSpPr>
          <p:cNvPr id="6" name="Título 1"/>
          <p:cNvSpPr txBox="1">
            <a:spLocks/>
          </p:cNvSpPr>
          <p:nvPr/>
        </p:nvSpPr>
        <p:spPr bwMode="auto">
          <a:xfrm>
            <a:off x="1475656" y="333375"/>
            <a:ext cx="5807075" cy="457200"/>
          </a:xfrm>
          <a:prstGeom prst="rect">
            <a:avLst/>
          </a:prstGeom>
          <a:noFill/>
          <a:ln w="9525">
            <a:noFill/>
            <a:miter lim="800000"/>
            <a:headEnd/>
            <a:tailEnd/>
          </a:ln>
        </p:spPr>
        <p:txBody>
          <a:bodyPr>
            <a:normAutofit/>
          </a:bodyPr>
          <a:lstStyle/>
          <a:p>
            <a:pPr algn="ctr" defTabSz="914400" fontAlgn="auto">
              <a:lnSpc>
                <a:spcPts val="2300"/>
              </a:lnSpc>
              <a:spcAft>
                <a:spcPts val="0"/>
              </a:spcAft>
              <a:defRPr/>
            </a:pPr>
            <a:r>
              <a:rPr lang="es-ES_tradnl" sz="2800" b="1" spc="-150" dirty="0" smtClean="0">
                <a:effectLst>
                  <a:outerShdw blurRad="38100" dist="38100" dir="2700000" algn="tl">
                    <a:srgbClr val="000000">
                      <a:alpha val="43137"/>
                    </a:srgbClr>
                  </a:outerShdw>
                </a:effectLst>
                <a:latin typeface="Trebuchet MS" pitchFamily="34" charset="0"/>
                <a:ea typeface="+mj-ea"/>
                <a:cs typeface="Tahoma" pitchFamily="34" charset="0"/>
              </a:rPr>
              <a:t>Anteproyecto Presupuesto 2013</a:t>
            </a:r>
            <a:endParaRPr lang="es-ES_tradnl" sz="2800" b="1" spc="-150" dirty="0">
              <a:effectLst>
                <a:outerShdw blurRad="38100" dist="38100" dir="2700000" algn="tl">
                  <a:srgbClr val="000000">
                    <a:alpha val="43137"/>
                  </a:srgbClr>
                </a:outerShdw>
              </a:effectLst>
              <a:latin typeface="Trebuchet MS" pitchFamily="34" charset="0"/>
              <a:ea typeface="+mj-ea"/>
              <a:cs typeface="Tahoma" pitchFamily="34" charset="0"/>
            </a:endParaRPr>
          </a:p>
          <a:p>
            <a:pPr defTabSz="914400" fontAlgn="auto">
              <a:lnSpc>
                <a:spcPts val="2300"/>
              </a:lnSpc>
              <a:spcAft>
                <a:spcPts val="0"/>
              </a:spcAft>
              <a:defRPr/>
            </a:pPr>
            <a:endPar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endParaRPr>
          </a:p>
        </p:txBody>
      </p:sp>
      <p:pic>
        <p:nvPicPr>
          <p:cNvPr id="8" name="Picture 10" descr="C:\Users\Oscar.Borquez\Pictures\Logo_NuevoSonora[1].gif"/>
          <p:cNvPicPr>
            <a:picLocks noChangeAspect="1" noChangeArrowheads="1"/>
          </p:cNvPicPr>
          <p:nvPr/>
        </p:nvPicPr>
        <p:blipFill>
          <a:blip r:embed="rId2"/>
          <a:srcRect/>
          <a:stretch>
            <a:fillRect/>
          </a:stretch>
        </p:blipFill>
        <p:spPr bwMode="auto">
          <a:xfrm>
            <a:off x="142875" y="5949950"/>
            <a:ext cx="642938" cy="650875"/>
          </a:xfrm>
          <a:prstGeom prst="rect">
            <a:avLst/>
          </a:prstGeom>
          <a:noFill/>
          <a:ln w="9525">
            <a:noFill/>
            <a:miter lim="800000"/>
            <a:headEnd/>
            <a:tailEnd/>
          </a:ln>
        </p:spPr>
      </p:pic>
      <p:graphicFrame>
        <p:nvGraphicFramePr>
          <p:cNvPr id="9" name="8 Tabla"/>
          <p:cNvGraphicFramePr>
            <a:graphicFrameLocks noGrp="1"/>
          </p:cNvGraphicFramePr>
          <p:nvPr/>
        </p:nvGraphicFramePr>
        <p:xfrm>
          <a:off x="899592" y="1124744"/>
          <a:ext cx="7128792" cy="4627172"/>
        </p:xfrm>
        <a:graphic>
          <a:graphicData uri="http://schemas.openxmlformats.org/drawingml/2006/table">
            <a:tbl>
              <a:tblPr/>
              <a:tblGrid>
                <a:gridCol w="4752528"/>
                <a:gridCol w="2376264"/>
              </a:tblGrid>
              <a:tr h="222194">
                <a:tc gridSpan="2">
                  <a:txBody>
                    <a:bodyPr/>
                    <a:lstStyle/>
                    <a:p>
                      <a:pPr algn="ctr" fontAlgn="b"/>
                      <a:r>
                        <a:rPr lang="es-MX" sz="1600" b="1" i="0" u="none" strike="noStrike" dirty="0">
                          <a:solidFill>
                            <a:srgbClr val="FFFFFF"/>
                          </a:solidFill>
                          <a:latin typeface="Trebuchet MS" pitchFamily="34" charset="0"/>
                        </a:rPr>
                        <a:t>FONDO DE OPERACIÓN DE OBRAS SONORA SI</a:t>
                      </a:r>
                    </a:p>
                  </a:txBody>
                  <a:tcPr marL="0" marR="0" marT="0" marB="0" anchor="b">
                    <a:lnL>
                      <a:noFill/>
                    </a:lnL>
                    <a:lnR>
                      <a:noFill/>
                    </a:lnR>
                    <a:lnT>
                      <a:noFill/>
                    </a:lnT>
                    <a:lnB>
                      <a:noFill/>
                    </a:lnB>
                    <a:solidFill>
                      <a:srgbClr val="17375D"/>
                    </a:solidFill>
                  </a:tcPr>
                </a:tc>
                <a:tc hMerge="1">
                  <a:txBody>
                    <a:bodyPr/>
                    <a:lstStyle/>
                    <a:p>
                      <a:endParaRPr lang="es-ES"/>
                    </a:p>
                  </a:txBody>
                  <a:tcPr/>
                </a:tc>
              </a:tr>
              <a:tr h="179189">
                <a:tc gridSpan="2">
                  <a:txBody>
                    <a:bodyPr/>
                    <a:lstStyle/>
                    <a:p>
                      <a:pPr algn="ctr" fontAlgn="b"/>
                      <a:r>
                        <a:rPr lang="es-ES" sz="1400" b="1" i="1" u="none" strike="noStrike" dirty="0">
                          <a:solidFill>
                            <a:srgbClr val="FFFFFF"/>
                          </a:solidFill>
                          <a:latin typeface="Trebuchet MS" pitchFamily="34" charset="0"/>
                        </a:rPr>
                        <a:t> </a:t>
                      </a:r>
                      <a:r>
                        <a:rPr lang="es-ES" sz="1400" b="1" i="1" u="none" strike="noStrike" dirty="0" smtClean="0">
                          <a:solidFill>
                            <a:srgbClr val="FFFFFF"/>
                          </a:solidFill>
                          <a:latin typeface="Trebuchet MS" pitchFamily="34" charset="0"/>
                        </a:rPr>
                        <a:t>ANTEPROYECTO </a:t>
                      </a:r>
                      <a:r>
                        <a:rPr lang="es-ES" sz="1400" b="1" i="1" u="none" strike="noStrike" dirty="0">
                          <a:solidFill>
                            <a:srgbClr val="FFFFFF"/>
                          </a:solidFill>
                          <a:latin typeface="Trebuchet MS" pitchFamily="34" charset="0"/>
                        </a:rPr>
                        <a:t>DE PRESUPUESTO 2013</a:t>
                      </a:r>
                      <a:endParaRPr lang="es-ES" sz="1400" b="0" i="0" u="none" strike="noStrike" dirty="0">
                        <a:solidFill>
                          <a:srgbClr val="000000"/>
                        </a:solidFill>
                        <a:latin typeface="Trebuchet MS" pitchFamily="34" charset="0"/>
                      </a:endParaRPr>
                    </a:p>
                  </a:txBody>
                  <a:tcPr marL="0" marR="0" marT="0" marB="0">
                    <a:lnL>
                      <a:noFill/>
                    </a:lnL>
                    <a:lnR>
                      <a:noFill/>
                    </a:lnR>
                    <a:lnT>
                      <a:noFill/>
                    </a:lnT>
                    <a:lnB>
                      <a:noFill/>
                    </a:lnB>
                    <a:solidFill>
                      <a:srgbClr val="17375D"/>
                    </a:solidFill>
                  </a:tcPr>
                </a:tc>
                <a:tc hMerge="1">
                  <a:txBody>
                    <a:bodyPr/>
                    <a:lstStyle/>
                    <a:p>
                      <a:endParaRPr lang="es-ES"/>
                    </a:p>
                  </a:txBody>
                  <a:tcPr/>
                </a:tc>
              </a:tr>
              <a:tr h="157686">
                <a:tc>
                  <a:txBody>
                    <a:bodyPr/>
                    <a:lstStyle/>
                    <a:p>
                      <a:pPr algn="l" fontAlgn="b"/>
                      <a:endParaRPr lang="es-ES" sz="1600" b="0" i="0" u="none" strike="noStrike" dirty="0">
                        <a:solidFill>
                          <a:srgbClr val="000000"/>
                        </a:solidFill>
                        <a:latin typeface="Trebuchet MS"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s-ES" sz="1600" b="0" i="0" u="none" strike="noStrike">
                        <a:solidFill>
                          <a:srgbClr val="000000"/>
                        </a:solidFill>
                        <a:latin typeface="Trebuchet MS"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258032">
                <a:tc>
                  <a:txBody>
                    <a:bodyPr/>
                    <a:lstStyle/>
                    <a:p>
                      <a:pPr algn="ctr" fontAlgn="ctr"/>
                      <a:r>
                        <a:rPr lang="es-ES" sz="1400" b="1" i="0" u="none" strike="noStrike" dirty="0">
                          <a:solidFill>
                            <a:srgbClr val="FFFFFF"/>
                          </a:solidFill>
                          <a:latin typeface="Trebuchet MS" pitchFamily="34" charset="0"/>
                        </a:rPr>
                        <a:t>DESCRIPCIÓN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algn="ctr" fontAlgn="ctr"/>
                      <a:r>
                        <a:rPr lang="es-ES" sz="1400" b="1" i="1" u="none" strike="noStrike" dirty="0">
                          <a:solidFill>
                            <a:srgbClr val="FFFFFF"/>
                          </a:solidFill>
                          <a:latin typeface="Trebuchet MS" pitchFamily="34" charset="0"/>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r>
              <a:tr h="186356">
                <a:tc>
                  <a:txBody>
                    <a:bodyPr/>
                    <a:lstStyle/>
                    <a:p>
                      <a:pPr algn="ctr" fontAlgn="ctr"/>
                      <a:r>
                        <a:rPr lang="es-ES" sz="1400" b="1" i="0" u="none" strike="noStrike" dirty="0">
                          <a:solidFill>
                            <a:srgbClr val="000000"/>
                          </a:solidFill>
                          <a:latin typeface="Trebuchet MS"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ES" sz="1400" b="1" i="0" u="none" strike="noStrike" dirty="0">
                        <a:solidFill>
                          <a:srgbClr val="000000"/>
                        </a:solidFill>
                        <a:latin typeface="Trebuchet MS"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194">
                <a:tc>
                  <a:txBody>
                    <a:bodyPr/>
                    <a:lstStyle/>
                    <a:p>
                      <a:pPr algn="ctr" fontAlgn="ctr"/>
                      <a:r>
                        <a:rPr lang="fr-FR" sz="1400" b="1" i="1" u="none" strike="noStrike" dirty="0">
                          <a:solidFill>
                            <a:srgbClr val="000000"/>
                          </a:solidFill>
                          <a:latin typeface="Trebuchet MS" pitchFamily="34" charset="0"/>
                        </a:rPr>
                        <a:t>T O T A 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C0C0C0"/>
                      </a:fgClr>
                      <a:bgClr>
                        <a:srgbClr val="969696"/>
                      </a:bgClr>
                    </a:pattFill>
                  </a:tcPr>
                </a:tc>
                <a:tc>
                  <a:txBody>
                    <a:bodyPr/>
                    <a:lstStyle/>
                    <a:p>
                      <a:pPr algn="r" fontAlgn="ctr"/>
                      <a:r>
                        <a:rPr lang="es-ES" sz="1400" b="1" i="1" u="none" strike="noStrike" dirty="0">
                          <a:solidFill>
                            <a:srgbClr val="000000"/>
                          </a:solidFill>
                          <a:latin typeface="Trebuchet MS" pitchFamily="34" charset="0"/>
                        </a:rPr>
                        <a:t>6,034,312,372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C0C0C0"/>
                      </a:fgClr>
                      <a:bgClr>
                        <a:srgbClr val="969696"/>
                      </a:bgClr>
                    </a:pattFill>
                  </a:tcPr>
                </a:tc>
              </a:tr>
              <a:tr h="215026">
                <a:tc>
                  <a:txBody>
                    <a:bodyPr/>
                    <a:lstStyle/>
                    <a:p>
                      <a:pPr algn="l" fontAlgn="ctr"/>
                      <a:r>
                        <a:rPr lang="es-ES" sz="1400" b="1" i="1" u="none" strike="noStrike">
                          <a:solidFill>
                            <a:srgbClr val="000000"/>
                          </a:solidFill>
                          <a:latin typeface="Trebuchet MS"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1" i="1" u="none" strike="noStrike" dirty="0">
                          <a:solidFill>
                            <a:srgbClr val="000000"/>
                          </a:solidFill>
                          <a:latin typeface="Trebuchet MS"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MX" sz="1400" b="1" i="1" u="none" strike="noStrike">
                          <a:solidFill>
                            <a:srgbClr val="000000"/>
                          </a:solidFill>
                          <a:latin typeface="Trebuchet MS" pitchFamily="34" charset="0"/>
                        </a:rPr>
                        <a:t>Inversion en Infraestructura para el Desarrollo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1" i="1" u="none" strike="noStrike" dirty="0">
                          <a:solidFill>
                            <a:srgbClr val="000000"/>
                          </a:solidFill>
                          <a:latin typeface="Trebuchet MS" pitchFamily="34" charset="0"/>
                        </a:rPr>
                        <a:t>1,515,817,871.36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0" i="1" u="none" strike="noStrike">
                          <a:solidFill>
                            <a:srgbClr val="000000"/>
                          </a:solidFill>
                          <a:latin typeface="Trebuchet MS" pitchFamily="34" charset="0"/>
                        </a:rPr>
                        <a:t>Acueducto Independencia</a:t>
                      </a:r>
                    </a:p>
                  </a:txBody>
                  <a:tcPr marL="129016"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450,000,000.00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0" i="1" u="none" strike="noStrike">
                          <a:solidFill>
                            <a:srgbClr val="000000"/>
                          </a:solidFill>
                          <a:latin typeface="Trebuchet MS" pitchFamily="34" charset="0"/>
                        </a:rPr>
                        <a:t>Planta Potabilizadora Sur</a:t>
                      </a:r>
                    </a:p>
                  </a:txBody>
                  <a:tcPr marL="129016"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56,000,000.00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0" i="1" u="none" strike="noStrike">
                          <a:solidFill>
                            <a:srgbClr val="000000"/>
                          </a:solidFill>
                          <a:latin typeface="Trebuchet MS" pitchFamily="34" charset="0"/>
                        </a:rPr>
                        <a:t>Reservorio Sur</a:t>
                      </a:r>
                    </a:p>
                  </a:txBody>
                  <a:tcPr marL="129016"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30,000,000.00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0" i="1" u="none" strike="noStrike">
                          <a:solidFill>
                            <a:srgbClr val="000000"/>
                          </a:solidFill>
                          <a:latin typeface="Trebuchet MS" pitchFamily="34" charset="0"/>
                        </a:rPr>
                        <a:t>Presa Bicentenario</a:t>
                      </a:r>
                    </a:p>
                  </a:txBody>
                  <a:tcPr marL="129016"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922,817,871.36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MX" sz="1400" b="0" i="1" u="none" strike="noStrike">
                          <a:solidFill>
                            <a:srgbClr val="000000"/>
                          </a:solidFill>
                          <a:latin typeface="Trebuchet MS" pitchFamily="34" charset="0"/>
                        </a:rPr>
                        <a:t>Control y Supervisión de Obras Públicas</a:t>
                      </a:r>
                    </a:p>
                  </a:txBody>
                  <a:tcPr marL="129016"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57,000,000.00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0" i="1" u="none" strike="noStrike">
                          <a:solidFill>
                            <a:srgbClr val="000000"/>
                          </a:solidFill>
                          <a:latin typeface="Trebuchet MS" pitchFamily="34" charset="0"/>
                        </a:rPr>
                        <a:t> </a:t>
                      </a:r>
                    </a:p>
                  </a:txBody>
                  <a:tcPr marL="129016"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1" i="1" u="none" strike="noStrike">
                          <a:solidFill>
                            <a:srgbClr val="000000"/>
                          </a:solidFill>
                          <a:latin typeface="Trebuchet MS" pitchFamily="34" charset="0"/>
                        </a:rPr>
                        <a:t>Operación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1" i="1" u="none" strike="noStrike" dirty="0">
                          <a:solidFill>
                            <a:srgbClr val="000000"/>
                          </a:solidFill>
                          <a:latin typeface="Trebuchet MS" pitchFamily="34" charset="0"/>
                        </a:rPr>
                        <a:t>495,619,586.00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0" i="1" u="none" strike="noStrike" dirty="0">
                          <a:solidFill>
                            <a:srgbClr val="000000"/>
                          </a:solidFill>
                          <a:latin typeface="Trebuchet MS" pitchFamily="34" charset="0"/>
                        </a:rPr>
                        <a:t>Servicios personales</a:t>
                      </a:r>
                    </a:p>
                  </a:txBody>
                  <a:tcPr marL="129016"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6,500,000.00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0" i="1" u="none" strike="noStrike">
                          <a:solidFill>
                            <a:srgbClr val="000000"/>
                          </a:solidFill>
                          <a:latin typeface="Trebuchet MS" pitchFamily="34" charset="0"/>
                        </a:rPr>
                        <a:t>Gastos operativos</a:t>
                      </a:r>
                    </a:p>
                  </a:txBody>
                  <a:tcPr marL="129016"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32,500,000.00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0" i="1" u="none" strike="noStrike">
                          <a:solidFill>
                            <a:srgbClr val="000000"/>
                          </a:solidFill>
                          <a:latin typeface="Trebuchet MS" pitchFamily="34" charset="0"/>
                        </a:rPr>
                        <a:t>Aplicación de Recursos Propios</a:t>
                      </a:r>
                    </a:p>
                  </a:txBody>
                  <a:tcPr marL="129016"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456,619,586.00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0" i="1" u="none" strike="noStrike">
                          <a:solidFill>
                            <a:srgbClr val="000000"/>
                          </a:solidFill>
                          <a:latin typeface="Trebuchet MS" pitchFamily="34" charset="0"/>
                        </a:rPr>
                        <a:t> </a:t>
                      </a:r>
                    </a:p>
                  </a:txBody>
                  <a:tcPr marL="64508"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0" i="1" u="none" strike="noStrike" dirty="0">
                          <a:solidFill>
                            <a:srgbClr val="000000"/>
                          </a:solidFill>
                          <a:latin typeface="Trebuchet MS"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6356">
                <a:tc>
                  <a:txBody>
                    <a:bodyPr/>
                    <a:lstStyle/>
                    <a:p>
                      <a:pPr algn="l" fontAlgn="ctr"/>
                      <a:r>
                        <a:rPr lang="es-ES" sz="1400" b="1" i="1" u="none" strike="noStrike">
                          <a:solidFill>
                            <a:srgbClr val="000000"/>
                          </a:solidFill>
                          <a:latin typeface="Trebuchet MS" pitchFamily="34" charset="0"/>
                        </a:rPr>
                        <a:t>Suma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s-ES" sz="1400" b="1" i="1" u="none" strike="noStrike" dirty="0">
                          <a:solidFill>
                            <a:srgbClr val="000000"/>
                          </a:solidFill>
                          <a:latin typeface="Trebuchet MS" pitchFamily="34" charset="0"/>
                        </a:rPr>
                        <a:t>2,011,437,457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0691">
                <a:tc>
                  <a:txBody>
                    <a:bodyPr/>
                    <a:lstStyle/>
                    <a:p>
                      <a:pPr algn="l" fontAlgn="ctr"/>
                      <a:r>
                        <a:rPr lang="es-ES" sz="1600" b="0" i="1" u="none" strike="noStrike">
                          <a:solidFill>
                            <a:srgbClr val="000000"/>
                          </a:solidFill>
                          <a:latin typeface="Trebuchet MS" pitchFamily="34" charset="0"/>
                        </a:rPr>
                        <a:t> </a:t>
                      </a:r>
                    </a:p>
                  </a:txBody>
                  <a:tcPr marL="64508"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ES" sz="1600" b="0" i="1" u="none" strike="noStrike" dirty="0">
                          <a:solidFill>
                            <a:srgbClr val="000000"/>
                          </a:solidFill>
                          <a:latin typeface="Trebuchet MS"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969696"/>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ctrTitle"/>
          </p:nvPr>
        </p:nvSpPr>
        <p:spPr>
          <a:xfrm>
            <a:off x="1115616" y="2420888"/>
            <a:ext cx="6940550" cy="990600"/>
          </a:xfrm>
        </p:spPr>
        <p:txBody>
          <a:bodyPr rtlCol="0" anchor="t">
            <a:noAutofit/>
          </a:bodyPr>
          <a:lstStyle/>
          <a:p>
            <a:pPr eaLnBrk="1" fontAlgn="auto" hangingPunct="1">
              <a:spcAft>
                <a:spcPts val="0"/>
              </a:spcAft>
              <a:defRPr/>
            </a:pPr>
            <a:r>
              <a:rPr lang="es-ES_tradnl" sz="5000" b="1" dirty="0" smtClean="0">
                <a:latin typeface="Trebuchet MS" pitchFamily="34" charset="0"/>
                <a:cs typeface="Tahoma" pitchFamily="34" charset="0"/>
              </a:rPr>
              <a:t>Anteproyecto</a:t>
            </a:r>
            <a:br>
              <a:rPr lang="es-ES_tradnl" sz="5000" b="1" dirty="0" smtClean="0">
                <a:latin typeface="Trebuchet MS" pitchFamily="34" charset="0"/>
                <a:cs typeface="Tahoma" pitchFamily="34" charset="0"/>
              </a:rPr>
            </a:br>
            <a:r>
              <a:rPr lang="es-ES_tradnl" sz="5000" b="1" dirty="0" smtClean="0">
                <a:latin typeface="Trebuchet MS" pitchFamily="34" charset="0"/>
                <a:cs typeface="Tahoma" pitchFamily="34" charset="0"/>
              </a:rPr>
              <a:t>Programa Operativo Anual 2013</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251523" y="1090058"/>
          <a:ext cx="8640957" cy="1474846"/>
        </p:xfrm>
        <a:graphic>
          <a:graphicData uri="http://schemas.openxmlformats.org/drawingml/2006/table">
            <a:tbl>
              <a:tblPr/>
              <a:tblGrid>
                <a:gridCol w="258398"/>
                <a:gridCol w="258398"/>
                <a:gridCol w="258398"/>
                <a:gridCol w="258398"/>
                <a:gridCol w="258398"/>
                <a:gridCol w="258398"/>
                <a:gridCol w="258398"/>
                <a:gridCol w="581395"/>
                <a:gridCol w="356835"/>
                <a:gridCol w="3186913"/>
                <a:gridCol w="713673"/>
                <a:gridCol w="566015"/>
                <a:gridCol w="356835"/>
                <a:gridCol w="356835"/>
                <a:gridCol w="356835"/>
                <a:gridCol w="356835"/>
              </a:tblGrid>
              <a:tr h="253388">
                <a:tc gridSpan="9">
                  <a:txBody>
                    <a:bodyPr/>
                    <a:lstStyle/>
                    <a:p>
                      <a:pPr algn="l" fontAlgn="ctr"/>
                      <a:r>
                        <a:rPr lang="es-ES" sz="1000" b="1" i="0" u="none" strike="noStrike" dirty="0">
                          <a:latin typeface="Arial"/>
                        </a:rPr>
                        <a:t>ESTRUCTURA PROGRAMÁTICA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ctr"/>
                      <a:r>
                        <a:rPr lang="es-ES" sz="1000" b="1" i="0" u="none" strike="noStrike">
                          <a:latin typeface="Arial"/>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dirty="0">
                          <a:latin typeface="Arial"/>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3388">
                <a:tc gridSpan="9">
                  <a:txBody>
                    <a:bodyPr/>
                    <a:lstStyle/>
                    <a:p>
                      <a:pPr algn="ctr" fontAlgn="ctr"/>
                      <a:r>
                        <a:rPr lang="es-ES" sz="1000" b="1" i="0" u="none" strike="noStrike">
                          <a:latin typeface="Arial"/>
                        </a:rPr>
                        <a:t>claves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3">
                  <a:txBody>
                    <a:bodyPr/>
                    <a:lstStyle/>
                    <a:p>
                      <a:pPr algn="ctr" fontAlgn="ctr"/>
                      <a:r>
                        <a:rPr lang="es-ES" sz="1000" b="1" i="0" u="none" strike="noStrike" dirty="0">
                          <a:latin typeface="Arial"/>
                        </a:rPr>
                        <a:t>DESCRIPCION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3">
                  <a:txBody>
                    <a:bodyPr/>
                    <a:lstStyle/>
                    <a:p>
                      <a:pPr algn="ctr" fontAlgn="ctr"/>
                      <a:r>
                        <a:rPr lang="es-ES" sz="1000" b="1" i="0" u="none" strike="noStrike" dirty="0">
                          <a:latin typeface="Arial"/>
                        </a:rPr>
                        <a:t>UNIDAD DE MEDIDA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dirty="0">
                          <a:latin typeface="Arial"/>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3388">
                <a:tc>
                  <a:txBody>
                    <a:bodyPr/>
                    <a:lstStyle/>
                    <a:p>
                      <a:pPr algn="ctr" fontAlgn="ctr"/>
                      <a:r>
                        <a:rPr lang="es-ES" sz="1000" b="1" i="0" u="none" strike="noStrike">
                          <a:latin typeface="Arial"/>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ctr" fontAlgn="ctr"/>
                      <a:r>
                        <a:rPr lang="es-ES" sz="1000" b="1" i="0" u="none" strike="noStrike">
                          <a:latin typeface="Arial"/>
                        </a:rPr>
                        <a:t>Finalidad</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Función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Subfunción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ctr" fontAlgn="ctr"/>
                      <a:r>
                        <a:rPr lang="es-ES" sz="1000" b="1" i="0" u="none" strike="noStrike">
                          <a:latin typeface="Arial"/>
                        </a:rPr>
                        <a:t>Programa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Subprograma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Actividad o Proyecto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vMerge="1">
                  <a:txBody>
                    <a:bodyPr/>
                    <a:lstStyle/>
                    <a:p>
                      <a:endParaRPr lang="es-ES"/>
                    </a:p>
                  </a:txBody>
                  <a:tcPr/>
                </a:tc>
                <a:tc vMerge="1">
                  <a:txBody>
                    <a:bodyPr/>
                    <a:lstStyle/>
                    <a:p>
                      <a:endParaRPr lang="es-ES"/>
                    </a:p>
                  </a:txBody>
                  <a:tcPr/>
                </a:tc>
                <a:tc rowSpan="2">
                  <a:txBody>
                    <a:bodyPr/>
                    <a:lstStyle/>
                    <a:p>
                      <a:pPr algn="ctr" fontAlgn="ctr"/>
                      <a:r>
                        <a:rPr lang="es-ES" sz="1000" b="1" i="0" u="none" strike="noStrike">
                          <a:latin typeface="Arial"/>
                        </a:rPr>
                        <a:t>ORIGINAL ANUAL</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4">
                  <a:txBody>
                    <a:bodyPr/>
                    <a:lstStyle/>
                    <a:p>
                      <a:pPr algn="ctr" fontAlgn="ctr"/>
                      <a:r>
                        <a:rPr lang="es-ES" sz="1000" b="1" i="0" u="none" strike="noStrike" dirty="0">
                          <a:latin typeface="Arial"/>
                        </a:rPr>
                        <a:t>CALENDARIO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714682">
                <a:tc>
                  <a:txBody>
                    <a:bodyPr/>
                    <a:lstStyle/>
                    <a:p>
                      <a:pPr algn="ctr" fontAlgn="ctr"/>
                      <a:r>
                        <a:rPr lang="es-ES" sz="1000" b="1" i="0" u="none" strike="noStrike">
                          <a:latin typeface="Arial"/>
                        </a:rPr>
                        <a:t>UR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1" i="0" u="none" strike="noStrike">
                          <a:latin typeface="Arial"/>
                        </a:rPr>
                        <a: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dirty="0">
                          <a:latin typeface="Arial"/>
                        </a:rPr>
                        <a:t>Meta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1" i="0" u="none" strike="noStrike">
                          <a:latin typeface="Arial"/>
                        </a:rPr>
                        <a:t>1er. TRIM.</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s-ES" sz="1000" b="1" i="0" u="none" strike="noStrike">
                          <a:latin typeface="Arial"/>
                        </a:rPr>
                        <a:t>2do. TRIM.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s-ES" sz="1000" b="1" i="0" u="none" strike="noStrike">
                          <a:latin typeface="Arial"/>
                        </a:rPr>
                        <a:t>3er. TRIM.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s-ES" sz="1000" b="1" i="0" u="none" strike="noStrike" dirty="0">
                          <a:latin typeface="Arial"/>
                        </a:rPr>
                        <a:t>4to. TRIM.</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r>
            </a:tbl>
          </a:graphicData>
        </a:graphic>
      </p:graphicFrame>
      <p:graphicFrame>
        <p:nvGraphicFramePr>
          <p:cNvPr id="7" name="6 Tabla"/>
          <p:cNvGraphicFramePr>
            <a:graphicFrameLocks noGrp="1"/>
          </p:cNvGraphicFramePr>
          <p:nvPr/>
        </p:nvGraphicFramePr>
        <p:xfrm>
          <a:off x="250825" y="2587625"/>
          <a:ext cx="8640957" cy="3505200"/>
        </p:xfrm>
        <a:graphic>
          <a:graphicData uri="http://schemas.openxmlformats.org/drawingml/2006/table">
            <a:tbl>
              <a:tblPr/>
              <a:tblGrid>
                <a:gridCol w="258398"/>
                <a:gridCol w="258398"/>
                <a:gridCol w="258398"/>
                <a:gridCol w="258398"/>
                <a:gridCol w="258398"/>
                <a:gridCol w="258398"/>
                <a:gridCol w="258398"/>
                <a:gridCol w="581395"/>
                <a:gridCol w="356835"/>
                <a:gridCol w="3186913"/>
                <a:gridCol w="713673"/>
                <a:gridCol w="566015"/>
                <a:gridCol w="356835"/>
                <a:gridCol w="356835"/>
                <a:gridCol w="356835"/>
                <a:gridCol w="356835"/>
              </a:tblGrid>
              <a:tr h="110718">
                <a:tc>
                  <a:txBody>
                    <a:bodyPr/>
                    <a:lstStyle/>
                    <a:p>
                      <a:pPr algn="ctr" fontAlgn="b"/>
                      <a:r>
                        <a:rPr lang="es-ES" sz="1000" b="1" i="0" u="none" strike="noStrike" dirty="0">
                          <a:latin typeface="Arial"/>
                        </a:rPr>
                        <a:t>77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s-ES" sz="1000" b="1" i="0" u="none" strike="noStrike">
                          <a:latin typeface="Arial"/>
                        </a:rPr>
                        <a:t>FONDO DE OPERACIONES DE OBRAS SONORA SI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DESARROLLO SOCIAL.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1" i="0" u="none" strike="noStrike">
                          <a:latin typeface="Arial"/>
                        </a:rPr>
                        <a:t>VIVIENDA Y SERVICIOS A LA COMUNIDAD.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DESARROLLO Y EQUIPAMIENTO URBANO.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SONORA SOLIDARIO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AGUA Y SANEAMIENTO PARA TODOS LOS SONORENSES.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dirty="0" smtClean="0">
                          <a:latin typeface="Arial"/>
                        </a:rPr>
                        <a:t>01</a:t>
                      </a:r>
                      <a:endParaRPr lang="es-ES" sz="10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1" i="0" u="none" strike="noStrike" dirty="0">
                          <a:latin typeface="Arial"/>
                        </a:rPr>
                        <a:t>PLANEACION DE LA INFRAESTRUCTURA HIDRAULICA.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5385">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001</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PLANEACION, PROGRAMACION Y SISTEMAS DE INFORMACION PARA LA INFRAESTRUCTURA HIDRAULICA.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solidFill>
                            <a:srgbClr val="0000CC"/>
                          </a:solidFill>
                          <a:latin typeface="Arial"/>
                        </a:rPr>
                        <a:t>COORDINACIÓN GENERAL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Gestión de Obras y Recursos del Sonora SI con Gobierno Federal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Asunto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Juntas de Consejo Directivo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Reunión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solidFill>
                            <a:srgbClr val="0000CC"/>
                          </a:solidFill>
                          <a:latin typeface="Arial"/>
                        </a:rPr>
                        <a:t>COORDINACIÓN EJECUTIVA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dirty="0">
                          <a:latin typeface="Arial"/>
                        </a:rPr>
                        <a:t>Gestión de Tierra para Obras del Sonora SI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Asunto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5385">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002</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INVERSION Y GESTION FINANCIERA PARA LA INFRAESTRUCTURA HIDRAULICA.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solidFill>
                            <a:srgbClr val="0000CC"/>
                          </a:solidFill>
                          <a:latin typeface="Arial"/>
                        </a:rPr>
                        <a:t>DIRECCIÓN GENERAL DE ADMINISTRACIÓN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dirty="0">
                          <a:latin typeface="Arial"/>
                        </a:rPr>
                        <a:t>Administración y Control de Personal y de Recursos Materiales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Reporte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dirty="0">
                          <a:latin typeface="Arial"/>
                        </a:rPr>
                        <a:t>6</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
        <p:nvSpPr>
          <p:cNvPr id="5" name="Rectángulo 1"/>
          <p:cNvSpPr>
            <a:spLocks noChangeArrowheads="1"/>
          </p:cNvSpPr>
          <p:nvPr/>
        </p:nvSpPr>
        <p:spPr bwMode="auto">
          <a:xfrm>
            <a:off x="1219200" y="231304"/>
            <a:ext cx="6705600" cy="533400"/>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a:solidFill>
                <a:srgbClr val="FFFFFF"/>
              </a:solidFill>
              <a:latin typeface="Calibri" pitchFamily="34" charset="0"/>
            </a:endParaRPr>
          </a:p>
        </p:txBody>
      </p:sp>
      <p:sp>
        <p:nvSpPr>
          <p:cNvPr id="8" name="Título 1"/>
          <p:cNvSpPr txBox="1">
            <a:spLocks/>
          </p:cNvSpPr>
          <p:nvPr/>
        </p:nvSpPr>
        <p:spPr bwMode="auto">
          <a:xfrm>
            <a:off x="1644650" y="333375"/>
            <a:ext cx="5807075" cy="457200"/>
          </a:xfrm>
          <a:prstGeom prst="rect">
            <a:avLst/>
          </a:prstGeom>
          <a:noFill/>
          <a:ln w="9525">
            <a:noFill/>
            <a:miter lim="800000"/>
            <a:headEnd/>
            <a:tailEnd/>
          </a:ln>
        </p:spPr>
        <p:txBody>
          <a:bodyPr>
            <a:normAutofit/>
          </a:bodyPr>
          <a:lstStyle/>
          <a:p>
            <a:pPr algn="ctr" defTabSz="914400" fontAlgn="auto">
              <a:lnSpc>
                <a:spcPts val="2300"/>
              </a:lnSpc>
              <a:spcAft>
                <a:spcPts val="0"/>
              </a:spcAft>
              <a:defRPr/>
            </a:pPr>
            <a:r>
              <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rPr>
              <a:t>Programa Operativo Anual 2013</a:t>
            </a:r>
          </a:p>
          <a:p>
            <a:pPr defTabSz="914400" fontAlgn="auto">
              <a:lnSpc>
                <a:spcPts val="2300"/>
              </a:lnSpc>
              <a:spcAft>
                <a:spcPts val="0"/>
              </a:spcAft>
              <a:defRPr/>
            </a:pPr>
            <a:endPar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endParaRPr>
          </a:p>
        </p:txBody>
      </p:sp>
      <p:pic>
        <p:nvPicPr>
          <p:cNvPr id="54555" name="Picture 10" descr="C:\Users\Oscar.Borquez\Pictures\Logo_NuevoSonora[1].gif"/>
          <p:cNvPicPr>
            <a:picLocks noChangeAspect="1" noChangeArrowheads="1"/>
          </p:cNvPicPr>
          <p:nvPr/>
        </p:nvPicPr>
        <p:blipFill>
          <a:blip r:embed="rId2"/>
          <a:srcRect/>
          <a:stretch>
            <a:fillRect/>
          </a:stretch>
        </p:blipFill>
        <p:spPr bwMode="auto">
          <a:xfrm>
            <a:off x="142875" y="5949950"/>
            <a:ext cx="642938" cy="65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51522" y="1018050"/>
          <a:ext cx="8640957" cy="1474846"/>
        </p:xfrm>
        <a:graphic>
          <a:graphicData uri="http://schemas.openxmlformats.org/drawingml/2006/table">
            <a:tbl>
              <a:tblPr/>
              <a:tblGrid>
                <a:gridCol w="258398"/>
                <a:gridCol w="258398"/>
                <a:gridCol w="258398"/>
                <a:gridCol w="258398"/>
                <a:gridCol w="258398"/>
                <a:gridCol w="258398"/>
                <a:gridCol w="258398"/>
                <a:gridCol w="581395"/>
                <a:gridCol w="356835"/>
                <a:gridCol w="3186913"/>
                <a:gridCol w="713673"/>
                <a:gridCol w="566015"/>
                <a:gridCol w="356835"/>
                <a:gridCol w="356835"/>
                <a:gridCol w="356835"/>
                <a:gridCol w="356835"/>
              </a:tblGrid>
              <a:tr h="253388">
                <a:tc gridSpan="9">
                  <a:txBody>
                    <a:bodyPr/>
                    <a:lstStyle/>
                    <a:p>
                      <a:pPr algn="l" fontAlgn="ctr"/>
                      <a:r>
                        <a:rPr lang="es-ES" sz="1000" b="1" i="0" u="none" strike="noStrike" dirty="0">
                          <a:latin typeface="Arial"/>
                        </a:rPr>
                        <a:t>ESTRUCTURA PROGRAMÁTICA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ctr"/>
                      <a:r>
                        <a:rPr lang="es-ES" sz="1000" b="1" i="0" u="none" strike="noStrike">
                          <a:latin typeface="Arial"/>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dirty="0">
                          <a:latin typeface="Arial"/>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3388">
                <a:tc gridSpan="9">
                  <a:txBody>
                    <a:bodyPr/>
                    <a:lstStyle/>
                    <a:p>
                      <a:pPr algn="ctr" fontAlgn="ctr"/>
                      <a:r>
                        <a:rPr lang="es-ES" sz="1000" b="1" i="0" u="none" strike="noStrike">
                          <a:latin typeface="Arial"/>
                        </a:rPr>
                        <a:t>claves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3">
                  <a:txBody>
                    <a:bodyPr/>
                    <a:lstStyle/>
                    <a:p>
                      <a:pPr algn="ctr" fontAlgn="ctr"/>
                      <a:r>
                        <a:rPr lang="es-ES" sz="1000" b="1" i="0" u="none" strike="noStrike">
                          <a:latin typeface="Arial"/>
                        </a:rPr>
                        <a:t>DESCRIPCION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3">
                  <a:txBody>
                    <a:bodyPr/>
                    <a:lstStyle/>
                    <a:p>
                      <a:pPr algn="ctr" fontAlgn="ctr"/>
                      <a:r>
                        <a:rPr lang="es-ES" sz="1000" b="1" i="0" u="none" strike="noStrike" dirty="0">
                          <a:latin typeface="Arial"/>
                        </a:rPr>
                        <a:t>UNIDAD DE MEDIDA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dirty="0">
                          <a:latin typeface="Arial"/>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3388">
                <a:tc>
                  <a:txBody>
                    <a:bodyPr/>
                    <a:lstStyle/>
                    <a:p>
                      <a:pPr algn="ctr" fontAlgn="ctr"/>
                      <a:r>
                        <a:rPr lang="es-ES" sz="1000" b="1" i="0" u="none" strike="noStrike">
                          <a:latin typeface="Arial"/>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ctr" fontAlgn="ctr"/>
                      <a:r>
                        <a:rPr lang="es-ES" sz="1000" b="1" i="0" u="none" strike="noStrike">
                          <a:latin typeface="Arial"/>
                        </a:rPr>
                        <a:t>Finalidad</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Función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Subfunción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ctr" fontAlgn="ctr"/>
                      <a:r>
                        <a:rPr lang="es-ES" sz="1000" b="1" i="0" u="none" strike="noStrike">
                          <a:latin typeface="Arial"/>
                        </a:rPr>
                        <a:t>Programa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Subprograma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Actividad o Proyecto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vMerge="1">
                  <a:txBody>
                    <a:bodyPr/>
                    <a:lstStyle/>
                    <a:p>
                      <a:endParaRPr lang="es-ES"/>
                    </a:p>
                  </a:txBody>
                  <a:tcPr/>
                </a:tc>
                <a:tc vMerge="1">
                  <a:txBody>
                    <a:bodyPr/>
                    <a:lstStyle/>
                    <a:p>
                      <a:endParaRPr lang="es-ES"/>
                    </a:p>
                  </a:txBody>
                  <a:tcPr/>
                </a:tc>
                <a:tc rowSpan="2">
                  <a:txBody>
                    <a:bodyPr/>
                    <a:lstStyle/>
                    <a:p>
                      <a:pPr algn="ctr" fontAlgn="ctr"/>
                      <a:r>
                        <a:rPr lang="es-ES" sz="1000" b="1" i="0" u="none" strike="noStrike">
                          <a:latin typeface="Arial"/>
                        </a:rPr>
                        <a:t>ORIGINAL ANUAL</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4">
                  <a:txBody>
                    <a:bodyPr/>
                    <a:lstStyle/>
                    <a:p>
                      <a:pPr algn="ctr" fontAlgn="ctr"/>
                      <a:r>
                        <a:rPr lang="es-ES" sz="1000" b="1" i="0" u="none" strike="noStrike" dirty="0">
                          <a:latin typeface="Arial"/>
                        </a:rPr>
                        <a:t>CALENDARIO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714682">
                <a:tc>
                  <a:txBody>
                    <a:bodyPr/>
                    <a:lstStyle/>
                    <a:p>
                      <a:pPr algn="ctr" fontAlgn="ctr"/>
                      <a:r>
                        <a:rPr lang="es-ES" sz="1000" b="1" i="0" u="none" strike="noStrike">
                          <a:latin typeface="Arial"/>
                        </a:rPr>
                        <a:t>UR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1" i="0" u="none" strike="noStrike">
                          <a:latin typeface="Arial"/>
                        </a:rPr>
                        <a: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latin typeface="Arial"/>
                        </a:rPr>
                        <a:t>Meta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1" i="0" u="none" strike="noStrike">
                          <a:latin typeface="Arial"/>
                        </a:rPr>
                        <a:t>1er. TRIM.</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s-ES" sz="1000" b="1" i="0" u="none" strike="noStrike">
                          <a:latin typeface="Arial"/>
                        </a:rPr>
                        <a:t>2do. TRIM.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s-ES" sz="1000" b="1" i="0" u="none" strike="noStrike">
                          <a:latin typeface="Arial"/>
                        </a:rPr>
                        <a:t>3er. TRIM.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s-ES" sz="1000" b="1" i="0" u="none" strike="noStrike" dirty="0">
                          <a:latin typeface="Arial"/>
                        </a:rPr>
                        <a:t>4to. TRIM.</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r>
            </a:tbl>
          </a:graphicData>
        </a:graphic>
      </p:graphicFrame>
      <p:graphicFrame>
        <p:nvGraphicFramePr>
          <p:cNvPr id="6" name="5 Tabla"/>
          <p:cNvGraphicFramePr>
            <a:graphicFrameLocks noGrp="1"/>
          </p:cNvGraphicFramePr>
          <p:nvPr/>
        </p:nvGraphicFramePr>
        <p:xfrm>
          <a:off x="250825" y="2516188"/>
          <a:ext cx="8640957" cy="3505200"/>
        </p:xfrm>
        <a:graphic>
          <a:graphicData uri="http://schemas.openxmlformats.org/drawingml/2006/table">
            <a:tbl>
              <a:tblPr/>
              <a:tblGrid>
                <a:gridCol w="258398"/>
                <a:gridCol w="258398"/>
                <a:gridCol w="258398"/>
                <a:gridCol w="258398"/>
                <a:gridCol w="258398"/>
                <a:gridCol w="258398"/>
                <a:gridCol w="258398"/>
                <a:gridCol w="581395"/>
                <a:gridCol w="356835"/>
                <a:gridCol w="3186913"/>
                <a:gridCol w="713673"/>
                <a:gridCol w="566015"/>
                <a:gridCol w="356835"/>
                <a:gridCol w="356835"/>
                <a:gridCol w="356835"/>
                <a:gridCol w="356835"/>
              </a:tblGrid>
              <a:tr h="195385">
                <a:tc>
                  <a:txBody>
                    <a:bodyPr/>
                    <a:lstStyle/>
                    <a:p>
                      <a:pPr algn="ctr" fontAlgn="b"/>
                      <a:r>
                        <a:rPr lang="es-ES" sz="1000" b="1" i="0" u="none" strike="noStrike" dirty="0">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003</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ESTUDIOS Y PROYECTOS PARA LA INFRAESTRUCTURA HIDRÁULICA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1" i="0" u="none" strike="noStrike">
                          <a:solidFill>
                            <a:srgbClr val="0000CC"/>
                          </a:solidFill>
                          <a:latin typeface="Arial"/>
                        </a:rPr>
                        <a:t>DIRECCIÓN GENERAL DE DESARROLLOS INMOBILIARIOS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Estudios y Proyectos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Estudio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1" i="0" u="none" strike="noStrike">
                          <a:solidFill>
                            <a:srgbClr val="0000CC"/>
                          </a:solidFill>
                          <a:latin typeface="Arial"/>
                        </a:rPr>
                        <a:t>COORDINACIÓN DE COSTOS, CONCURSOS Y CONTRATOS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Elaboración del Padrón de Contratistas y Proveedores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Documento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3077">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Contratación de Obras, Arrendamientos, Adquisiciones y Servicios. (Desalinizadora San Carlos Nuevo Guaymas, Acueducto Revolución Primera Etapa, Presa Centenario-Nacozari-)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Informe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solidFill>
                            <a:srgbClr val="0000CC"/>
                          </a:solidFill>
                          <a:latin typeface="Arial"/>
                        </a:rPr>
                        <a:t>COORDINACIÓN DE INFRAESTRUCTURA HIDROAGRÍCOLA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Estudios y Proyectos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Estudio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AGUA POTABLE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001</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CONSTRUCCIÓN DE INFRAESTRUCTURA PARA AGUA POTABLE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solidFill>
                            <a:srgbClr val="0000CC"/>
                          </a:solidFill>
                          <a:latin typeface="Arial"/>
                        </a:rPr>
                        <a:t>COORDINACIÓN DE INFRAESTRUCTURA HIDROAGRÍCOLA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Elaboración de expedientes técnicos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Documento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5385">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Construcción de Infraestructura para agua potable (Acueducto Revolución Primera Etapa)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Obra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dirty="0">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
        <p:nvSpPr>
          <p:cNvPr id="7" name="Rectángulo 1"/>
          <p:cNvSpPr>
            <a:spLocks noChangeArrowheads="1"/>
          </p:cNvSpPr>
          <p:nvPr/>
        </p:nvSpPr>
        <p:spPr bwMode="auto">
          <a:xfrm>
            <a:off x="1219200" y="231304"/>
            <a:ext cx="6705600" cy="533400"/>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a:solidFill>
                <a:srgbClr val="FFFFFF"/>
              </a:solidFill>
              <a:latin typeface="Calibri" pitchFamily="34" charset="0"/>
            </a:endParaRPr>
          </a:p>
        </p:txBody>
      </p:sp>
      <p:sp>
        <p:nvSpPr>
          <p:cNvPr id="8" name="Título 1"/>
          <p:cNvSpPr txBox="1">
            <a:spLocks/>
          </p:cNvSpPr>
          <p:nvPr/>
        </p:nvSpPr>
        <p:spPr bwMode="auto">
          <a:xfrm>
            <a:off x="1644650" y="333375"/>
            <a:ext cx="5807075" cy="457200"/>
          </a:xfrm>
          <a:prstGeom prst="rect">
            <a:avLst/>
          </a:prstGeom>
          <a:noFill/>
          <a:ln w="9525">
            <a:noFill/>
            <a:miter lim="800000"/>
            <a:headEnd/>
            <a:tailEnd/>
          </a:ln>
        </p:spPr>
        <p:txBody>
          <a:bodyPr>
            <a:normAutofit/>
          </a:bodyPr>
          <a:lstStyle/>
          <a:p>
            <a:pPr algn="ctr" defTabSz="914400" fontAlgn="auto">
              <a:lnSpc>
                <a:spcPts val="2300"/>
              </a:lnSpc>
              <a:spcAft>
                <a:spcPts val="0"/>
              </a:spcAft>
              <a:defRPr/>
            </a:pPr>
            <a:r>
              <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rPr>
              <a:t>Programa Operativo Anual 2013</a:t>
            </a:r>
          </a:p>
          <a:p>
            <a:pPr defTabSz="914400" fontAlgn="auto">
              <a:lnSpc>
                <a:spcPts val="2300"/>
              </a:lnSpc>
              <a:spcAft>
                <a:spcPts val="0"/>
              </a:spcAft>
              <a:defRPr/>
            </a:pPr>
            <a:endPar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2 Subtítulo"/>
          <p:cNvSpPr>
            <a:spLocks noGrp="1"/>
          </p:cNvSpPr>
          <p:nvPr>
            <p:ph type="subTitle" idx="1"/>
          </p:nvPr>
        </p:nvSpPr>
        <p:spPr>
          <a:xfrm>
            <a:off x="1116013" y="1341438"/>
            <a:ext cx="6911975" cy="4679950"/>
          </a:xfrm>
        </p:spPr>
        <p:txBody>
          <a:bodyPr/>
          <a:lstStyle/>
          <a:p>
            <a:pPr algn="just"/>
            <a:r>
              <a:rPr lang="es-MX" sz="1600" smtClean="0">
                <a:solidFill>
                  <a:schemeClr val="tx1"/>
                </a:solidFill>
                <a:latin typeface="Trebuchet MS" pitchFamily="34" charset="0"/>
              </a:rPr>
              <a:t>Durante el tercer trimestre del año continuaron los trabajos en los diferentes frentes de trabajo del Acueducto Independencia, continúa el avance en el tendido de tuberías, la estructura de la obra de toma, el Edificio de Rebombeo, Subestación Eléctrica y  la terminación de  la  línea de transmisión.</a:t>
            </a:r>
          </a:p>
          <a:p>
            <a:pPr algn="just"/>
            <a:endParaRPr lang="es-MX" sz="1600" smtClean="0">
              <a:solidFill>
                <a:schemeClr val="tx1"/>
              </a:solidFill>
              <a:latin typeface="Trebuchet MS" pitchFamily="34" charset="0"/>
            </a:endParaRPr>
          </a:p>
          <a:p>
            <a:pPr algn="just"/>
            <a:r>
              <a:rPr lang="es-MX" sz="1600" smtClean="0">
                <a:solidFill>
                  <a:schemeClr val="tx1"/>
                </a:solidFill>
                <a:latin typeface="Trebuchet MS" pitchFamily="34" charset="0"/>
              </a:rPr>
              <a:t>El avance al 30 de septiembre  del Proyecto Integral es del 90</a:t>
            </a:r>
            <a:r>
              <a:rPr lang="es-MX" sz="1600" b="1" smtClean="0">
                <a:solidFill>
                  <a:schemeClr val="tx1"/>
                </a:solidFill>
                <a:latin typeface="Trebuchet MS" pitchFamily="34" charset="0"/>
              </a:rPr>
              <a:t>%.</a:t>
            </a:r>
          </a:p>
          <a:p>
            <a:pPr algn="just"/>
            <a:endParaRPr lang="es-MX" sz="1600" smtClean="0">
              <a:solidFill>
                <a:schemeClr val="tx1"/>
              </a:solidFill>
              <a:latin typeface="Trebuchet MS" pitchFamily="34" charset="0"/>
            </a:endParaRPr>
          </a:p>
          <a:p>
            <a:pPr algn="just"/>
            <a:r>
              <a:rPr lang="es-MX" sz="1600" smtClean="0">
                <a:solidFill>
                  <a:schemeClr val="tx1"/>
                </a:solidFill>
                <a:latin typeface="Trebuchet MS" pitchFamily="34" charset="0"/>
              </a:rPr>
              <a:t>El Proyecto Ejecutivo del Acueducto Independencia se tiene 100% terminado.</a:t>
            </a:r>
          </a:p>
          <a:p>
            <a:pPr algn="just"/>
            <a:endParaRPr lang="es-MX" sz="1600" smtClean="0">
              <a:solidFill>
                <a:schemeClr val="tx1"/>
              </a:solidFill>
              <a:latin typeface="Trebuchet MS" pitchFamily="34" charset="0"/>
            </a:endParaRPr>
          </a:p>
          <a:p>
            <a:pPr algn="just"/>
            <a:r>
              <a:rPr lang="es-MX" sz="1600" smtClean="0">
                <a:solidFill>
                  <a:schemeClr val="tx1"/>
                </a:solidFill>
                <a:latin typeface="Trebuchet MS" pitchFamily="34" charset="0"/>
              </a:rPr>
              <a:t>Los  avances al 30 de septiembre se describen a continuación:  </a:t>
            </a:r>
          </a:p>
          <a:p>
            <a:pPr algn="just"/>
            <a:endParaRPr lang="es-MX" sz="1600" smtClean="0">
              <a:solidFill>
                <a:schemeClr val="tx1"/>
              </a:solidFill>
              <a:latin typeface="Trebuchet MS" pitchFamily="34" charset="0"/>
            </a:endParaRPr>
          </a:p>
          <a:p>
            <a:pPr algn="just"/>
            <a:r>
              <a:rPr lang="es-MX" sz="1600" smtClean="0">
                <a:solidFill>
                  <a:schemeClr val="tx1"/>
                </a:solidFill>
                <a:latin typeface="Trebuchet MS" pitchFamily="34" charset="0"/>
              </a:rPr>
              <a:t>A esta fecha se han recibido </a:t>
            </a:r>
            <a:r>
              <a:rPr lang="es-MX" sz="1600" b="1" smtClean="0">
                <a:solidFill>
                  <a:schemeClr val="tx1"/>
                </a:solidFill>
                <a:latin typeface="Trebuchet MS" pitchFamily="34" charset="0"/>
              </a:rPr>
              <a:t>131.8 kilómetros </a:t>
            </a:r>
            <a:r>
              <a:rPr lang="es-MX" sz="1600" smtClean="0">
                <a:solidFill>
                  <a:schemeClr val="tx1"/>
                </a:solidFill>
                <a:latin typeface="Trebuchet MS" pitchFamily="34" charset="0"/>
              </a:rPr>
              <a:t>siendo el 98% del total de tubería.</a:t>
            </a:r>
            <a:endParaRPr lang="es-MX" sz="1400" smtClean="0">
              <a:solidFill>
                <a:schemeClr val="tx1"/>
              </a:solidFill>
              <a:latin typeface="Trebuchet MS" pitchFamily="34" charset="0"/>
            </a:endParaRPr>
          </a:p>
        </p:txBody>
      </p:sp>
      <p:sp>
        <p:nvSpPr>
          <p:cNvPr id="7" name="Rectángulo 1"/>
          <p:cNvSpPr>
            <a:spLocks noChangeArrowheads="1"/>
          </p:cNvSpPr>
          <p:nvPr/>
        </p:nvSpPr>
        <p:spPr bwMode="auto">
          <a:xfrm>
            <a:off x="1691680" y="188640"/>
            <a:ext cx="5832648" cy="720725"/>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lnSpc>
                <a:spcPts val="2300"/>
              </a:lnSpc>
              <a:defRPr/>
            </a:pPr>
            <a:r>
              <a:rPr lang="es-MX" sz="3600" dirty="0">
                <a:effectLst>
                  <a:outerShdw blurRad="38100" dist="38100" dir="2700000" algn="tl">
                    <a:srgbClr val="000000">
                      <a:alpha val="43137"/>
                    </a:srgbClr>
                  </a:outerShdw>
                </a:effectLst>
                <a:latin typeface="Trebuchet MS" pitchFamily="34" charset="0"/>
              </a:rPr>
              <a:t>Acueducto Independencia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251522" y="1018050"/>
          <a:ext cx="8640957" cy="1474846"/>
        </p:xfrm>
        <a:graphic>
          <a:graphicData uri="http://schemas.openxmlformats.org/drawingml/2006/table">
            <a:tbl>
              <a:tblPr/>
              <a:tblGrid>
                <a:gridCol w="258398"/>
                <a:gridCol w="258398"/>
                <a:gridCol w="258398"/>
                <a:gridCol w="258398"/>
                <a:gridCol w="258398"/>
                <a:gridCol w="258398"/>
                <a:gridCol w="258398"/>
                <a:gridCol w="581395"/>
                <a:gridCol w="356835"/>
                <a:gridCol w="3186913"/>
                <a:gridCol w="713673"/>
                <a:gridCol w="566015"/>
                <a:gridCol w="356835"/>
                <a:gridCol w="356835"/>
                <a:gridCol w="356835"/>
                <a:gridCol w="356835"/>
              </a:tblGrid>
              <a:tr h="253388">
                <a:tc gridSpan="9">
                  <a:txBody>
                    <a:bodyPr/>
                    <a:lstStyle/>
                    <a:p>
                      <a:pPr algn="l" fontAlgn="ctr"/>
                      <a:r>
                        <a:rPr lang="es-ES" sz="1000" b="1" i="0" u="none" strike="noStrike" dirty="0">
                          <a:latin typeface="Arial"/>
                        </a:rPr>
                        <a:t>ESTRUCTURA PROGRAMÁTICA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ctr"/>
                      <a:r>
                        <a:rPr lang="es-ES" sz="1000" b="1" i="0" u="none" strike="noStrike">
                          <a:latin typeface="Arial"/>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dirty="0">
                          <a:latin typeface="Arial"/>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3388">
                <a:tc gridSpan="9">
                  <a:txBody>
                    <a:bodyPr/>
                    <a:lstStyle/>
                    <a:p>
                      <a:pPr algn="ctr" fontAlgn="ctr"/>
                      <a:r>
                        <a:rPr lang="es-ES" sz="1000" b="1" i="0" u="none" strike="noStrike">
                          <a:latin typeface="Arial"/>
                        </a:rPr>
                        <a:t>claves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3">
                  <a:txBody>
                    <a:bodyPr/>
                    <a:lstStyle/>
                    <a:p>
                      <a:pPr algn="ctr" fontAlgn="ctr"/>
                      <a:r>
                        <a:rPr lang="es-ES" sz="1000" b="1" i="0" u="none" strike="noStrike" dirty="0">
                          <a:latin typeface="Arial"/>
                        </a:rPr>
                        <a:t>DESCRIPCION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3">
                  <a:txBody>
                    <a:bodyPr/>
                    <a:lstStyle/>
                    <a:p>
                      <a:pPr algn="ctr" fontAlgn="ctr"/>
                      <a:r>
                        <a:rPr lang="es-ES" sz="1000" b="1" i="0" u="none" strike="noStrike" dirty="0">
                          <a:latin typeface="Arial"/>
                        </a:rPr>
                        <a:t>UNIDAD DE MEDIDA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dirty="0">
                          <a:latin typeface="Arial"/>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3388">
                <a:tc>
                  <a:txBody>
                    <a:bodyPr/>
                    <a:lstStyle/>
                    <a:p>
                      <a:pPr algn="ctr" fontAlgn="ctr"/>
                      <a:r>
                        <a:rPr lang="es-ES" sz="1000" b="1" i="0" u="none" strike="noStrike">
                          <a:latin typeface="Arial"/>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ctr" fontAlgn="ctr"/>
                      <a:r>
                        <a:rPr lang="es-ES" sz="1000" b="1" i="0" u="none" strike="noStrike">
                          <a:latin typeface="Arial"/>
                        </a:rPr>
                        <a:t>Finalidad</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Función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Subfunción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ctr" fontAlgn="ctr"/>
                      <a:r>
                        <a:rPr lang="es-ES" sz="1000" b="1" i="0" u="none" strike="noStrike">
                          <a:latin typeface="Arial"/>
                        </a:rPr>
                        <a:t>Programa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Subprograma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s-ES" sz="1000" b="1" i="0" u="none" strike="noStrike">
                          <a:latin typeface="Arial"/>
                        </a:rPr>
                        <a:t>Actividad o Proyecto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s-ES" sz="10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vMerge="1">
                  <a:txBody>
                    <a:bodyPr/>
                    <a:lstStyle/>
                    <a:p>
                      <a:endParaRPr lang="es-ES"/>
                    </a:p>
                  </a:txBody>
                  <a:tcPr/>
                </a:tc>
                <a:tc vMerge="1">
                  <a:txBody>
                    <a:bodyPr/>
                    <a:lstStyle/>
                    <a:p>
                      <a:endParaRPr lang="es-ES"/>
                    </a:p>
                  </a:txBody>
                  <a:tcPr/>
                </a:tc>
                <a:tc rowSpan="2">
                  <a:txBody>
                    <a:bodyPr/>
                    <a:lstStyle/>
                    <a:p>
                      <a:pPr algn="ctr" fontAlgn="ctr"/>
                      <a:r>
                        <a:rPr lang="es-ES" sz="1000" b="1" i="0" u="none" strike="noStrike">
                          <a:latin typeface="Arial"/>
                        </a:rPr>
                        <a:t>ORIGINAL ANUAL</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4">
                  <a:txBody>
                    <a:bodyPr/>
                    <a:lstStyle/>
                    <a:p>
                      <a:pPr algn="ctr" fontAlgn="ctr"/>
                      <a:r>
                        <a:rPr lang="es-ES" sz="1000" b="1" i="0" u="none" strike="noStrike" dirty="0">
                          <a:latin typeface="Arial"/>
                        </a:rPr>
                        <a:t>CALENDARIO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714682">
                <a:tc>
                  <a:txBody>
                    <a:bodyPr/>
                    <a:lstStyle/>
                    <a:p>
                      <a:pPr algn="ctr" fontAlgn="ctr"/>
                      <a:r>
                        <a:rPr lang="es-ES" sz="1000" b="1" i="0" u="none" strike="noStrike">
                          <a:latin typeface="Arial"/>
                        </a:rPr>
                        <a:t>UR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1" i="0" u="none" strike="noStrike">
                          <a:latin typeface="Arial"/>
                        </a:rPr>
                        <a: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latin typeface="Arial"/>
                        </a:rPr>
                        <a:t>Meta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1" i="0" u="none" strike="noStrike">
                          <a:latin typeface="Arial"/>
                        </a:rPr>
                        <a:t>1er. TRIM.</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s-ES" sz="1000" b="1" i="0" u="none" strike="noStrike">
                          <a:latin typeface="Arial"/>
                        </a:rPr>
                        <a:t>2do. TRIM.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s-ES" sz="1000" b="1" i="0" u="none" strike="noStrike">
                          <a:latin typeface="Arial"/>
                        </a:rPr>
                        <a:t>3er. TRIM.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s-ES" sz="1000" b="1" i="0" u="none" strike="noStrike" dirty="0">
                          <a:latin typeface="Arial"/>
                        </a:rPr>
                        <a:t>4to. TRIM.</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r>
            </a:tbl>
          </a:graphicData>
        </a:graphic>
      </p:graphicFrame>
      <p:graphicFrame>
        <p:nvGraphicFramePr>
          <p:cNvPr id="5" name="4 Tabla"/>
          <p:cNvGraphicFramePr>
            <a:graphicFrameLocks noGrp="1"/>
          </p:cNvGraphicFramePr>
          <p:nvPr/>
        </p:nvGraphicFramePr>
        <p:xfrm>
          <a:off x="250825" y="2541588"/>
          <a:ext cx="8640957" cy="3048000"/>
        </p:xfrm>
        <a:graphic>
          <a:graphicData uri="http://schemas.openxmlformats.org/drawingml/2006/table">
            <a:tbl>
              <a:tblPr/>
              <a:tblGrid>
                <a:gridCol w="258398"/>
                <a:gridCol w="258398"/>
                <a:gridCol w="258398"/>
                <a:gridCol w="258398"/>
                <a:gridCol w="258398"/>
                <a:gridCol w="258398"/>
                <a:gridCol w="258398"/>
                <a:gridCol w="581395"/>
                <a:gridCol w="356835"/>
                <a:gridCol w="3186913"/>
                <a:gridCol w="713673"/>
                <a:gridCol w="566015"/>
                <a:gridCol w="356835"/>
                <a:gridCol w="356835"/>
                <a:gridCol w="356835"/>
                <a:gridCol w="356835"/>
              </a:tblGrid>
              <a:tr h="110718">
                <a:tc>
                  <a:txBody>
                    <a:bodyPr/>
                    <a:lstStyle/>
                    <a:p>
                      <a:pPr algn="ctr" fontAlgn="b"/>
                      <a:r>
                        <a:rPr lang="es-ES" sz="1000" b="1" i="0" u="none" strike="noStrike" dirty="0">
                          <a:latin typeface="Arial"/>
                        </a:rPr>
                        <a:t>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1" i="0" u="none" strike="noStrike">
                          <a:solidFill>
                            <a:srgbClr val="0000CC"/>
                          </a:solidFill>
                          <a:latin typeface="Arial"/>
                        </a:rPr>
                        <a:t>DIRECCIÓN GENERAL DE SUPERVISIÓN DE OBRA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5385">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Reporte de Supervisión (Presa Bicentenario-Pilares-, Desalnizadora San Carlos Nuevo Guaymas, Acueducto Revolución Primera Etapa)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Reporte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1" i="0" u="none" strike="noStrike">
                          <a:latin typeface="Arial"/>
                        </a:rPr>
                        <a:t>PLANEACION DE LA INFRAESTRUCTURA HIDRAULICA.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dirty="0">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5385">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003</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ESTUDIOS Y PROYECTOS PARA LA INFRAESTRUCTURA HIDRÁULICA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ES" sz="1000" b="1"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solidFill>
                            <a:srgbClr val="0000CC"/>
                          </a:solidFill>
                          <a:latin typeface="Arial"/>
                        </a:rPr>
                        <a:t>DIRECCIÓN GENERAL DE FINANZAS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Estudios Financieros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Informe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5385">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Resultados de la Operación del Ramal Sur del Acueducto Independencia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Reporte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solidFill>
                            <a:srgbClr val="0000CC"/>
                          </a:solidFill>
                          <a:latin typeface="Arial"/>
                        </a:rPr>
                        <a:t>DIRECCIÓN GENERAL JURÍDICA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MX" sz="1000" b="0" i="0" u="none" strike="noStrike">
                          <a:latin typeface="Arial"/>
                        </a:rPr>
                        <a:t>Desahogo de Procedimientos Administrativos y Judiciales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Asunto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Asesoría Legal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Consulta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1</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0" i="0" u="none" strike="noStrike">
                          <a:latin typeface="Arial"/>
                        </a:rPr>
                        <a:t>Elaboración de Instrumentos Jurídico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Convenio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5</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0718">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TOTAL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92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1000" b="1" i="0" u="none" strike="noStrike">
                          <a:latin typeface="Arial"/>
                        </a:rPr>
                        <a:t>21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1" i="0" u="none" strike="noStrike">
                          <a:latin typeface="Arial"/>
                        </a:rPr>
                        <a:t>24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1" i="0" u="none" strike="noStrike">
                          <a:latin typeface="Arial"/>
                        </a:rPr>
                        <a:t>23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s-ES" sz="1000" b="1" i="0" u="none" strike="noStrike">
                          <a:latin typeface="Arial"/>
                        </a:rPr>
                        <a:t>24</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7231">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latin typeface="Arial"/>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dirty="0">
                          <a:latin typeface="Arial"/>
                        </a:rPr>
                        <a:t> </a:t>
                      </a:r>
                    </a:p>
                  </a:txBody>
                  <a:tcPr marL="0" marR="0" marT="0" marB="0" anchor="b">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6" name="Rectángulo 1"/>
          <p:cNvSpPr>
            <a:spLocks noChangeArrowheads="1"/>
          </p:cNvSpPr>
          <p:nvPr/>
        </p:nvSpPr>
        <p:spPr bwMode="auto">
          <a:xfrm>
            <a:off x="1219200" y="231304"/>
            <a:ext cx="6705600" cy="533400"/>
          </a:xfrm>
          <a:prstGeom prst="rect">
            <a:avLst/>
          </a:prstGeom>
          <a:solidFill>
            <a:srgbClr val="BFBFB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lnSpc>
                <a:spcPts val="2300"/>
              </a:lnSpc>
              <a:defRPr/>
            </a:pPr>
            <a:endParaRPr lang="es-MX">
              <a:solidFill>
                <a:srgbClr val="FFFFFF"/>
              </a:solidFill>
              <a:latin typeface="Calibri" pitchFamily="34" charset="0"/>
            </a:endParaRPr>
          </a:p>
        </p:txBody>
      </p:sp>
      <p:sp>
        <p:nvSpPr>
          <p:cNvPr id="7" name="Título 1"/>
          <p:cNvSpPr txBox="1">
            <a:spLocks/>
          </p:cNvSpPr>
          <p:nvPr/>
        </p:nvSpPr>
        <p:spPr bwMode="auto">
          <a:xfrm>
            <a:off x="1644650" y="333375"/>
            <a:ext cx="5807075" cy="457200"/>
          </a:xfrm>
          <a:prstGeom prst="rect">
            <a:avLst/>
          </a:prstGeom>
          <a:noFill/>
          <a:ln w="9525">
            <a:noFill/>
            <a:miter lim="800000"/>
            <a:headEnd/>
            <a:tailEnd/>
          </a:ln>
        </p:spPr>
        <p:txBody>
          <a:bodyPr>
            <a:normAutofit/>
          </a:bodyPr>
          <a:lstStyle/>
          <a:p>
            <a:pPr algn="ctr" defTabSz="914400" fontAlgn="auto">
              <a:lnSpc>
                <a:spcPts val="2300"/>
              </a:lnSpc>
              <a:spcAft>
                <a:spcPts val="0"/>
              </a:spcAft>
              <a:defRPr/>
            </a:pPr>
            <a:r>
              <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rPr>
              <a:t>Programa Operativo Anual 2013</a:t>
            </a:r>
          </a:p>
          <a:p>
            <a:pPr defTabSz="914400" fontAlgn="auto">
              <a:lnSpc>
                <a:spcPts val="2300"/>
              </a:lnSpc>
              <a:spcAft>
                <a:spcPts val="0"/>
              </a:spcAft>
              <a:defRPr/>
            </a:pPr>
            <a:endParaRPr lang="es-ES_tradnl" sz="2400" b="1" spc="-150" dirty="0">
              <a:effectLst>
                <a:outerShdw blurRad="38100" dist="38100" dir="2700000" algn="tl">
                  <a:srgbClr val="000000">
                    <a:alpha val="43137"/>
                  </a:srgbClr>
                </a:outerShdw>
              </a:effectLst>
              <a:latin typeface="Trebuchet MS" pitchFamily="34" charset="0"/>
              <a:ea typeface="+mj-ea"/>
              <a:cs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ctrTitle"/>
          </p:nvPr>
        </p:nvSpPr>
        <p:spPr>
          <a:xfrm>
            <a:off x="1328997" y="2162944"/>
            <a:ext cx="6579394" cy="762000"/>
          </a:xfrm>
        </p:spPr>
        <p:txBody>
          <a:bodyPr rtlCol="0" anchor="t">
            <a:noAutofit/>
          </a:bodyPr>
          <a:lstStyle/>
          <a:p>
            <a:pPr eaLnBrk="1" fontAlgn="auto" hangingPunct="1">
              <a:spcAft>
                <a:spcPts val="0"/>
              </a:spcAft>
              <a:defRPr/>
            </a:pPr>
            <a:r>
              <a:rPr lang="es-ES_tradnl" sz="5000" b="1" dirty="0" smtClean="0">
                <a:latin typeface="Trebuchet MS" pitchFamily="34" charset="0"/>
                <a:cs typeface="Tahoma" pitchFamily="34" charset="0"/>
              </a:rPr>
              <a:t>Calendarización de Sesiones Ordinarias de Consejo Directivo 2013</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p:cNvSpPr>
            <a:spLocks noChangeArrowheads="1"/>
          </p:cNvSpPr>
          <p:nvPr/>
        </p:nvSpPr>
        <p:spPr bwMode="auto">
          <a:xfrm>
            <a:off x="1503040" y="260647"/>
            <a:ext cx="5877272" cy="720081"/>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lnSpc>
                <a:spcPts val="2300"/>
              </a:lnSpc>
              <a:defRPr/>
            </a:pPr>
            <a:r>
              <a:rPr lang="es-MX" sz="2800" dirty="0" smtClean="0">
                <a:effectLst>
                  <a:outerShdw blurRad="38100" dist="38100" dir="2700000" algn="tl">
                    <a:srgbClr val="000000">
                      <a:alpha val="43137"/>
                    </a:srgbClr>
                  </a:outerShdw>
                </a:effectLst>
                <a:latin typeface="Trebuchet MS" pitchFamily="34" charset="0"/>
              </a:rPr>
              <a:t>Calendario 2013</a:t>
            </a:r>
            <a:endParaRPr lang="es-MX" sz="2800" dirty="0">
              <a:effectLst>
                <a:outerShdw blurRad="38100" dist="38100" dir="2700000" algn="tl">
                  <a:srgbClr val="000000">
                    <a:alpha val="43137"/>
                  </a:srgbClr>
                </a:outerShdw>
              </a:effectLst>
              <a:latin typeface="Trebuchet MS" pitchFamily="34" charset="0"/>
            </a:endParaRPr>
          </a:p>
        </p:txBody>
      </p:sp>
      <p:graphicFrame>
        <p:nvGraphicFramePr>
          <p:cNvPr id="10" name="9 Tabla"/>
          <p:cNvGraphicFramePr>
            <a:graphicFrameLocks noGrp="1"/>
          </p:cNvGraphicFramePr>
          <p:nvPr/>
        </p:nvGraphicFramePr>
        <p:xfrm>
          <a:off x="1043607" y="1613026"/>
          <a:ext cx="7200801" cy="3298646"/>
        </p:xfrm>
        <a:graphic>
          <a:graphicData uri="http://schemas.openxmlformats.org/drawingml/2006/table">
            <a:tbl>
              <a:tblPr firstRow="1" bandRow="1">
                <a:tableStyleId>{5C22544A-7EE6-4342-B048-85BDC9FD1C3A}</a:tableStyleId>
              </a:tblPr>
              <a:tblGrid>
                <a:gridCol w="1800201"/>
                <a:gridCol w="2736304"/>
                <a:gridCol w="2664296"/>
              </a:tblGrid>
              <a:tr h="464006">
                <a:tc>
                  <a:txBody>
                    <a:bodyPr/>
                    <a:lstStyle/>
                    <a:p>
                      <a:pPr algn="ctr"/>
                      <a:r>
                        <a:rPr lang="es-MX" dirty="0" smtClean="0"/>
                        <a:t>Sesión Ordinaria</a:t>
                      </a:r>
                      <a:endParaRPr lang="es-MX" dirty="0"/>
                    </a:p>
                  </a:txBody>
                  <a:tcPr anchor="ctr"/>
                </a:tc>
                <a:tc>
                  <a:txBody>
                    <a:bodyPr/>
                    <a:lstStyle/>
                    <a:p>
                      <a:pPr algn="ctr"/>
                      <a:r>
                        <a:rPr lang="es-MX" dirty="0" smtClean="0"/>
                        <a:t>Período que se informa</a:t>
                      </a:r>
                      <a:endParaRPr lang="es-MX" dirty="0"/>
                    </a:p>
                  </a:txBody>
                  <a:tcPr anchor="ctr"/>
                </a:tc>
                <a:tc>
                  <a:txBody>
                    <a:bodyPr/>
                    <a:lstStyle/>
                    <a:p>
                      <a:pPr algn="ctr"/>
                      <a:r>
                        <a:rPr lang="es-MX" dirty="0" smtClean="0"/>
                        <a:t>Fecha estimada</a:t>
                      </a:r>
                      <a:endParaRPr lang="es-MX" dirty="0"/>
                    </a:p>
                  </a:txBody>
                  <a:tcPr anchor="ctr"/>
                </a:tc>
              </a:tr>
              <a:tr h="464006">
                <a:tc>
                  <a:txBody>
                    <a:bodyPr/>
                    <a:lstStyle/>
                    <a:p>
                      <a:pPr algn="ctr"/>
                      <a:r>
                        <a:rPr lang="es-MX" dirty="0" smtClean="0"/>
                        <a:t>Primera</a:t>
                      </a:r>
                      <a:endParaRPr lang="es-MX" dirty="0"/>
                    </a:p>
                  </a:txBody>
                  <a:tcPr anchor="ctr"/>
                </a:tc>
                <a:tc>
                  <a:txBody>
                    <a:bodyPr/>
                    <a:lstStyle/>
                    <a:p>
                      <a:pPr algn="l"/>
                      <a:r>
                        <a:rPr lang="es-MX" dirty="0" smtClean="0"/>
                        <a:t>Cuarto</a:t>
                      </a:r>
                      <a:r>
                        <a:rPr lang="es-MX" baseline="0" dirty="0" smtClean="0"/>
                        <a:t> trimestre  2012 (</a:t>
                      </a:r>
                      <a:r>
                        <a:rPr lang="es-MX" dirty="0" smtClean="0"/>
                        <a:t>Octubre,</a:t>
                      </a:r>
                      <a:r>
                        <a:rPr lang="es-MX" baseline="0" dirty="0" smtClean="0"/>
                        <a:t> noviembre y diciembre)</a:t>
                      </a:r>
                      <a:endParaRPr lang="es-MX" dirty="0"/>
                    </a:p>
                  </a:txBody>
                  <a:tcPr/>
                </a:tc>
                <a:tc>
                  <a:txBody>
                    <a:bodyPr/>
                    <a:lstStyle/>
                    <a:p>
                      <a:pPr algn="l"/>
                      <a:r>
                        <a:rPr lang="es-MX" dirty="0" smtClean="0"/>
                        <a:t>Jueves 28 de febrero</a:t>
                      </a:r>
                      <a:r>
                        <a:rPr lang="es-MX" baseline="0" dirty="0" smtClean="0"/>
                        <a:t> de 2013</a:t>
                      </a:r>
                      <a:endParaRPr lang="es-MX" dirty="0"/>
                    </a:p>
                  </a:txBody>
                  <a:tcPr/>
                </a:tc>
              </a:tr>
              <a:tr h="464006">
                <a:tc>
                  <a:txBody>
                    <a:bodyPr/>
                    <a:lstStyle/>
                    <a:p>
                      <a:pPr algn="ctr"/>
                      <a:r>
                        <a:rPr lang="es-MX" dirty="0" smtClean="0"/>
                        <a:t>Segunda</a:t>
                      </a:r>
                      <a:endParaRPr lang="es-MX" dirty="0"/>
                    </a:p>
                  </a:txBody>
                  <a:tcPr anchor="ctr"/>
                </a:tc>
                <a:tc>
                  <a:txBody>
                    <a:bodyPr/>
                    <a:lstStyle/>
                    <a:p>
                      <a:r>
                        <a:rPr lang="es-MX" dirty="0" smtClean="0"/>
                        <a:t>Primer trimestre (enero, febrero</a:t>
                      </a:r>
                      <a:r>
                        <a:rPr lang="es-MX" baseline="0" dirty="0" smtClean="0"/>
                        <a:t> y marzo 2013)</a:t>
                      </a:r>
                      <a:endParaRPr lang="es-MX" dirty="0"/>
                    </a:p>
                  </a:txBody>
                  <a:tcPr/>
                </a:tc>
                <a:tc>
                  <a:txBody>
                    <a:bodyPr/>
                    <a:lstStyle/>
                    <a:p>
                      <a:r>
                        <a:rPr lang="es-MX" dirty="0" smtClean="0"/>
                        <a:t>Jueves</a:t>
                      </a:r>
                      <a:r>
                        <a:rPr lang="es-MX" baseline="0" dirty="0" smtClean="0"/>
                        <a:t> 16 de mayo de 2013</a:t>
                      </a:r>
                      <a:endParaRPr lang="es-MX" dirty="0"/>
                    </a:p>
                  </a:txBody>
                  <a:tcPr/>
                </a:tc>
              </a:tr>
              <a:tr h="464006">
                <a:tc>
                  <a:txBody>
                    <a:bodyPr/>
                    <a:lstStyle/>
                    <a:p>
                      <a:pPr algn="ctr"/>
                      <a:r>
                        <a:rPr lang="es-MX" dirty="0" smtClean="0"/>
                        <a:t>Tercera</a:t>
                      </a:r>
                      <a:endParaRPr lang="es-MX" dirty="0"/>
                    </a:p>
                  </a:txBody>
                  <a:tcPr anchor="ctr"/>
                </a:tc>
                <a:tc>
                  <a:txBody>
                    <a:bodyPr/>
                    <a:lstStyle/>
                    <a:p>
                      <a:r>
                        <a:rPr lang="es-MX" dirty="0" smtClean="0"/>
                        <a:t>Segundo trimestre (abril, mayo y junio</a:t>
                      </a:r>
                      <a:r>
                        <a:rPr lang="es-MX" baseline="0" dirty="0" smtClean="0"/>
                        <a:t> 2013)</a:t>
                      </a:r>
                      <a:endParaRPr lang="es-MX" dirty="0"/>
                    </a:p>
                  </a:txBody>
                  <a:tcPr/>
                </a:tc>
                <a:tc>
                  <a:txBody>
                    <a:bodyPr/>
                    <a:lstStyle/>
                    <a:p>
                      <a:r>
                        <a:rPr lang="es-MX" dirty="0" smtClean="0"/>
                        <a:t>Viernes 09 de agosto de 2013</a:t>
                      </a:r>
                      <a:endParaRPr lang="es-MX" dirty="0"/>
                    </a:p>
                  </a:txBody>
                  <a:tcPr/>
                </a:tc>
              </a:tr>
              <a:tr h="464006">
                <a:tc>
                  <a:txBody>
                    <a:bodyPr/>
                    <a:lstStyle/>
                    <a:p>
                      <a:pPr algn="ctr"/>
                      <a:r>
                        <a:rPr lang="es-MX" dirty="0" smtClean="0"/>
                        <a:t>Cuarta</a:t>
                      </a:r>
                      <a:endParaRPr lang="es-MX" dirty="0"/>
                    </a:p>
                  </a:txBody>
                  <a:tcPr anchor="ctr"/>
                </a:tc>
                <a:tc>
                  <a:txBody>
                    <a:bodyPr/>
                    <a:lstStyle/>
                    <a:p>
                      <a:r>
                        <a:rPr lang="es-MX" dirty="0" smtClean="0"/>
                        <a:t>Tercer trimestre (julio, agosto</a:t>
                      </a:r>
                      <a:r>
                        <a:rPr lang="es-MX" baseline="0" dirty="0" smtClean="0"/>
                        <a:t> y septiembre 2013)</a:t>
                      </a:r>
                      <a:endParaRPr lang="es-MX" dirty="0"/>
                    </a:p>
                  </a:txBody>
                  <a:tcPr/>
                </a:tc>
                <a:tc>
                  <a:txBody>
                    <a:bodyPr/>
                    <a:lstStyle/>
                    <a:p>
                      <a:r>
                        <a:rPr lang="es-MX" dirty="0" smtClean="0"/>
                        <a:t>Viernes 29 de</a:t>
                      </a:r>
                      <a:r>
                        <a:rPr lang="es-MX" baseline="0" dirty="0" smtClean="0"/>
                        <a:t> noviembre de 2013</a:t>
                      </a:r>
                      <a:endParaRPr lang="es-MX"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16013" y="1773238"/>
            <a:ext cx="6840537" cy="3311525"/>
          </a:xfrm>
        </p:spPr>
        <p:txBody>
          <a:bodyPr rtlCol="0">
            <a:noAutofit/>
          </a:bodyPr>
          <a:lstStyle/>
          <a:p>
            <a:pPr algn="just" eaLnBrk="1" fontAlgn="auto" hangingPunct="1">
              <a:spcAft>
                <a:spcPts val="0"/>
              </a:spcAft>
              <a:buFont typeface="Arial" pitchFamily="34" charset="0"/>
              <a:buNone/>
              <a:defRPr/>
            </a:pPr>
            <a:endParaRPr lang="es-MX" sz="1400" dirty="0" smtClean="0">
              <a:solidFill>
                <a:schemeClr val="tx1"/>
              </a:solidFill>
            </a:endParaRPr>
          </a:p>
          <a:p>
            <a:pPr indent="177800" algn="just" eaLnBrk="1" fontAlgn="auto" hangingPunct="1">
              <a:spcAft>
                <a:spcPts val="0"/>
              </a:spcAft>
              <a:buFont typeface="Arial" pitchFamily="34" charset="0"/>
              <a:buChar char="•"/>
              <a:defRPr/>
            </a:pPr>
            <a:r>
              <a:rPr lang="es-MX" sz="2400" b="1" dirty="0" smtClean="0">
                <a:solidFill>
                  <a:schemeClr val="tx1"/>
                </a:solidFill>
                <a:effectLst>
                  <a:outerShdw blurRad="38100" dist="38100" dir="2700000" algn="tl">
                    <a:srgbClr val="000000">
                      <a:alpha val="43137"/>
                    </a:srgbClr>
                  </a:outerShdw>
                </a:effectLst>
                <a:latin typeface="Trebuchet MS" pitchFamily="34" charset="0"/>
              </a:rPr>
              <a:t>Conducción por Gravedad</a:t>
            </a:r>
          </a:p>
          <a:p>
            <a:pPr algn="just">
              <a:defRPr/>
            </a:pPr>
            <a:r>
              <a:rPr lang="es-MX" sz="1600" dirty="0" smtClean="0">
                <a:solidFill>
                  <a:schemeClr val="tx1"/>
                </a:solidFill>
                <a:latin typeface="Trebuchet MS" pitchFamily="34" charset="0"/>
              </a:rPr>
              <a:t>Consta de </a:t>
            </a:r>
            <a:r>
              <a:rPr lang="es-MX" sz="1600" b="1" dirty="0" smtClean="0">
                <a:solidFill>
                  <a:schemeClr val="tx1"/>
                </a:solidFill>
                <a:latin typeface="Trebuchet MS" pitchFamily="34" charset="0"/>
              </a:rPr>
              <a:t>127 </a:t>
            </a:r>
            <a:r>
              <a:rPr lang="es-MX" sz="1600" dirty="0" smtClean="0">
                <a:solidFill>
                  <a:schemeClr val="tx1"/>
                </a:solidFill>
                <a:latin typeface="Trebuchet MS" pitchFamily="34" charset="0"/>
              </a:rPr>
              <a:t>km de longitud de tubería considerando el ramal sur.</a:t>
            </a:r>
          </a:p>
          <a:p>
            <a:pPr algn="just">
              <a:defRPr/>
            </a:pPr>
            <a:r>
              <a:rPr lang="es-MX" sz="1600" dirty="0" smtClean="0">
                <a:solidFill>
                  <a:schemeClr val="tx1"/>
                </a:solidFill>
                <a:latin typeface="Trebuchet MS" pitchFamily="34" charset="0"/>
              </a:rPr>
              <a:t>Se tiene excavación  en  el orden de </a:t>
            </a:r>
            <a:r>
              <a:rPr lang="es-MX" sz="1600" b="1" dirty="0" smtClean="0">
                <a:solidFill>
                  <a:schemeClr val="tx1"/>
                </a:solidFill>
                <a:latin typeface="Trebuchet MS" pitchFamily="34" charset="0"/>
              </a:rPr>
              <a:t>122.7</a:t>
            </a:r>
            <a:r>
              <a:rPr lang="es-MX" sz="1600" dirty="0" smtClean="0">
                <a:solidFill>
                  <a:schemeClr val="tx1"/>
                </a:solidFill>
                <a:latin typeface="Trebuchet MS" pitchFamily="34" charset="0"/>
              </a:rPr>
              <a:t> kilómetros e instalados en ella </a:t>
            </a:r>
            <a:r>
              <a:rPr lang="es-MX" sz="1600" b="1" dirty="0" smtClean="0">
                <a:solidFill>
                  <a:schemeClr val="tx1"/>
                </a:solidFill>
                <a:latin typeface="Trebuchet MS" pitchFamily="34" charset="0"/>
              </a:rPr>
              <a:t>119</a:t>
            </a:r>
            <a:r>
              <a:rPr lang="es-MX" sz="1600" dirty="0" smtClean="0">
                <a:solidFill>
                  <a:schemeClr val="tx1"/>
                </a:solidFill>
                <a:latin typeface="Trebuchet MS" pitchFamily="34" charset="0"/>
              </a:rPr>
              <a:t> kilómetros. Se continua con los trabajos de soldadura</a:t>
            </a:r>
          </a:p>
          <a:p>
            <a:pPr algn="just" eaLnBrk="1" fontAlgn="auto" hangingPunct="1">
              <a:spcAft>
                <a:spcPts val="0"/>
              </a:spcAft>
              <a:buFont typeface="Arial" pitchFamily="34" charset="0"/>
              <a:buNone/>
              <a:defRPr/>
            </a:pPr>
            <a:endParaRPr lang="es-MX" sz="1600" dirty="0" smtClean="0">
              <a:solidFill>
                <a:schemeClr val="tx1"/>
              </a:solidFill>
              <a:latin typeface="Trebuchet MS" pitchFamily="34" charset="0"/>
            </a:endParaRPr>
          </a:p>
          <a:p>
            <a:pPr indent="177800" algn="just" eaLnBrk="1" fontAlgn="auto" hangingPunct="1">
              <a:spcAft>
                <a:spcPts val="0"/>
              </a:spcAft>
              <a:buFont typeface="Arial" pitchFamily="34" charset="0"/>
              <a:buChar char="•"/>
              <a:defRPr/>
            </a:pPr>
            <a:r>
              <a:rPr lang="es-MX" sz="2400" b="1" dirty="0" smtClean="0">
                <a:solidFill>
                  <a:schemeClr val="tx1"/>
                </a:solidFill>
                <a:effectLst>
                  <a:outerShdw blurRad="38100" dist="38100" dir="2700000" algn="tl">
                    <a:srgbClr val="000000">
                      <a:alpha val="43137"/>
                    </a:srgbClr>
                  </a:outerShdw>
                </a:effectLst>
                <a:latin typeface="Trebuchet MS" pitchFamily="34" charset="0"/>
              </a:rPr>
              <a:t>Conducción por Bombeo</a:t>
            </a:r>
          </a:p>
          <a:p>
            <a:pPr algn="just">
              <a:defRPr/>
            </a:pPr>
            <a:r>
              <a:rPr lang="es-MX" sz="1600" dirty="0" smtClean="0">
                <a:solidFill>
                  <a:schemeClr val="tx1"/>
                </a:solidFill>
                <a:latin typeface="Trebuchet MS" pitchFamily="34" charset="0"/>
              </a:rPr>
              <a:t>Consta de 5 km de longitud de tubería, se trabaja de la zanja a través del camino y en los tramos aéreos  armando los soportes</a:t>
            </a:r>
          </a:p>
        </p:txBody>
      </p:sp>
      <p:sp>
        <p:nvSpPr>
          <p:cNvPr id="9" name="Rectángulo 1"/>
          <p:cNvSpPr>
            <a:spLocks noChangeArrowheads="1"/>
          </p:cNvSpPr>
          <p:nvPr/>
        </p:nvSpPr>
        <p:spPr bwMode="auto">
          <a:xfrm>
            <a:off x="1691680" y="188640"/>
            <a:ext cx="5832648" cy="720725"/>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lnSpc>
                <a:spcPts val="2300"/>
              </a:lnSpc>
              <a:defRPr/>
            </a:pPr>
            <a:r>
              <a:rPr lang="es-MX" sz="3600" dirty="0">
                <a:effectLst>
                  <a:outerShdw blurRad="38100" dist="38100" dir="2700000" algn="tl">
                    <a:srgbClr val="000000">
                      <a:alpha val="43137"/>
                    </a:srgbClr>
                  </a:outerShdw>
                </a:effectLst>
                <a:latin typeface="Trebuchet MS" pitchFamily="34" charset="0"/>
              </a:rPr>
              <a:t>Acueducto Independencia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Subtítulo"/>
          <p:cNvSpPr txBox="1">
            <a:spLocks/>
          </p:cNvSpPr>
          <p:nvPr/>
        </p:nvSpPr>
        <p:spPr bwMode="auto">
          <a:xfrm>
            <a:off x="755576" y="1125537"/>
            <a:ext cx="7993137" cy="2735511"/>
          </a:xfrm>
          <a:prstGeom prst="rect">
            <a:avLst/>
          </a:prstGeom>
          <a:noFill/>
          <a:ln>
            <a:noFill/>
          </a:ln>
          <a:extLst/>
        </p:spPr>
        <p:txBody>
          <a:bodyPr/>
          <a:lstStyle>
            <a:lvl1pPr indent="177800"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algn="just" eaLnBrk="1" hangingPunct="1">
              <a:buFont typeface="Arial" charset="0"/>
              <a:buChar char="•"/>
              <a:defRPr/>
            </a:pPr>
            <a:r>
              <a:rPr lang="es-MX" sz="2000" b="1" dirty="0" smtClean="0">
                <a:latin typeface="Trebuchet MS" pitchFamily="34" charset="0"/>
              </a:rPr>
              <a:t>Obra de Toma</a:t>
            </a:r>
          </a:p>
          <a:p>
            <a:pPr marL="4763" lvl="2" algn="just">
              <a:tabLst>
                <a:tab pos="361898" algn="l"/>
              </a:tabLst>
              <a:defRPr/>
            </a:pPr>
            <a:r>
              <a:rPr lang="es-MX" sz="1600" dirty="0" smtClean="0">
                <a:latin typeface="Trebuchet MS" pitchFamily="34" charset="0"/>
              </a:rPr>
              <a:t>El diseño estructural contempla 20 pilas las cuales ya fueron coladas. Continúa con el armado de la estructura, la colocación de la lámina </a:t>
            </a:r>
            <a:r>
              <a:rPr lang="es-MX" sz="1600" dirty="0" err="1" smtClean="0">
                <a:latin typeface="Trebuchet MS" pitchFamily="34" charset="0"/>
              </a:rPr>
              <a:t>Steel</a:t>
            </a:r>
            <a:r>
              <a:rPr lang="es-MX" sz="1600" dirty="0" smtClean="0">
                <a:latin typeface="Trebuchet MS" pitchFamily="34" charset="0"/>
              </a:rPr>
              <a:t> </a:t>
            </a:r>
            <a:r>
              <a:rPr lang="es-MX" sz="1600" dirty="0" err="1" smtClean="0">
                <a:latin typeface="Trebuchet MS" pitchFamily="34" charset="0"/>
              </a:rPr>
              <a:t>Deck</a:t>
            </a:r>
            <a:r>
              <a:rPr lang="es-MX" sz="1600" dirty="0" smtClean="0">
                <a:latin typeface="Trebuchet MS" pitchFamily="34" charset="0"/>
              </a:rPr>
              <a:t> en la estructura levantada y el colado de la losa.</a:t>
            </a:r>
          </a:p>
          <a:p>
            <a:pPr marL="4763" lvl="2" algn="just">
              <a:tabLst>
                <a:tab pos="361898" algn="l"/>
              </a:tabLst>
              <a:defRPr/>
            </a:pPr>
            <a:r>
              <a:rPr lang="es-MX" sz="1600" dirty="0" smtClean="0">
                <a:latin typeface="Trebuchet MS" pitchFamily="34" charset="0"/>
              </a:rPr>
              <a:t>Se trabaja en la colocación y ajuste de tornillería en la estructura.</a:t>
            </a:r>
          </a:p>
          <a:p>
            <a:pPr marL="0" lvl="2" algn="just">
              <a:tabLst>
                <a:tab pos="361898" algn="l"/>
              </a:tabLst>
              <a:defRPr/>
            </a:pPr>
            <a:endParaRPr lang="es-MX" sz="1600" dirty="0" smtClean="0">
              <a:latin typeface="Trebuchet MS" pitchFamily="34" charset="0"/>
            </a:endParaRPr>
          </a:p>
          <a:p>
            <a:pPr marL="0" lvl="2" algn="just">
              <a:tabLst>
                <a:tab pos="361898" algn="l"/>
              </a:tabLst>
              <a:defRPr/>
            </a:pPr>
            <a:r>
              <a:rPr lang="es-MX" sz="1600" dirty="0" smtClean="0">
                <a:latin typeface="Trebuchet MS" pitchFamily="34" charset="0"/>
              </a:rPr>
              <a:t>Los equipos de bombeo de la Obra de Toma constan de 5 bombas verticales de un gasto de 595 </a:t>
            </a:r>
            <a:r>
              <a:rPr lang="es-MX" sz="1600" dirty="0" err="1" smtClean="0">
                <a:latin typeface="Trebuchet MS" pitchFamily="34" charset="0"/>
              </a:rPr>
              <a:t>lps</a:t>
            </a:r>
            <a:r>
              <a:rPr lang="es-MX" sz="1600" dirty="0" smtClean="0">
                <a:latin typeface="Trebuchet MS" pitchFamily="34" charset="0"/>
              </a:rPr>
              <a:t>, accionadas por motores de 1500 HP. Los 5 equipos se encuentran en el almacén del Consorcio en Hermosillo.</a:t>
            </a:r>
          </a:p>
          <a:p>
            <a:pPr marL="0" lvl="2" algn="just" eaLnBrk="1" hangingPunct="1">
              <a:defRPr/>
            </a:pPr>
            <a:endParaRPr lang="es-MX" sz="1400" dirty="0" smtClean="0"/>
          </a:p>
          <a:p>
            <a:pPr marL="0" lvl="2" algn="just" eaLnBrk="1" hangingPunct="1">
              <a:defRPr/>
            </a:pPr>
            <a:endParaRPr lang="es-MX" sz="1400" dirty="0" smtClean="0"/>
          </a:p>
        </p:txBody>
      </p:sp>
      <p:sp>
        <p:nvSpPr>
          <p:cNvPr id="9" name="Rectángulo 1"/>
          <p:cNvSpPr>
            <a:spLocks noChangeArrowheads="1"/>
          </p:cNvSpPr>
          <p:nvPr/>
        </p:nvSpPr>
        <p:spPr bwMode="auto">
          <a:xfrm>
            <a:off x="1691680" y="188640"/>
            <a:ext cx="5832648" cy="720725"/>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lnSpc>
                <a:spcPts val="2300"/>
              </a:lnSpc>
              <a:defRPr/>
            </a:pPr>
            <a:r>
              <a:rPr lang="es-MX" sz="3600" dirty="0">
                <a:effectLst>
                  <a:outerShdw blurRad="38100" dist="38100" dir="2700000" algn="tl">
                    <a:srgbClr val="000000">
                      <a:alpha val="43137"/>
                    </a:srgbClr>
                  </a:outerShdw>
                </a:effectLst>
                <a:latin typeface="Trebuchet MS" pitchFamily="34" charset="0"/>
              </a:rPr>
              <a:t>Acueducto Independencia</a:t>
            </a:r>
          </a:p>
        </p:txBody>
      </p:sp>
      <p:sp>
        <p:nvSpPr>
          <p:cNvPr id="12" name="2 Subtítulo"/>
          <p:cNvSpPr txBox="1">
            <a:spLocks/>
          </p:cNvSpPr>
          <p:nvPr/>
        </p:nvSpPr>
        <p:spPr>
          <a:xfrm>
            <a:off x="755576" y="3573016"/>
            <a:ext cx="8113076" cy="1870075"/>
          </a:xfrm>
          <a:prstGeom prst="rect">
            <a:avLst/>
          </a:prstGeom>
        </p:spPr>
        <p:txBody>
          <a:bodyPr/>
          <a:lstStyle/>
          <a:p>
            <a:pPr indent="177800" algn="just">
              <a:buFont typeface="Arial" pitchFamily="34" charset="0"/>
              <a:buChar char="•"/>
              <a:defRPr/>
            </a:pPr>
            <a:r>
              <a:rPr lang="es-MX" sz="2000" b="1" dirty="0">
                <a:latin typeface="Trebuchet MS" pitchFamily="34" charset="0"/>
              </a:rPr>
              <a:t>Planta de </a:t>
            </a:r>
            <a:r>
              <a:rPr lang="es-MX" sz="2000" b="1" dirty="0" err="1">
                <a:latin typeface="Trebuchet MS" pitchFamily="34" charset="0"/>
              </a:rPr>
              <a:t>Rebombeo</a:t>
            </a:r>
            <a:endParaRPr lang="es-MX" sz="2000" b="1" dirty="0">
              <a:latin typeface="Trebuchet MS" pitchFamily="34" charset="0"/>
            </a:endParaRPr>
          </a:p>
          <a:p>
            <a:pPr algn="just">
              <a:defRPr/>
            </a:pPr>
            <a:r>
              <a:rPr lang="es-MX" sz="1600" dirty="0">
                <a:latin typeface="Trebuchet MS" pitchFamily="34" charset="0"/>
              </a:rPr>
              <a:t>En Edificio de Bombas: Se tiene instalada la armadura, se inició la colocación de panel </a:t>
            </a:r>
            <a:r>
              <a:rPr lang="es-MX" sz="1600" dirty="0" err="1">
                <a:latin typeface="Trebuchet MS" pitchFamily="34" charset="0"/>
              </a:rPr>
              <a:t>Durock</a:t>
            </a:r>
            <a:r>
              <a:rPr lang="es-MX" sz="1600" dirty="0">
                <a:latin typeface="Trebuchet MS" pitchFamily="34" charset="0"/>
              </a:rPr>
              <a:t> en lado oriente del edificio; continúa la pintura de la estructura; se suministra el panel que se utilizará de la cubierta del edificio. </a:t>
            </a:r>
          </a:p>
          <a:p>
            <a:pPr algn="just">
              <a:defRPr/>
            </a:pPr>
            <a:endParaRPr lang="es-MX" sz="1600" dirty="0">
              <a:latin typeface="Trebuchet MS" pitchFamily="34" charset="0"/>
            </a:endParaRPr>
          </a:p>
          <a:p>
            <a:pPr algn="just">
              <a:defRPr/>
            </a:pPr>
            <a:r>
              <a:rPr lang="es-MX" sz="1600" dirty="0">
                <a:latin typeface="Trebuchet MS" pitchFamily="34" charset="0"/>
              </a:rPr>
              <a:t>Se montaron las 5 bombas horizontales de un gasto de 595 </a:t>
            </a:r>
            <a:r>
              <a:rPr lang="es-MX" sz="1600" dirty="0" err="1">
                <a:latin typeface="Trebuchet MS" pitchFamily="34" charset="0"/>
              </a:rPr>
              <a:t>lps</a:t>
            </a:r>
            <a:r>
              <a:rPr lang="es-MX" sz="1600" dirty="0">
                <a:latin typeface="Trebuchet MS" pitchFamily="34" charset="0"/>
              </a:rPr>
              <a:t>.</a:t>
            </a:r>
            <a:endParaRPr lang="es-MX" sz="1600" b="1" dirty="0">
              <a:latin typeface="Trebuchet MS" pitchFamily="34" charset="0"/>
            </a:endParaRPr>
          </a:p>
          <a:p>
            <a:pPr algn="just" fontAlgn="auto">
              <a:lnSpc>
                <a:spcPct val="80000"/>
              </a:lnSpc>
              <a:spcBef>
                <a:spcPct val="20000"/>
              </a:spcBef>
              <a:spcAft>
                <a:spcPts val="0"/>
              </a:spcAft>
              <a:buFont typeface="Arial" pitchFamily="34" charset="0"/>
              <a:buNone/>
              <a:defRPr/>
            </a:pPr>
            <a:endParaRPr lang="es-MX" sz="1600" dirty="0">
              <a:latin typeface="Trebuchet MS" pitchFamily="34" charset="0"/>
            </a:endParaRPr>
          </a:p>
          <a:p>
            <a:pPr algn="just" fontAlgn="auto">
              <a:lnSpc>
                <a:spcPct val="80000"/>
              </a:lnSpc>
              <a:spcBef>
                <a:spcPct val="20000"/>
              </a:spcBef>
              <a:spcAft>
                <a:spcPts val="0"/>
              </a:spcAft>
              <a:buFont typeface="Arial" pitchFamily="34" charset="0"/>
              <a:buChar char="•"/>
              <a:defRPr/>
            </a:pPr>
            <a:endParaRPr lang="es-MX"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684213" y="1125538"/>
            <a:ext cx="7632700" cy="1943100"/>
          </a:xfrm>
          <a:prstGeom prst="rect">
            <a:avLst/>
          </a:prstGeom>
        </p:spPr>
        <p:txBody>
          <a:bodyPr/>
          <a:lstStyle/>
          <a:p>
            <a:pPr indent="177800" algn="just">
              <a:lnSpc>
                <a:spcPct val="80000"/>
              </a:lnSpc>
              <a:spcBef>
                <a:spcPct val="20000"/>
              </a:spcBef>
              <a:buFont typeface="Arial" charset="0"/>
              <a:buChar char="•"/>
            </a:pPr>
            <a:r>
              <a:rPr lang="es-MX" sz="2400" b="1" dirty="0">
                <a:effectLst>
                  <a:outerShdw blurRad="38100" dist="38100" dir="2700000" algn="tl">
                    <a:srgbClr val="C0C0C0"/>
                  </a:outerShdw>
                </a:effectLst>
                <a:latin typeface="Trebuchet MS" pitchFamily="34" charset="0"/>
              </a:rPr>
              <a:t>Subestación y Línea de </a:t>
            </a:r>
            <a:r>
              <a:rPr lang="es-MX" sz="2400" b="1" dirty="0" smtClean="0">
                <a:effectLst>
                  <a:outerShdw blurRad="38100" dist="38100" dir="2700000" algn="tl">
                    <a:srgbClr val="C0C0C0"/>
                  </a:outerShdw>
                </a:effectLst>
                <a:latin typeface="Trebuchet MS" pitchFamily="34" charset="0"/>
              </a:rPr>
              <a:t>Transmisión</a:t>
            </a:r>
          </a:p>
          <a:p>
            <a:pPr algn="just">
              <a:lnSpc>
                <a:spcPct val="80000"/>
              </a:lnSpc>
              <a:spcBef>
                <a:spcPct val="20000"/>
              </a:spcBef>
            </a:pPr>
            <a:endParaRPr lang="es-MX" sz="2400" b="1" dirty="0" smtClean="0">
              <a:effectLst>
                <a:outerShdw blurRad="38100" dist="38100" dir="2700000" algn="tl">
                  <a:srgbClr val="C0C0C0"/>
                </a:outerShdw>
              </a:effectLst>
              <a:latin typeface="Trebuchet MS" pitchFamily="34" charset="0"/>
            </a:endParaRPr>
          </a:p>
          <a:p>
            <a:pPr algn="just">
              <a:lnSpc>
                <a:spcPct val="80000"/>
              </a:lnSpc>
              <a:spcBef>
                <a:spcPct val="20000"/>
              </a:spcBef>
            </a:pPr>
            <a:r>
              <a:rPr lang="es-MX" sz="1600" dirty="0" smtClean="0">
                <a:latin typeface="Trebuchet MS" pitchFamily="34" charset="0"/>
              </a:rPr>
              <a:t>La </a:t>
            </a:r>
            <a:r>
              <a:rPr lang="es-MX" sz="1600" dirty="0">
                <a:latin typeface="Trebuchet MS" pitchFamily="34" charset="0"/>
              </a:rPr>
              <a:t>Subestación se ubica a un costado de la Planta de </a:t>
            </a:r>
            <a:r>
              <a:rPr lang="es-MX" sz="1600" dirty="0" err="1">
                <a:latin typeface="Trebuchet MS" pitchFamily="34" charset="0"/>
              </a:rPr>
              <a:t>Rebombeo</a:t>
            </a:r>
            <a:r>
              <a:rPr lang="es-MX" sz="1600" dirty="0">
                <a:latin typeface="Trebuchet MS" pitchFamily="34" charset="0"/>
              </a:rPr>
              <a:t>, cuenta con 2 transformadores de 20 MVA cada uno. Esta subestación es alimentada desde la Presa del Novillo a través de 9 torres de transmisión. La línea de transmisión se encuentran terminada.</a:t>
            </a:r>
          </a:p>
          <a:p>
            <a:pPr marL="0" lvl="2" indent="9525" algn="just"/>
            <a:endParaRPr lang="es-MX" sz="1600" dirty="0">
              <a:latin typeface="Trebuchet MS" pitchFamily="34" charset="0"/>
            </a:endParaRPr>
          </a:p>
          <a:p>
            <a:pPr marL="0" lvl="2" indent="9525" algn="just"/>
            <a:r>
              <a:rPr lang="es-MX" sz="1600" dirty="0">
                <a:latin typeface="Trebuchet MS" pitchFamily="34" charset="0"/>
              </a:rPr>
              <a:t>Se tiene el cuarto para recibir e instalar los gabinetes de control, se construyen las banquetas en el área exterior; se avanza en la construcción de la fosa de aceites. </a:t>
            </a:r>
          </a:p>
          <a:p>
            <a:pPr marL="0" lvl="2" indent="9525" algn="just"/>
            <a:endParaRPr lang="es-MX" sz="1600" dirty="0">
              <a:latin typeface="Trebuchet MS" pitchFamily="34" charset="0"/>
            </a:endParaRPr>
          </a:p>
          <a:p>
            <a:pPr marL="0" lvl="2" indent="9525" algn="just"/>
            <a:r>
              <a:rPr lang="es-MX" sz="1600" dirty="0">
                <a:latin typeface="Trebuchet MS" pitchFamily="34" charset="0"/>
              </a:rPr>
              <a:t>Los dos transformadores (115 KV) ya están en el sitio de la obra.</a:t>
            </a:r>
          </a:p>
        </p:txBody>
      </p:sp>
      <p:sp>
        <p:nvSpPr>
          <p:cNvPr id="9" name="Rectángulo 1"/>
          <p:cNvSpPr>
            <a:spLocks noChangeArrowheads="1"/>
          </p:cNvSpPr>
          <p:nvPr/>
        </p:nvSpPr>
        <p:spPr bwMode="auto">
          <a:xfrm>
            <a:off x="1691680" y="188640"/>
            <a:ext cx="5832648" cy="720725"/>
          </a:xfrm>
          <a:prstGeom prst="rect">
            <a:avLst/>
          </a:prstGeom>
          <a:solidFill>
            <a:srgbClr val="BFBF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chor="ctr"/>
          <a:lstStyle/>
          <a:p>
            <a:pPr algn="ctr">
              <a:lnSpc>
                <a:spcPts val="2300"/>
              </a:lnSpc>
              <a:defRPr/>
            </a:pPr>
            <a:r>
              <a:rPr lang="es-MX" sz="3600" dirty="0">
                <a:effectLst>
                  <a:outerShdw blurRad="38100" dist="38100" dir="2700000" algn="tl">
                    <a:srgbClr val="000000">
                      <a:alpha val="43137"/>
                    </a:srgbClr>
                  </a:outerShdw>
                </a:effectLst>
                <a:latin typeface="Trebuchet MS" pitchFamily="34" charset="0"/>
              </a:rPr>
              <a:t>Acueducto Independencia</a:t>
            </a:r>
          </a:p>
        </p:txBody>
      </p:sp>
      <p:sp>
        <p:nvSpPr>
          <p:cNvPr id="10" name="2 Subtítulo"/>
          <p:cNvSpPr txBox="1">
            <a:spLocks/>
          </p:cNvSpPr>
          <p:nvPr/>
        </p:nvSpPr>
        <p:spPr bwMode="auto">
          <a:xfrm>
            <a:off x="684213" y="4293567"/>
            <a:ext cx="7632700" cy="2663825"/>
          </a:xfrm>
          <a:prstGeom prst="rect">
            <a:avLst/>
          </a:prstGeom>
          <a:noFill/>
          <a:ln w="9525">
            <a:noFill/>
            <a:miter lim="800000"/>
            <a:headEnd/>
            <a:tailEnd/>
          </a:ln>
        </p:spPr>
        <p:txBody>
          <a:bodyPr/>
          <a:lstStyle/>
          <a:p>
            <a:pPr algn="just">
              <a:lnSpc>
                <a:spcPct val="80000"/>
              </a:lnSpc>
              <a:spcBef>
                <a:spcPct val="20000"/>
              </a:spcBef>
              <a:buFont typeface="Arial" charset="0"/>
              <a:buNone/>
            </a:pPr>
            <a:r>
              <a:rPr lang="es-MX" sz="1600" dirty="0">
                <a:latin typeface="Trebuchet MS" pitchFamily="34" charset="0"/>
              </a:rPr>
              <a:t>El proyecto continúa siguiendo los lineamientos del orden ambiental en base a los resolutivos emitidos por la SEMARNAT del Estudio de Impacto Ambiental del Proyecto Integral.</a:t>
            </a:r>
          </a:p>
          <a:p>
            <a:pPr algn="just">
              <a:lnSpc>
                <a:spcPct val="80000"/>
              </a:lnSpc>
              <a:spcBef>
                <a:spcPct val="20000"/>
              </a:spcBef>
              <a:buFont typeface="Arial" charset="0"/>
              <a:buNone/>
            </a:pPr>
            <a:endParaRPr lang="es-MX" sz="1600" dirty="0">
              <a:latin typeface="Trebuchet MS" pitchFamily="34" charset="0"/>
            </a:endParaRPr>
          </a:p>
          <a:p>
            <a:pPr algn="just">
              <a:lnSpc>
                <a:spcPct val="80000"/>
              </a:lnSpc>
              <a:spcBef>
                <a:spcPct val="20000"/>
              </a:spcBef>
            </a:pPr>
            <a:r>
              <a:rPr lang="es-MX" sz="1600" dirty="0">
                <a:latin typeface="Trebuchet MS" pitchFamily="34" charset="0"/>
              </a:rPr>
              <a:t>Se da seguimiento a los aspectos relacionados con la Seguridad e Higiene para prevenir accidentes en todos los frentes de trabajo.</a:t>
            </a:r>
          </a:p>
          <a:p>
            <a:pPr algn="just">
              <a:lnSpc>
                <a:spcPct val="80000"/>
              </a:lnSpc>
              <a:spcBef>
                <a:spcPct val="20000"/>
              </a:spcBef>
              <a:buFont typeface="Arial" charset="0"/>
              <a:buNone/>
            </a:pPr>
            <a:endParaRPr lang="es-MX" sz="1600" dirty="0">
              <a:latin typeface="Trebuchet MS" pitchFamily="34" charset="0"/>
            </a:endParaRPr>
          </a:p>
          <a:p>
            <a:pPr algn="just">
              <a:lnSpc>
                <a:spcPct val="80000"/>
              </a:lnSpc>
              <a:spcBef>
                <a:spcPct val="20000"/>
              </a:spcBef>
              <a:buFont typeface="Arial" charset="0"/>
              <a:buNone/>
            </a:pPr>
            <a:r>
              <a:rPr lang="es-MX" sz="1600" dirty="0">
                <a:latin typeface="Trebuchet MS" pitchFamily="34" charset="0"/>
              </a:rPr>
              <a:t>El seguimiento es continúo en el Sitio de la obra con el personal de la Supervisión Externa. Asimismo se llevan a cabo reuniones semanales de seguimiento donde se revisan los puntos relevantes de la Obra.</a:t>
            </a:r>
          </a:p>
          <a:p>
            <a:pPr algn="just">
              <a:lnSpc>
                <a:spcPct val="80000"/>
              </a:lnSpc>
              <a:spcBef>
                <a:spcPct val="20000"/>
              </a:spcBef>
              <a:buFont typeface="Arial" charset="0"/>
              <a:buNone/>
            </a:pPr>
            <a:endParaRPr lang="es-MX" sz="1600" dirty="0"/>
          </a:p>
          <a:p>
            <a:pPr algn="just">
              <a:lnSpc>
                <a:spcPct val="70000"/>
              </a:lnSpc>
              <a:spcBef>
                <a:spcPct val="20000"/>
              </a:spcBef>
              <a:buFont typeface="Arial" charset="0"/>
              <a:buNone/>
            </a:pPr>
            <a:endParaRPr lang="es-MX" sz="1600" dirty="0"/>
          </a:p>
          <a:p>
            <a:pPr algn="just">
              <a:lnSpc>
                <a:spcPct val="70000"/>
              </a:lnSpc>
              <a:spcBef>
                <a:spcPct val="20000"/>
              </a:spcBef>
              <a:buFont typeface="Arial" charset="0"/>
              <a:buNone/>
            </a:pPr>
            <a:endParaRPr lang="es-MX" sz="1600" dirty="0"/>
          </a:p>
          <a:p>
            <a:pPr algn="just">
              <a:lnSpc>
                <a:spcPct val="70000"/>
              </a:lnSpc>
              <a:spcBef>
                <a:spcPct val="20000"/>
              </a:spcBef>
              <a:buFont typeface="Arial" charset="0"/>
              <a:buNone/>
            </a:pPr>
            <a:endParaRPr lang="es-MX" sz="1600" dirty="0"/>
          </a:p>
          <a:p>
            <a:pPr algn="just">
              <a:lnSpc>
                <a:spcPct val="70000"/>
              </a:lnSpc>
              <a:spcBef>
                <a:spcPct val="20000"/>
              </a:spcBef>
              <a:buFont typeface="Arial" charset="0"/>
              <a:buNone/>
            </a:pPr>
            <a:endParaRPr lang="es-MX" sz="1600" dirty="0">
              <a:solidFill>
                <a:srgbClr val="898989"/>
              </a:solidFill>
            </a:endParaRPr>
          </a:p>
          <a:p>
            <a:pPr algn="just">
              <a:lnSpc>
                <a:spcPct val="70000"/>
              </a:lnSpc>
              <a:spcBef>
                <a:spcPct val="20000"/>
              </a:spcBef>
              <a:buFont typeface="Arial" charset="0"/>
              <a:buNone/>
            </a:pPr>
            <a:endParaRPr lang="es-MX" sz="1600" dirty="0">
              <a:solidFill>
                <a:srgbClr val="898989"/>
              </a:solidFill>
            </a:endParaRPr>
          </a:p>
          <a:p>
            <a:pPr algn="just">
              <a:lnSpc>
                <a:spcPct val="70000"/>
              </a:lnSpc>
              <a:spcBef>
                <a:spcPct val="20000"/>
              </a:spcBef>
              <a:buFont typeface="Arial" charset="0"/>
              <a:buNone/>
            </a:pPr>
            <a:endParaRPr lang="es-MX" sz="1600" dirty="0">
              <a:solidFill>
                <a:srgbClr val="898989"/>
              </a:solidFill>
            </a:endParaRPr>
          </a:p>
          <a:p>
            <a:pPr algn="just">
              <a:lnSpc>
                <a:spcPct val="90000"/>
              </a:lnSpc>
              <a:spcBef>
                <a:spcPct val="20000"/>
              </a:spcBef>
            </a:pPr>
            <a:endParaRPr lang="es-MX" sz="1600" dirty="0">
              <a:solidFill>
                <a:srgbClr val="898989"/>
              </a:solidFill>
            </a:endParaRPr>
          </a:p>
          <a:p>
            <a:pPr algn="just">
              <a:lnSpc>
                <a:spcPct val="90000"/>
              </a:lnSpc>
              <a:spcBef>
                <a:spcPct val="20000"/>
              </a:spcBef>
            </a:pPr>
            <a:endParaRPr lang="es-MX" sz="1600" dirty="0">
              <a:solidFill>
                <a:srgbClr val="898989"/>
              </a:solidFill>
            </a:endParaRPr>
          </a:p>
          <a:p>
            <a:pPr algn="just">
              <a:lnSpc>
                <a:spcPct val="90000"/>
              </a:lnSpc>
              <a:spcBef>
                <a:spcPct val="20000"/>
              </a:spcBef>
              <a:buFont typeface="Arial" charset="0"/>
              <a:buChar char="•"/>
            </a:pPr>
            <a:endParaRPr lang="es-MX" sz="1600" dirty="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979613" y="2133600"/>
            <a:ext cx="5040312" cy="2124075"/>
          </a:xfrm>
          <a:prstGeom prst="rect">
            <a:avLst/>
          </a:prstGeom>
          <a:noFill/>
        </p:spPr>
        <p:txBody>
          <a:bodyPr>
            <a:spAutoFit/>
          </a:bodyPr>
          <a:lstStyle/>
          <a:p>
            <a:pPr algn="ctr">
              <a:defRPr/>
            </a:pPr>
            <a:r>
              <a:rPr lang="es-MX" sz="6600" dirty="0">
                <a:effectLst>
                  <a:outerShdw blurRad="38100" dist="38100" dir="2700000" algn="tl">
                    <a:srgbClr val="000000">
                      <a:alpha val="43137"/>
                    </a:srgbClr>
                  </a:outerShdw>
                </a:effectLst>
                <a:latin typeface="Trebuchet MS" pitchFamily="34" charset="0"/>
              </a:rPr>
              <a:t>Presa Bicentenario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1"/>
          <p:cNvSpPr>
            <a:spLocks noChangeArrowheads="1"/>
          </p:cNvSpPr>
          <p:nvPr/>
        </p:nvSpPr>
        <p:spPr bwMode="auto">
          <a:xfrm>
            <a:off x="1042988" y="369888"/>
            <a:ext cx="7169150" cy="827087"/>
          </a:xfrm>
          <a:prstGeom prst="rect">
            <a:avLst/>
          </a:prstGeom>
          <a:solidFill>
            <a:srgbClr val="BFBFBF"/>
          </a:solidFill>
          <a:ln>
            <a:noFill/>
          </a:ln>
          <a:effectLst>
            <a:outerShdw dist="38100" dir="2700000" algn="tl" rotWithShape="0">
              <a:srgbClr val="808080">
                <a:alpha val="84000"/>
              </a:srgbClr>
            </a:outerShdw>
          </a:effectLst>
          <a:extLst/>
        </p:spPr>
        <p:txBody>
          <a:bodyPr anchor="ctr"/>
          <a:lstStyle/>
          <a:p>
            <a:pPr algn="ctr">
              <a:lnSpc>
                <a:spcPts val="2300"/>
              </a:lnSpc>
              <a:defRPr/>
            </a:pPr>
            <a:r>
              <a:rPr lang="es-MX" sz="2800" dirty="0">
                <a:effectLst>
                  <a:outerShdw blurRad="38100" dist="38100" dir="2700000" algn="tl">
                    <a:srgbClr val="000000">
                      <a:alpha val="43137"/>
                    </a:srgbClr>
                  </a:outerShdw>
                </a:effectLst>
                <a:latin typeface="Trebuchet MS" pitchFamily="34" charset="0"/>
              </a:rPr>
              <a:t>ADQUISICIÓN DE TIERRA</a:t>
            </a:r>
          </a:p>
          <a:p>
            <a:pPr algn="ctr">
              <a:lnSpc>
                <a:spcPts val="2300"/>
              </a:lnSpc>
              <a:defRPr/>
            </a:pPr>
            <a:r>
              <a:rPr lang="es-MX" dirty="0">
                <a:effectLst>
                  <a:outerShdw blurRad="38100" dist="38100" dir="2700000" algn="tl">
                    <a:srgbClr val="000000">
                      <a:alpha val="43137"/>
                    </a:srgbClr>
                  </a:outerShdw>
                </a:effectLst>
                <a:latin typeface="Trebuchet MS" pitchFamily="34" charset="0"/>
              </a:rPr>
              <a:t>SUPERFICIE EJIDAL NEGOCIADA</a:t>
            </a:r>
          </a:p>
        </p:txBody>
      </p:sp>
      <p:sp>
        <p:nvSpPr>
          <p:cNvPr id="2" name="1 CuadroTexto"/>
          <p:cNvSpPr txBox="1"/>
          <p:nvPr/>
        </p:nvSpPr>
        <p:spPr>
          <a:xfrm>
            <a:off x="5786438" y="3984625"/>
            <a:ext cx="3100387" cy="2616200"/>
          </a:xfrm>
          <a:prstGeom prst="rect">
            <a:avLst/>
          </a:prstGeom>
          <a:noFill/>
        </p:spPr>
        <p:txBody>
          <a:bodyPr>
            <a:spAutoFit/>
          </a:bodyPr>
          <a:lstStyle/>
          <a:p>
            <a:pPr algn="just">
              <a:lnSpc>
                <a:spcPct val="150000"/>
              </a:lnSpc>
              <a:defRPr/>
            </a:pPr>
            <a:r>
              <a:rPr lang="es-MX" sz="7200" b="1" dirty="0">
                <a:solidFill>
                  <a:schemeClr val="accent2">
                    <a:lumMod val="75000"/>
                  </a:schemeClr>
                </a:solidFill>
                <a:latin typeface="Trebuchet MS" pitchFamily="34" charset="0"/>
              </a:rPr>
              <a:t>92 %</a:t>
            </a:r>
          </a:p>
          <a:p>
            <a:pPr>
              <a:lnSpc>
                <a:spcPct val="150000"/>
              </a:lnSpc>
              <a:defRPr/>
            </a:pPr>
            <a:r>
              <a:rPr lang="es-MX" sz="1600" b="1" dirty="0">
                <a:latin typeface="Trebuchet MS" pitchFamily="34" charset="0"/>
              </a:rPr>
              <a:t>		</a:t>
            </a:r>
          </a:p>
          <a:p>
            <a:pPr>
              <a:defRPr/>
            </a:pPr>
            <a:endParaRPr lang="es-MX" sz="1600" b="1" dirty="0">
              <a:latin typeface="Trebuchet MS" pitchFamily="34" charset="0"/>
            </a:endParaRPr>
          </a:p>
          <a:p>
            <a:pPr>
              <a:defRPr/>
            </a:pPr>
            <a:r>
              <a:rPr lang="es-MX" sz="1600" b="1" dirty="0">
                <a:latin typeface="Trebuchet MS" pitchFamily="34" charset="0"/>
              </a:rPr>
              <a:t>	</a:t>
            </a:r>
            <a:endParaRPr lang="es-MX" sz="1600" dirty="0">
              <a:latin typeface="Trebuchet MS" pitchFamily="34" charset="0"/>
            </a:endParaRPr>
          </a:p>
        </p:txBody>
      </p:sp>
      <p:sp>
        <p:nvSpPr>
          <p:cNvPr id="7" name="6 Rectángulo"/>
          <p:cNvSpPr/>
          <p:nvPr/>
        </p:nvSpPr>
        <p:spPr>
          <a:xfrm>
            <a:off x="1042988" y="1471613"/>
            <a:ext cx="7169150" cy="585787"/>
          </a:xfrm>
          <a:prstGeom prst="rect">
            <a:avLst/>
          </a:prstGeom>
        </p:spPr>
        <p:txBody>
          <a:bodyPr>
            <a:spAutoFit/>
          </a:bodyPr>
          <a:lstStyle/>
          <a:p>
            <a:pPr>
              <a:defRPr/>
            </a:pPr>
            <a:r>
              <a:rPr lang="es-MX" sz="3200" b="1" dirty="0">
                <a:solidFill>
                  <a:schemeClr val="accent2">
                    <a:lumMod val="75000"/>
                  </a:schemeClr>
                </a:solidFill>
                <a:effectLst>
                  <a:outerShdw blurRad="38100" dist="38100" dir="2700000" algn="tl">
                    <a:srgbClr val="000000">
                      <a:alpha val="43137"/>
                    </a:srgbClr>
                  </a:outerShdw>
                </a:effectLst>
                <a:latin typeface="Calibri" pitchFamily="34" charset="0"/>
              </a:rPr>
              <a:t>AVANCES AL 30 DE SEPTIEMBRE </a:t>
            </a:r>
            <a:endParaRPr lang="es-MX" sz="3200" dirty="0">
              <a:solidFill>
                <a:schemeClr val="accent2">
                  <a:lumMod val="75000"/>
                </a:schemeClr>
              </a:solidFill>
            </a:endParaRPr>
          </a:p>
        </p:txBody>
      </p:sp>
      <p:graphicFrame>
        <p:nvGraphicFramePr>
          <p:cNvPr id="9" name="8 Tabla"/>
          <p:cNvGraphicFramePr>
            <a:graphicFrameLocks noGrp="1"/>
          </p:cNvGraphicFramePr>
          <p:nvPr/>
        </p:nvGraphicFramePr>
        <p:xfrm>
          <a:off x="1524000" y="2286000"/>
          <a:ext cx="6096001" cy="3415450"/>
        </p:xfrm>
        <a:graphic>
          <a:graphicData uri="http://schemas.openxmlformats.org/drawingml/2006/table">
            <a:tbl>
              <a:tblPr/>
              <a:tblGrid>
                <a:gridCol w="238981"/>
                <a:gridCol w="477962"/>
                <a:gridCol w="41821"/>
                <a:gridCol w="1370156"/>
                <a:gridCol w="1003719"/>
                <a:gridCol w="167287"/>
                <a:gridCol w="135422"/>
                <a:gridCol w="87626"/>
                <a:gridCol w="477962"/>
                <a:gridCol w="573554"/>
                <a:gridCol w="573554"/>
                <a:gridCol w="947957"/>
              </a:tblGrid>
              <a:tr h="119529">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r>
              <a:tr h="166215">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gridSpan="4">
                  <a:txBody>
                    <a:bodyPr/>
                    <a:lstStyle/>
                    <a:p>
                      <a:pPr algn="ctr" fontAlgn="ctr"/>
                      <a:r>
                        <a:rPr lang="es-MX" sz="1100" b="1" i="0" u="none" strike="noStrike" dirty="0">
                          <a:solidFill>
                            <a:srgbClr val="000000"/>
                          </a:solidFill>
                          <a:latin typeface="Arial"/>
                        </a:rPr>
                        <a:t>SUPERFICIE EJIDAL AFECTADA</a:t>
                      </a:r>
                    </a:p>
                  </a:txBody>
                  <a:tcPr marL="5976" marR="5976" marT="5976" marB="0" anchor="ctr">
                    <a:lnL>
                      <a:noFill/>
                    </a:lnL>
                    <a:lnR>
                      <a:noFill/>
                    </a:lnR>
                    <a:lnT>
                      <a:noFill/>
                    </a:lnT>
                    <a:lnB>
                      <a:noFill/>
                    </a:lnB>
                    <a:solidFill>
                      <a:srgbClr val="D7E4BC"/>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fontAlgn="b"/>
                      <a:r>
                        <a:rPr lang="es-MX" sz="1400" b="1" i="0" u="none" strike="noStrike">
                          <a:solidFill>
                            <a:srgbClr val="000000"/>
                          </a:solidFill>
                          <a:latin typeface="Arial"/>
                        </a:rPr>
                        <a:t> </a:t>
                      </a:r>
                    </a:p>
                  </a:txBody>
                  <a:tcPr marL="5976" marR="5976" marT="5976" marB="0" anchor="b">
                    <a:lnL>
                      <a:noFill/>
                    </a:lnL>
                    <a:lnR>
                      <a:noFill/>
                    </a:lnR>
                    <a:lnT>
                      <a:noFill/>
                    </a:lnT>
                    <a:lnB>
                      <a:noFill/>
                    </a:lnB>
                    <a:solidFill>
                      <a:srgbClr val="D7E4BC"/>
                    </a:solidFill>
                  </a:tcPr>
                </a:tc>
                <a:tc>
                  <a:txBody>
                    <a:bodyPr/>
                    <a:lstStyle/>
                    <a:p>
                      <a:pPr algn="ctr" fontAlgn="b"/>
                      <a:r>
                        <a:rPr lang="es-MX" sz="1400" b="1" i="0" u="none" strike="noStrike">
                          <a:solidFill>
                            <a:srgbClr val="000000"/>
                          </a:solidFill>
                          <a:latin typeface="Arial"/>
                        </a:rPr>
                        <a:t> </a:t>
                      </a:r>
                    </a:p>
                  </a:txBody>
                  <a:tcPr marL="5976" marR="5976" marT="5976" marB="0" anchor="b">
                    <a:lnL>
                      <a:noFill/>
                    </a:lnL>
                    <a:lnR>
                      <a:noFill/>
                    </a:lnR>
                    <a:lnT>
                      <a:noFill/>
                    </a:lnT>
                    <a:lnB>
                      <a:noFill/>
                    </a:lnB>
                    <a:solidFill>
                      <a:srgbClr val="D7E4BC"/>
                    </a:solidFill>
                  </a:tcPr>
                </a:tc>
                <a:tc>
                  <a:txBody>
                    <a:bodyPr/>
                    <a:lstStyle/>
                    <a:p>
                      <a:pPr algn="ctr" fontAlgn="b"/>
                      <a:r>
                        <a:rPr lang="es-MX" sz="1400" b="1" i="0" u="none" strike="noStrike">
                          <a:solidFill>
                            <a:srgbClr val="000000"/>
                          </a:solidFill>
                          <a:latin typeface="Arial"/>
                        </a:rPr>
                        <a:t> </a:t>
                      </a:r>
                    </a:p>
                  </a:txBody>
                  <a:tcPr marL="5976" marR="5976" marT="5976" marB="0" anchor="b">
                    <a:lnL>
                      <a:noFill/>
                    </a:lnL>
                    <a:lnR>
                      <a:noFill/>
                    </a:lnR>
                    <a:lnT>
                      <a:noFill/>
                    </a:lnT>
                    <a:lnB>
                      <a:noFill/>
                    </a:lnB>
                    <a:solidFill>
                      <a:srgbClr val="D7E4BC"/>
                    </a:solidFill>
                  </a:tcPr>
                </a:tc>
                <a:tc>
                  <a:txBody>
                    <a:bodyPr/>
                    <a:lstStyle/>
                    <a:p>
                      <a:pPr algn="ctr" fontAlgn="b"/>
                      <a:r>
                        <a:rPr lang="es-MX" sz="1400" b="1" i="0" u="none" strike="noStrike">
                          <a:solidFill>
                            <a:srgbClr val="000000"/>
                          </a:solidFill>
                          <a:latin typeface="Arial"/>
                        </a:rPr>
                        <a:t> </a:t>
                      </a:r>
                    </a:p>
                  </a:txBody>
                  <a:tcPr marL="5976" marR="5976" marT="5976" marB="0" anchor="b">
                    <a:lnL>
                      <a:noFill/>
                    </a:lnL>
                    <a:lnR>
                      <a:noFill/>
                    </a:lnR>
                    <a:lnT>
                      <a:noFill/>
                    </a:lnT>
                    <a:lnB>
                      <a:noFill/>
                    </a:lnB>
                    <a:solidFill>
                      <a:srgbClr val="D7E4BC"/>
                    </a:solidFill>
                  </a:tcPr>
                </a:tc>
                <a:tc gridSpan="3">
                  <a:txBody>
                    <a:bodyPr/>
                    <a:lstStyle/>
                    <a:p>
                      <a:pPr algn="l" fontAlgn="ctr"/>
                      <a:r>
                        <a:rPr lang="es-MX" sz="1500" b="1" i="0" u="none" strike="noStrike" dirty="0">
                          <a:solidFill>
                            <a:srgbClr val="000000"/>
                          </a:solidFill>
                          <a:latin typeface="Arial"/>
                        </a:rPr>
                        <a:t>1,002 30 35.13 HAS</a:t>
                      </a:r>
                    </a:p>
                  </a:txBody>
                  <a:tcPr marL="5976" marR="5976" marT="5976" marB="0" anchor="ctr">
                    <a:lnL>
                      <a:noFill/>
                    </a:lnL>
                    <a:lnR>
                      <a:noFill/>
                    </a:lnR>
                    <a:lnT>
                      <a:noFill/>
                    </a:lnT>
                    <a:lnB>
                      <a:noFill/>
                    </a:lnB>
                    <a:solidFill>
                      <a:srgbClr val="D7E4BC"/>
                    </a:solidFill>
                  </a:tcPr>
                </a:tc>
                <a:tc hMerge="1">
                  <a:txBody>
                    <a:bodyPr/>
                    <a:lstStyle/>
                    <a:p>
                      <a:endParaRPr lang="es-MX"/>
                    </a:p>
                  </a:txBody>
                  <a:tcPr/>
                </a:tc>
                <a:tc hMerge="1">
                  <a:txBody>
                    <a:bodyPr/>
                    <a:lstStyle/>
                    <a:p>
                      <a:endParaRPr lang="es-MX"/>
                    </a:p>
                  </a:txBody>
                  <a:tcPr/>
                </a:tc>
              </a:tr>
              <a:tr h="119529">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r>
              <a:tr h="198817">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gridSpan="3">
                  <a:txBody>
                    <a:bodyPr/>
                    <a:lstStyle/>
                    <a:p>
                      <a:pPr algn="l" fontAlgn="ctr"/>
                      <a:r>
                        <a:rPr lang="es-MX" sz="1100" b="0" i="0" u="none" strike="noStrike">
                          <a:solidFill>
                            <a:srgbClr val="000000"/>
                          </a:solidFill>
                          <a:latin typeface="Calibri"/>
                        </a:rPr>
                        <a:t>  SEJAQUI</a:t>
                      </a:r>
                    </a:p>
                  </a:txBody>
                  <a:tcPr marL="5976" marR="5976" marT="5976" marB="0" anchor="ctr">
                    <a:lnL>
                      <a:noFill/>
                    </a:lnL>
                    <a:lnR>
                      <a:noFill/>
                    </a:lnR>
                    <a:lnT>
                      <a:noFill/>
                    </a:lnT>
                    <a:lnB>
                      <a:noFill/>
                    </a:lnB>
                    <a:solidFill>
                      <a:srgbClr val="DBE5F1"/>
                    </a:solidFill>
                  </a:tcPr>
                </a:tc>
                <a:tc hMerge="1">
                  <a:txBody>
                    <a:bodyPr/>
                    <a:lstStyle/>
                    <a:p>
                      <a:endParaRPr lang="es-MX"/>
                    </a:p>
                  </a:txBody>
                  <a:tcPr/>
                </a:tc>
                <a:tc hMerge="1">
                  <a:txBody>
                    <a:bodyPr/>
                    <a:lstStyle/>
                    <a:p>
                      <a:endParaRPr lang="es-MX"/>
                    </a:p>
                  </a:txBody>
                  <a:tcPr/>
                </a:tc>
                <a:tc>
                  <a:txBody>
                    <a:bodyPr/>
                    <a:lstStyle/>
                    <a:p>
                      <a:pPr algn="l" fontAlgn="t"/>
                      <a:r>
                        <a:rPr lang="es-MX" sz="1100" b="0" i="0" u="none" strike="noStrike">
                          <a:solidFill>
                            <a:srgbClr val="000000"/>
                          </a:solidFill>
                          <a:latin typeface="Calibri"/>
                        </a:rPr>
                        <a:t>    64 65 23.075</a:t>
                      </a:r>
                    </a:p>
                  </a:txBody>
                  <a:tcPr marL="5976" marR="5976" marT="5976" marB="0">
                    <a:lnL>
                      <a:noFill/>
                    </a:lnL>
                    <a:lnR>
                      <a:noFill/>
                    </a:lnR>
                    <a:lnT>
                      <a:noFill/>
                    </a:lnT>
                    <a:lnB>
                      <a:noFill/>
                    </a:lnB>
                    <a:solidFill>
                      <a:srgbClr val="DBE5F1"/>
                    </a:solidFill>
                  </a:tcPr>
                </a:tc>
                <a:tc>
                  <a:txBody>
                    <a:bodyPr/>
                    <a:lstStyle/>
                    <a:p>
                      <a:pPr algn="l" fontAlgn="b"/>
                      <a:r>
                        <a:rPr lang="es-MX" sz="1100" b="0" i="0" u="none" strike="noStrike" dirty="0">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dirty="0">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r>
              <a:tr h="178099">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r>
              <a:tr h="198817">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gridSpan="3">
                  <a:txBody>
                    <a:bodyPr/>
                    <a:lstStyle/>
                    <a:p>
                      <a:pPr algn="l" fontAlgn="b"/>
                      <a:r>
                        <a:rPr lang="es-MX" sz="1100" b="0" i="0" u="none" strike="noStrike">
                          <a:solidFill>
                            <a:srgbClr val="000000"/>
                          </a:solidFill>
                          <a:latin typeface="Calibri"/>
                        </a:rPr>
                        <a:t>  TOPIYECA</a:t>
                      </a:r>
                    </a:p>
                  </a:txBody>
                  <a:tcPr marL="5976" marR="5976" marT="5976" marB="0" anchor="b">
                    <a:lnL>
                      <a:noFill/>
                    </a:lnL>
                    <a:lnR>
                      <a:noFill/>
                    </a:lnR>
                    <a:lnT>
                      <a:noFill/>
                    </a:lnT>
                    <a:lnB>
                      <a:noFill/>
                    </a:lnB>
                    <a:solidFill>
                      <a:srgbClr val="DBE5F1"/>
                    </a:solidFill>
                  </a:tcPr>
                </a:tc>
                <a:tc hMerge="1">
                  <a:txBody>
                    <a:bodyPr/>
                    <a:lstStyle/>
                    <a:p>
                      <a:endParaRPr lang="es-MX"/>
                    </a:p>
                  </a:txBody>
                  <a:tcPr/>
                </a:tc>
                <a:tc hMerge="1">
                  <a:txBody>
                    <a:bodyPr/>
                    <a:lstStyle/>
                    <a:p>
                      <a:endParaRPr lang="es-MX"/>
                    </a:p>
                  </a:txBody>
                  <a:tcPr/>
                </a:tc>
                <a:tc>
                  <a:txBody>
                    <a:bodyPr/>
                    <a:lstStyle/>
                    <a:p>
                      <a:pPr algn="l" fontAlgn="b"/>
                      <a:r>
                        <a:rPr lang="es-MX" sz="1100" b="0" i="0" u="none" strike="noStrike">
                          <a:solidFill>
                            <a:srgbClr val="000000"/>
                          </a:solidFill>
                          <a:latin typeface="Calibri"/>
                        </a:rPr>
                        <a:t> 183 35 08.872</a:t>
                      </a:r>
                    </a:p>
                  </a:txBody>
                  <a:tcPr marL="5976" marR="5976" marT="5976" marB="0" anchor="b">
                    <a:lnL>
                      <a:noFill/>
                    </a:lnL>
                    <a:lnR>
                      <a:noFill/>
                    </a:lnR>
                    <a:lnT>
                      <a:noFill/>
                    </a:lnT>
                    <a:lnB>
                      <a:noFill/>
                    </a:lnB>
                    <a:solidFill>
                      <a:srgbClr val="DBE5F1"/>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r>
              <a:tr h="178099">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r>
              <a:tr h="198817">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gridSpan="3">
                  <a:txBody>
                    <a:bodyPr/>
                    <a:lstStyle/>
                    <a:p>
                      <a:pPr algn="l" fontAlgn="b"/>
                      <a:r>
                        <a:rPr lang="es-MX" sz="1100" b="0" i="0" u="none" strike="noStrike">
                          <a:solidFill>
                            <a:srgbClr val="000000"/>
                          </a:solidFill>
                          <a:latin typeface="Calibri"/>
                        </a:rPr>
                        <a:t>  CHORIJOA</a:t>
                      </a:r>
                    </a:p>
                  </a:txBody>
                  <a:tcPr marL="5976" marR="5976" marT="5976" marB="0" anchor="b">
                    <a:lnL>
                      <a:noFill/>
                    </a:lnL>
                    <a:lnR>
                      <a:noFill/>
                    </a:lnR>
                    <a:lnT>
                      <a:noFill/>
                    </a:lnT>
                    <a:lnB>
                      <a:noFill/>
                    </a:lnB>
                    <a:solidFill>
                      <a:srgbClr val="DBE5F1"/>
                    </a:solidFill>
                  </a:tcPr>
                </a:tc>
                <a:tc hMerge="1">
                  <a:txBody>
                    <a:bodyPr/>
                    <a:lstStyle/>
                    <a:p>
                      <a:endParaRPr lang="es-MX"/>
                    </a:p>
                  </a:txBody>
                  <a:tcPr/>
                </a:tc>
                <a:tc hMerge="1">
                  <a:txBody>
                    <a:bodyPr/>
                    <a:lstStyle/>
                    <a:p>
                      <a:endParaRPr lang="es-MX"/>
                    </a:p>
                  </a:txBody>
                  <a:tcPr/>
                </a:tc>
                <a:tc>
                  <a:txBody>
                    <a:bodyPr/>
                    <a:lstStyle/>
                    <a:p>
                      <a:pPr algn="l" fontAlgn="b"/>
                      <a:r>
                        <a:rPr lang="es-MX" sz="1100" b="0" i="0" u="none" strike="noStrike">
                          <a:solidFill>
                            <a:srgbClr val="000000"/>
                          </a:solidFill>
                          <a:latin typeface="Calibri"/>
                        </a:rPr>
                        <a:t> 635 22 05.586</a:t>
                      </a:r>
                    </a:p>
                  </a:txBody>
                  <a:tcPr marL="5976" marR="5976" marT="5976" marB="0" anchor="b">
                    <a:lnL>
                      <a:noFill/>
                    </a:lnL>
                    <a:lnR>
                      <a:noFill/>
                    </a:lnR>
                    <a:lnT>
                      <a:noFill/>
                    </a:lnT>
                    <a:lnB>
                      <a:noFill/>
                    </a:lnB>
                    <a:solidFill>
                      <a:srgbClr val="DBE5F1"/>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r>
              <a:tr h="178099">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r>
              <a:tr h="198817">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gridSpan="3">
                  <a:txBody>
                    <a:bodyPr/>
                    <a:lstStyle/>
                    <a:p>
                      <a:pPr algn="l" fontAlgn="b"/>
                      <a:r>
                        <a:rPr lang="es-MX" sz="1100" b="0" i="0" u="none" strike="noStrike">
                          <a:solidFill>
                            <a:srgbClr val="000000"/>
                          </a:solidFill>
                          <a:latin typeface="Calibri"/>
                        </a:rPr>
                        <a:t>  SAN BERNARDO</a:t>
                      </a:r>
                    </a:p>
                  </a:txBody>
                  <a:tcPr marL="5976" marR="5976" marT="5976" marB="0" anchor="b">
                    <a:lnL>
                      <a:noFill/>
                    </a:lnL>
                    <a:lnR>
                      <a:noFill/>
                    </a:lnR>
                    <a:lnT>
                      <a:noFill/>
                    </a:lnT>
                    <a:lnB>
                      <a:noFill/>
                    </a:lnB>
                    <a:solidFill>
                      <a:srgbClr val="DBE5F1"/>
                    </a:solidFill>
                  </a:tcPr>
                </a:tc>
                <a:tc hMerge="1">
                  <a:txBody>
                    <a:bodyPr/>
                    <a:lstStyle/>
                    <a:p>
                      <a:endParaRPr lang="es-MX"/>
                    </a:p>
                  </a:txBody>
                  <a:tcPr/>
                </a:tc>
                <a:tc hMerge="1">
                  <a:txBody>
                    <a:bodyPr/>
                    <a:lstStyle/>
                    <a:p>
                      <a:endParaRPr lang="es-MX"/>
                    </a:p>
                  </a:txBody>
                  <a:tcPr/>
                </a:tc>
                <a:tc>
                  <a:txBody>
                    <a:bodyPr/>
                    <a:lstStyle/>
                    <a:p>
                      <a:pPr algn="l" fontAlgn="b"/>
                      <a:r>
                        <a:rPr lang="es-MX" sz="1100" b="0" i="0" u="none" strike="noStrike">
                          <a:solidFill>
                            <a:srgbClr val="000000"/>
                          </a:solidFill>
                          <a:latin typeface="Calibri"/>
                        </a:rPr>
                        <a:t>   39 43 53.400</a:t>
                      </a:r>
                    </a:p>
                  </a:txBody>
                  <a:tcPr marL="5976" marR="5976" marT="5976" marB="0" anchor="b">
                    <a:lnL>
                      <a:noFill/>
                    </a:lnL>
                    <a:lnR>
                      <a:noFill/>
                    </a:lnR>
                    <a:lnT>
                      <a:noFill/>
                    </a:lnT>
                    <a:lnB>
                      <a:noFill/>
                    </a:lnB>
                    <a:solidFill>
                      <a:srgbClr val="DBE5F1"/>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a:noFill/>
                    </a:lnT>
                    <a:lnB>
                      <a:noFill/>
                    </a:lnB>
                    <a:solidFill>
                      <a:srgbClr val="92D050"/>
                    </a:solidFill>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r>
              <a:tr h="178099">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w="19050" cap="flat" cmpd="sng" algn="ctr">
                      <a:solidFill>
                        <a:srgbClr val="FF0000"/>
                      </a:solidFill>
                      <a:prstDash val="solid"/>
                      <a:round/>
                      <a:headEnd type="none" w="med" len="med"/>
                      <a:tailEnd type="none" w="med" len="med"/>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w="19050" cap="flat" cmpd="sng" algn="ctr">
                      <a:solidFill>
                        <a:srgbClr val="FF0000"/>
                      </a:solidFill>
                      <a:prstDash val="solid"/>
                      <a:round/>
                      <a:headEnd type="none" w="med" len="med"/>
                      <a:tailEnd type="none" w="med" len="med"/>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w="19050" cap="flat" cmpd="sng" algn="ctr">
                      <a:solidFill>
                        <a:srgbClr val="FF0000"/>
                      </a:solidFill>
                      <a:prstDash val="solid"/>
                      <a:round/>
                      <a:headEnd type="none" w="med" len="med"/>
                      <a:tailEnd type="none" w="med" len="med"/>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r>
              <a:tr h="198817">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gridSpan="3">
                  <a:txBody>
                    <a:bodyPr/>
                    <a:lstStyle/>
                    <a:p>
                      <a:pPr algn="l" fontAlgn="b"/>
                      <a:r>
                        <a:rPr lang="es-MX" sz="1100" b="0" i="0" u="none" strike="noStrike">
                          <a:solidFill>
                            <a:srgbClr val="000000"/>
                          </a:solidFill>
                          <a:latin typeface="Calibri"/>
                        </a:rPr>
                        <a:t>  GUARIJIOS BURAPACO</a:t>
                      </a:r>
                    </a:p>
                  </a:txBody>
                  <a:tcPr marL="5976" marR="5976" marT="5976" marB="0" anchor="b">
                    <a:lnL>
                      <a:noFill/>
                    </a:lnL>
                    <a:lnR>
                      <a:noFill/>
                    </a:lnR>
                    <a:lnT>
                      <a:noFill/>
                    </a:lnT>
                    <a:lnB>
                      <a:noFill/>
                    </a:lnB>
                    <a:solidFill>
                      <a:srgbClr val="DBE5F1"/>
                    </a:solidFill>
                  </a:tcPr>
                </a:tc>
                <a:tc hMerge="1">
                  <a:txBody>
                    <a:bodyPr/>
                    <a:lstStyle/>
                    <a:p>
                      <a:endParaRPr lang="es-MX"/>
                    </a:p>
                  </a:txBody>
                  <a:tcPr/>
                </a:tc>
                <a:tc hMerge="1">
                  <a:txBody>
                    <a:bodyPr/>
                    <a:lstStyle/>
                    <a:p>
                      <a:endParaRPr lang="es-MX"/>
                    </a:p>
                  </a:txBody>
                  <a:tcPr/>
                </a:tc>
                <a:tc>
                  <a:txBody>
                    <a:bodyPr/>
                    <a:lstStyle/>
                    <a:p>
                      <a:pPr algn="l" fontAlgn="b"/>
                      <a:r>
                        <a:rPr lang="es-MX" sz="1100" b="0" i="0" u="none" strike="noStrike">
                          <a:solidFill>
                            <a:srgbClr val="000000"/>
                          </a:solidFill>
                          <a:latin typeface="Calibri"/>
                        </a:rPr>
                        <a:t>   79 64 44.199</a:t>
                      </a:r>
                    </a:p>
                  </a:txBody>
                  <a:tcPr marL="5976" marR="5976" marT="5976" marB="0" anchor="b">
                    <a:lnL>
                      <a:noFill/>
                    </a:lnL>
                    <a:lnR w="19050" cap="flat" cmpd="sng" algn="ctr">
                      <a:solidFill>
                        <a:srgbClr val="FF0000"/>
                      </a:solidFill>
                      <a:prstDash val="solid"/>
                      <a:round/>
                      <a:headEnd type="none" w="med" len="med"/>
                      <a:tailEnd type="none" w="med" len="med"/>
                    </a:lnR>
                    <a:lnT>
                      <a:noFill/>
                    </a:lnT>
                    <a:lnB>
                      <a:noFill/>
                    </a:lnB>
                    <a:solidFill>
                      <a:srgbClr val="DBE5F1"/>
                    </a:solidFill>
                  </a:tcPr>
                </a:tc>
                <a:tc>
                  <a:txBody>
                    <a:bodyPr/>
                    <a:lstStyle/>
                    <a:p>
                      <a:pPr algn="l" fontAlgn="b"/>
                      <a:r>
                        <a:rPr lang="es-MX" sz="1100" b="0" i="0" u="none" strike="noStrike">
                          <a:solidFill>
                            <a:srgbClr val="000000"/>
                          </a:solidFill>
                          <a:latin typeface="Calibri"/>
                        </a:rPr>
                        <a:t> </a:t>
                      </a:r>
                    </a:p>
                  </a:txBody>
                  <a:tcPr marL="5976" marR="5976" marT="5976" marB="0" anchor="b">
                    <a:lnL w="19050" cap="flat" cmpd="sng" algn="ctr">
                      <a:solidFill>
                        <a:srgbClr val="FF0000"/>
                      </a:solidFill>
                      <a:prstDash val="solid"/>
                      <a:round/>
                      <a:headEnd type="none" w="med" len="med"/>
                      <a:tailEnd type="none" w="med" len="med"/>
                    </a:lnL>
                    <a:lnR>
                      <a:noFill/>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E6B9B8"/>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a:noFill/>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E6B9B8"/>
                    </a:solidFill>
                  </a:tcPr>
                </a:tc>
                <a:tc>
                  <a:txBody>
                    <a:bodyPr/>
                    <a:lstStyle/>
                    <a:p>
                      <a:pPr algn="l" fontAlgn="b"/>
                      <a:r>
                        <a:rPr lang="es-MX" sz="1100" b="0" i="0" u="none" strike="noStrike">
                          <a:solidFill>
                            <a:srgbClr val="000000"/>
                          </a:solidFill>
                          <a:latin typeface="Calibri"/>
                        </a:rPr>
                        <a:t> </a:t>
                      </a:r>
                    </a:p>
                  </a:txBody>
                  <a:tcPr marL="5976" marR="5976" marT="5976" marB="0" anchor="b">
                    <a:lnL>
                      <a:noFill/>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E6B9B8"/>
                    </a:solidFill>
                  </a:tcPr>
                </a:tc>
                <a:tc>
                  <a:txBody>
                    <a:bodyPr/>
                    <a:lstStyle/>
                    <a:p>
                      <a:pPr algn="l" fontAlgn="b"/>
                      <a:r>
                        <a:rPr lang="es-MX" sz="1100" b="0" i="0" u="none" strike="noStrike">
                          <a:solidFill>
                            <a:srgbClr val="000000"/>
                          </a:solidFill>
                          <a:latin typeface="Calibri"/>
                        </a:rPr>
                        <a:t> </a:t>
                      </a:r>
                    </a:p>
                  </a:txBody>
                  <a:tcPr marL="5976" marR="5976" marT="5976" marB="0" anchor="b">
                    <a:lnL w="19050" cap="flat" cmpd="sng" algn="ctr">
                      <a:solidFill>
                        <a:srgbClr val="FF0000"/>
                      </a:solidFill>
                      <a:prstDash val="solid"/>
                      <a:round/>
                      <a:headEnd type="none" w="med" len="med"/>
                      <a:tailEnd type="none" w="med" len="med"/>
                    </a:lnL>
                    <a:lnR>
                      <a:noFill/>
                    </a:lnR>
                    <a:lnT>
                      <a:noFill/>
                    </a:lnT>
                    <a:lnB>
                      <a:noFill/>
                    </a:lnB>
                  </a:tcPr>
                </a:tc>
                <a:tc>
                  <a:txBody>
                    <a:bodyPr/>
                    <a:lstStyle/>
                    <a:p>
                      <a:pPr algn="l" fontAlgn="b"/>
                      <a:endParaRPr lang="es-MX" sz="11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5976" marR="5976" marT="5976" marB="0" anchor="b">
                    <a:lnL>
                      <a:noFill/>
                    </a:lnL>
                    <a:lnR>
                      <a:noFill/>
                    </a:lnR>
                    <a:lnT>
                      <a:noFill/>
                    </a:lnT>
                    <a:lnB>
                      <a:noFill/>
                    </a:lnB>
                  </a:tcPr>
                </a:tc>
              </a:tr>
              <a:tr h="125506">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w="19050" cap="flat" cmpd="sng" algn="ctr">
                      <a:solidFill>
                        <a:srgbClr val="FF0000"/>
                      </a:solidFill>
                      <a:prstDash val="solid"/>
                      <a:round/>
                      <a:headEnd type="none" w="med" len="med"/>
                      <a:tailEnd type="none" w="med" len="med"/>
                    </a:lnT>
                    <a:lnB>
                      <a:noFill/>
                    </a:lnB>
                  </a:tcPr>
                </a:tc>
                <a:tc>
                  <a:txBody>
                    <a:bodyPr/>
                    <a:lstStyle/>
                    <a:p>
                      <a:pPr algn="l" fontAlgn="b"/>
                      <a:r>
                        <a:rPr lang="es-MX" sz="700" b="0" i="0" u="none" strike="noStrike">
                          <a:solidFill>
                            <a:srgbClr val="000000"/>
                          </a:solidFill>
                          <a:latin typeface="Calibri"/>
                        </a:rPr>
                        <a:t> </a:t>
                      </a:r>
                    </a:p>
                  </a:txBody>
                  <a:tcPr marL="5976" marR="5976" marT="5976" marB="0" anchor="b">
                    <a:lnL>
                      <a:noFill/>
                    </a:lnL>
                    <a:lnR>
                      <a:noFill/>
                    </a:lnR>
                    <a:lnT w="19050" cap="flat" cmpd="sng" algn="ctr">
                      <a:solidFill>
                        <a:srgbClr val="FF0000"/>
                      </a:solidFill>
                      <a:prstDash val="solid"/>
                      <a:round/>
                      <a:headEnd type="none" w="med" len="med"/>
                      <a:tailEnd type="none" w="med" len="med"/>
                    </a:lnT>
                    <a:lnB>
                      <a:noFill/>
                    </a:lnB>
                  </a:tcPr>
                </a:tc>
                <a:tc>
                  <a:txBody>
                    <a:bodyPr/>
                    <a:lstStyle/>
                    <a:p>
                      <a:pPr algn="l" fontAlgn="b"/>
                      <a:r>
                        <a:rPr lang="es-MX" sz="700" b="0" i="0" u="none" strike="noStrike">
                          <a:solidFill>
                            <a:srgbClr val="000000"/>
                          </a:solidFill>
                          <a:latin typeface="Calibri"/>
                        </a:rPr>
                        <a:t> </a:t>
                      </a:r>
                    </a:p>
                  </a:txBody>
                  <a:tcPr marL="5976" marR="5976" marT="5976" marB="0" anchor="b">
                    <a:lnL>
                      <a:noFill/>
                    </a:lnL>
                    <a:lnR>
                      <a:noFill/>
                    </a:lnR>
                    <a:lnT w="19050" cap="flat" cmpd="sng" algn="ctr">
                      <a:solidFill>
                        <a:srgbClr val="FF0000"/>
                      </a:solidFill>
                      <a:prstDash val="solid"/>
                      <a:round/>
                      <a:headEnd type="none" w="med" len="med"/>
                      <a:tailEnd type="none" w="med" len="med"/>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r>
              <a:tr h="216348">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gridSpan="4">
                  <a:txBody>
                    <a:bodyPr/>
                    <a:lstStyle/>
                    <a:p>
                      <a:pPr algn="l" fontAlgn="b"/>
                      <a:r>
                        <a:rPr lang="en-US" sz="1400" b="1" i="0" u="none" strike="noStrike">
                          <a:solidFill>
                            <a:srgbClr val="000000"/>
                          </a:solidFill>
                          <a:latin typeface="Arial"/>
                        </a:rPr>
                        <a:t>TOTAL           1,002  30  35.13 HAS</a:t>
                      </a:r>
                    </a:p>
                  </a:txBody>
                  <a:tcPr marL="5976" marR="5976" marT="5976" marB="0" anchor="b">
                    <a:lnL>
                      <a:noFill/>
                    </a:lnL>
                    <a:lnR>
                      <a:noFill/>
                    </a:lnR>
                    <a:lnT>
                      <a:noFill/>
                    </a:lnT>
                    <a:lnB>
                      <a:noFill/>
                    </a:lnB>
                    <a:solidFill>
                      <a:srgbClr val="D7E4BC"/>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b"/>
                      <a:endParaRPr lang="es-MX" sz="1400" b="1" i="0" u="none" strike="noStrike">
                        <a:solidFill>
                          <a:srgbClr val="000000"/>
                        </a:solidFill>
                        <a:latin typeface="Arial"/>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r>
              <a:tr h="119529">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r>
              <a:tr h="221129">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r>
                        <a:rPr lang="es-MX" sz="1400" b="1" i="0" u="none" strike="noStrike" dirty="0">
                          <a:solidFill>
                            <a:srgbClr val="000000"/>
                          </a:solidFill>
                          <a:latin typeface="Arial"/>
                        </a:rPr>
                        <a:t> </a:t>
                      </a:r>
                    </a:p>
                  </a:txBody>
                  <a:tcPr marL="5976" marR="5976" marT="5976" marB="0" anchor="b">
                    <a:lnL>
                      <a:noFill/>
                    </a:lnL>
                    <a:lnR>
                      <a:noFill/>
                    </a:lnR>
                    <a:lnT>
                      <a:noFill/>
                    </a:lnT>
                    <a:lnB>
                      <a:noFill/>
                    </a:lnB>
                    <a:solidFill>
                      <a:srgbClr val="92D050"/>
                    </a:solidFill>
                  </a:tcPr>
                </a:tc>
                <a:tc>
                  <a:txBody>
                    <a:bodyPr/>
                    <a:lstStyle/>
                    <a:p>
                      <a:pPr algn="l" fontAlgn="b"/>
                      <a:endParaRPr lang="es-MX" sz="1400" b="1" i="0" u="none" strike="noStrike" dirty="0">
                        <a:solidFill>
                          <a:srgbClr val="000000"/>
                        </a:solidFill>
                        <a:latin typeface="Arial"/>
                      </a:endParaRPr>
                    </a:p>
                  </a:txBody>
                  <a:tcPr marL="5976" marR="5976" marT="5976" marB="0" anchor="b">
                    <a:lnL>
                      <a:noFill/>
                    </a:lnL>
                    <a:lnR>
                      <a:noFill/>
                    </a:lnR>
                    <a:lnT>
                      <a:noFill/>
                    </a:lnT>
                    <a:lnB>
                      <a:noFill/>
                    </a:lnB>
                  </a:tcPr>
                </a:tc>
                <a:tc>
                  <a:txBody>
                    <a:bodyPr/>
                    <a:lstStyle/>
                    <a:p>
                      <a:pPr algn="l" fontAlgn="b"/>
                      <a:r>
                        <a:rPr lang="es-MX" sz="1400" b="1" i="0" u="none" strike="noStrike" dirty="0">
                          <a:solidFill>
                            <a:srgbClr val="000000"/>
                          </a:solidFill>
                          <a:latin typeface="Arial"/>
                        </a:rPr>
                        <a:t>NEGOCIADA </a:t>
                      </a:r>
                    </a:p>
                  </a:txBody>
                  <a:tcPr marL="5976" marR="5976" marT="5976" marB="0" anchor="b">
                    <a:lnL>
                      <a:noFill/>
                    </a:lnL>
                    <a:lnR>
                      <a:noFill/>
                    </a:lnR>
                    <a:lnT>
                      <a:noFill/>
                    </a:lnT>
                    <a:lnB>
                      <a:noFill/>
                    </a:lnB>
                    <a:solidFill>
                      <a:srgbClr val="D7E4BC"/>
                    </a:solidFill>
                  </a:tcPr>
                </a:tc>
                <a:tc>
                  <a:txBody>
                    <a:bodyPr/>
                    <a:lstStyle/>
                    <a:p>
                      <a:pPr algn="r" fontAlgn="b"/>
                      <a:r>
                        <a:rPr lang="es-MX" sz="1400" b="1" i="0" u="none" strike="noStrike" dirty="0" smtClean="0">
                          <a:solidFill>
                            <a:srgbClr val="000000"/>
                          </a:solidFill>
                          <a:latin typeface="Arial"/>
                        </a:rPr>
                        <a:t>92%</a:t>
                      </a:r>
                      <a:endParaRPr lang="es-MX" sz="1400" b="1" i="0" u="none" strike="noStrike" dirty="0">
                        <a:solidFill>
                          <a:srgbClr val="000000"/>
                        </a:solidFill>
                        <a:latin typeface="Arial"/>
                      </a:endParaRPr>
                    </a:p>
                  </a:txBody>
                  <a:tcPr marL="5976" marR="5976" marT="5976" marB="0" anchor="b">
                    <a:lnL>
                      <a:noFill/>
                    </a:lnL>
                    <a:lnR>
                      <a:noFill/>
                    </a:lnR>
                    <a:lnT>
                      <a:noFill/>
                    </a:lnT>
                    <a:lnB>
                      <a:noFill/>
                    </a:lnB>
                    <a:solidFill>
                      <a:srgbClr val="D7E4BC"/>
                    </a:solidFill>
                  </a:tcPr>
                </a:tc>
                <a:tc>
                  <a:txBody>
                    <a:bodyPr/>
                    <a:lstStyle/>
                    <a:p>
                      <a:pPr algn="l" fontAlgn="b"/>
                      <a:endParaRPr lang="es-MX" sz="1400" b="1" i="0" u="none" strike="noStrike">
                        <a:solidFill>
                          <a:srgbClr val="000000"/>
                        </a:solidFill>
                        <a:latin typeface="Arial"/>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r>
              <a:tr h="125506">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w="19050" cap="flat" cmpd="sng" algn="ctr">
                      <a:solidFill>
                        <a:srgbClr val="FF0000"/>
                      </a:solidFill>
                      <a:prstDash val="solid"/>
                      <a:round/>
                      <a:headEnd type="none" w="med" len="med"/>
                      <a:tailEnd type="none" w="med" len="med"/>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r>
              <a:tr h="233082">
                <a:tc>
                  <a:txBody>
                    <a:bodyPr/>
                    <a:lstStyle/>
                    <a:p>
                      <a:pPr algn="l" fontAlgn="b"/>
                      <a:r>
                        <a:rPr lang="es-MX" sz="700" b="0" i="0" u="none" strike="noStrike">
                          <a:solidFill>
                            <a:srgbClr val="000000"/>
                          </a:solidFill>
                          <a:latin typeface="Calibri"/>
                        </a:rPr>
                        <a:t> </a:t>
                      </a:r>
                    </a:p>
                  </a:txBody>
                  <a:tcPr marL="5976" marR="5976" marT="5976" marB="0" anchor="b">
                    <a:lnL>
                      <a:noFill/>
                    </a:lnL>
                    <a:lnR w="19050" cap="flat" cmpd="sng" algn="ctr">
                      <a:solidFill>
                        <a:srgbClr val="FF0000"/>
                      </a:solidFill>
                      <a:prstDash val="solid"/>
                      <a:round/>
                      <a:headEnd type="none" w="med" len="med"/>
                      <a:tailEnd type="none" w="med" len="med"/>
                    </a:lnR>
                    <a:lnT>
                      <a:noFill/>
                    </a:lnT>
                    <a:lnB>
                      <a:noFill/>
                    </a:lnB>
                  </a:tcPr>
                </a:tc>
                <a:tc>
                  <a:txBody>
                    <a:bodyPr/>
                    <a:lstStyle/>
                    <a:p>
                      <a:pPr algn="l" fontAlgn="b"/>
                      <a:r>
                        <a:rPr lang="es-MX" sz="700" b="0" i="0" u="none" strike="noStrike">
                          <a:solidFill>
                            <a:srgbClr val="000000"/>
                          </a:solidFill>
                          <a:latin typeface="Calibri"/>
                        </a:rPr>
                        <a:t> </a:t>
                      </a:r>
                    </a:p>
                  </a:txBody>
                  <a:tcPr marL="5976" marR="5976" marT="5976" marB="0" anchor="b">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E6B9B8"/>
                    </a:solidFill>
                  </a:tcPr>
                </a:tc>
                <a:tc>
                  <a:txBody>
                    <a:bodyPr/>
                    <a:lstStyle/>
                    <a:p>
                      <a:pPr algn="l" fontAlgn="b"/>
                      <a:r>
                        <a:rPr lang="es-MX" sz="1400" b="1" i="0" u="none" strike="noStrike">
                          <a:solidFill>
                            <a:srgbClr val="000000"/>
                          </a:solidFill>
                          <a:latin typeface="Arial"/>
                        </a:rPr>
                        <a:t> </a:t>
                      </a:r>
                    </a:p>
                  </a:txBody>
                  <a:tcPr marL="5976" marR="5976" marT="5976" marB="0" anchor="b">
                    <a:lnL w="19050" cap="flat" cmpd="sng" algn="ctr">
                      <a:solidFill>
                        <a:srgbClr val="FF0000"/>
                      </a:solidFill>
                      <a:prstDash val="solid"/>
                      <a:round/>
                      <a:headEnd type="none" w="med" len="med"/>
                      <a:tailEnd type="none" w="med" len="med"/>
                    </a:lnL>
                    <a:lnR>
                      <a:noFill/>
                    </a:lnR>
                    <a:lnT>
                      <a:noFill/>
                    </a:lnT>
                    <a:lnB>
                      <a:noFill/>
                    </a:lnB>
                  </a:tcPr>
                </a:tc>
                <a:tc>
                  <a:txBody>
                    <a:bodyPr/>
                    <a:lstStyle/>
                    <a:p>
                      <a:pPr algn="l" fontAlgn="b"/>
                      <a:r>
                        <a:rPr lang="es-MX" sz="1400" b="1" i="0" u="none" strike="noStrike" dirty="0">
                          <a:solidFill>
                            <a:srgbClr val="000000"/>
                          </a:solidFill>
                          <a:latin typeface="Arial"/>
                        </a:rPr>
                        <a:t>PENDIENTE</a:t>
                      </a:r>
                    </a:p>
                  </a:txBody>
                  <a:tcPr marL="5976" marR="5976" marT="5976" marB="0" anchor="b">
                    <a:lnL>
                      <a:noFill/>
                    </a:lnL>
                    <a:lnR>
                      <a:noFill/>
                    </a:lnR>
                    <a:lnT>
                      <a:noFill/>
                    </a:lnT>
                    <a:lnB>
                      <a:noFill/>
                    </a:lnB>
                    <a:solidFill>
                      <a:srgbClr val="D7E4BC"/>
                    </a:solidFill>
                  </a:tcPr>
                </a:tc>
                <a:tc>
                  <a:txBody>
                    <a:bodyPr/>
                    <a:lstStyle/>
                    <a:p>
                      <a:pPr algn="r" fontAlgn="b"/>
                      <a:r>
                        <a:rPr lang="es-MX" sz="1400" b="1" i="0" u="none" strike="noStrike" dirty="0">
                          <a:solidFill>
                            <a:srgbClr val="000000"/>
                          </a:solidFill>
                          <a:latin typeface="Arial"/>
                        </a:rPr>
                        <a:t>8</a:t>
                      </a:r>
                      <a:r>
                        <a:rPr lang="es-MX" sz="1400" b="1" i="0" u="none" strike="noStrike" dirty="0" smtClean="0">
                          <a:solidFill>
                            <a:srgbClr val="000000"/>
                          </a:solidFill>
                          <a:latin typeface="Arial"/>
                        </a:rPr>
                        <a:t>%</a:t>
                      </a:r>
                      <a:endParaRPr lang="es-MX" sz="1400" b="1" i="0" u="none" strike="noStrike" dirty="0">
                        <a:solidFill>
                          <a:srgbClr val="000000"/>
                        </a:solidFill>
                        <a:latin typeface="Arial"/>
                      </a:endParaRPr>
                    </a:p>
                  </a:txBody>
                  <a:tcPr marL="5976" marR="5976" marT="5976" marB="0" anchor="b">
                    <a:lnL>
                      <a:noFill/>
                    </a:lnL>
                    <a:lnR>
                      <a:noFill/>
                    </a:lnR>
                    <a:lnT>
                      <a:noFill/>
                    </a:lnT>
                    <a:lnB>
                      <a:noFill/>
                    </a:lnB>
                    <a:solidFill>
                      <a:srgbClr val="D7E4BC"/>
                    </a:solidFill>
                  </a:tcPr>
                </a:tc>
                <a:tc>
                  <a:txBody>
                    <a:bodyPr/>
                    <a:lstStyle/>
                    <a:p>
                      <a:pPr algn="l" fontAlgn="b"/>
                      <a:endParaRPr lang="es-MX" sz="1400" b="1" i="0" u="none" strike="noStrike">
                        <a:solidFill>
                          <a:srgbClr val="000000"/>
                        </a:solidFill>
                        <a:latin typeface="Arial"/>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r>
              <a:tr h="191247">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r>
                        <a:rPr lang="es-MX" sz="700" b="0" i="0" u="none" strike="noStrike">
                          <a:solidFill>
                            <a:srgbClr val="000000"/>
                          </a:solidFill>
                          <a:latin typeface="Calibri"/>
                        </a:rPr>
                        <a:t> </a:t>
                      </a:r>
                    </a:p>
                  </a:txBody>
                  <a:tcPr marL="5976" marR="5976" marT="5976" marB="0" anchor="b">
                    <a:lnL>
                      <a:noFill/>
                    </a:lnL>
                    <a:lnR>
                      <a:noFill/>
                    </a:lnR>
                    <a:lnT w="19050" cap="flat" cmpd="sng" algn="ctr">
                      <a:solidFill>
                        <a:srgbClr val="FF0000"/>
                      </a:solidFill>
                      <a:prstDash val="solid"/>
                      <a:round/>
                      <a:headEnd type="none" w="med" len="med"/>
                      <a:tailEnd type="none" w="med" len="med"/>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1100" b="0" i="0" u="none" strike="noStrike" dirty="0">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a:solidFill>
                          <a:srgbClr val="000000"/>
                        </a:solidFill>
                        <a:latin typeface="Calibri"/>
                      </a:endParaRPr>
                    </a:p>
                  </a:txBody>
                  <a:tcPr marL="5976" marR="5976" marT="5976" marB="0" anchor="b">
                    <a:lnL>
                      <a:noFill/>
                    </a:lnL>
                    <a:lnR>
                      <a:noFill/>
                    </a:lnR>
                    <a:lnT>
                      <a:noFill/>
                    </a:lnT>
                    <a:lnB>
                      <a:noFill/>
                    </a:lnB>
                  </a:tcPr>
                </a:tc>
                <a:tc>
                  <a:txBody>
                    <a:bodyPr/>
                    <a:lstStyle/>
                    <a:p>
                      <a:pPr algn="l" fontAlgn="b"/>
                      <a:endParaRPr lang="es-MX" sz="700" b="0" i="0" u="none" strike="noStrike" dirty="0">
                        <a:solidFill>
                          <a:srgbClr val="000000"/>
                        </a:solidFill>
                        <a:latin typeface="Calibri"/>
                      </a:endParaRPr>
                    </a:p>
                  </a:txBody>
                  <a:tcPr marL="5976" marR="5976" marT="597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12560</TotalTime>
  <Words>3854</Words>
  <Application>Microsoft Office PowerPoint</Application>
  <PresentationFormat>Presentación en pantalla (4:3)</PresentationFormat>
  <Paragraphs>2592</Paragraphs>
  <Slides>42</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42</vt:i4>
      </vt:variant>
    </vt:vector>
  </HeadingPairs>
  <TitlesOfParts>
    <vt:vector size="44" baseType="lpstr">
      <vt:lpstr>Tema de Office</vt:lpstr>
      <vt:lpstr>Hoja de cálculo de Microsoft Office Excel 97-2003</vt:lpstr>
      <vt:lpstr>Informe Coordinador General Fondo de Operación de Obras  Sonora SI Tercer Trimestre 2012 </vt:lpstr>
      <vt:lpstr>Supervisión General de Obra</vt:lpstr>
      <vt:lpstr>Diapositiva 3</vt:lpstr>
      <vt:lpstr>Diapositiva 4</vt:lpstr>
      <vt:lpstr>Diapositiva 5</vt:lpstr>
      <vt:lpstr>Diapositiva 6</vt:lpstr>
      <vt:lpstr>Diapositiva 7</vt:lpstr>
      <vt:lpstr>Diapositiva 8</vt:lpstr>
      <vt:lpstr>Diapositiva 9</vt:lpstr>
      <vt:lpstr>Diapositiva 10</vt:lpstr>
      <vt:lpstr>Diapositiva 11</vt:lpstr>
      <vt:lpstr>Costos, Concursos y Contratos</vt:lpstr>
      <vt:lpstr>Diapositiva 13</vt:lpstr>
      <vt:lpstr>Diapositiva 14</vt:lpstr>
      <vt:lpstr>Diapositiva 15</vt:lpstr>
      <vt:lpstr>Diapositiva 16</vt:lpstr>
      <vt:lpstr>Infraestructura Hidroagrícola</vt:lpstr>
      <vt:lpstr>Diapositiva 18</vt:lpstr>
      <vt:lpstr>Diapositiva 19</vt:lpstr>
      <vt:lpstr>Avance Programático al 30 de septiembre de 2012</vt:lpstr>
      <vt:lpstr>Diapositiva 21</vt:lpstr>
      <vt:lpstr>Diapositiva 22</vt:lpstr>
      <vt:lpstr>Diapositiva 23</vt:lpstr>
      <vt:lpstr>Diapositiva 24</vt:lpstr>
      <vt:lpstr>Diapositiva 25</vt:lpstr>
      <vt:lpstr>Dirección de Finanzas </vt:lpstr>
      <vt:lpstr>Diapositiva 27</vt:lpstr>
      <vt:lpstr>Diapositiva 28</vt:lpstr>
      <vt:lpstr>Diapositiva 29</vt:lpstr>
      <vt:lpstr>Diapositiva 30</vt:lpstr>
      <vt:lpstr>Diapositiva 31</vt:lpstr>
      <vt:lpstr>Diapositiva 32</vt:lpstr>
      <vt:lpstr>Presupuesto 2012</vt:lpstr>
      <vt:lpstr>Diapositiva 34</vt:lpstr>
      <vt:lpstr>Anteproyecto  Presupuesto 2013</vt:lpstr>
      <vt:lpstr>Diapositiva 36</vt:lpstr>
      <vt:lpstr>Anteproyecto Programa Operativo Anual 2013</vt:lpstr>
      <vt:lpstr>Diapositiva 38</vt:lpstr>
      <vt:lpstr>Diapositiva 39</vt:lpstr>
      <vt:lpstr>Diapositiva 40</vt:lpstr>
      <vt:lpstr>Calendarización de Sesiones Ordinarias de Consejo Directivo 2013</vt:lpstr>
      <vt:lpstr>Diapositiva 42</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 Carolina Duarte Martínez</dc:creator>
  <cp:lastModifiedBy>JOSE OMAR</cp:lastModifiedBy>
  <cp:revision>526</cp:revision>
  <cp:lastPrinted>2012-05-22T04:10:33Z</cp:lastPrinted>
  <dcterms:created xsi:type="dcterms:W3CDTF">2011-11-24T19:44:05Z</dcterms:created>
  <dcterms:modified xsi:type="dcterms:W3CDTF">2013-03-04T20:58:27Z</dcterms:modified>
</cp:coreProperties>
</file>