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339" r:id="rId4"/>
    <p:sldId id="366" r:id="rId5"/>
    <p:sldId id="356" r:id="rId6"/>
    <p:sldId id="360" r:id="rId7"/>
    <p:sldId id="363" r:id="rId8"/>
    <p:sldId id="367" r:id="rId9"/>
  </p:sldIdLst>
  <p:sldSz cx="9144000" cy="6858000" type="screen4x3"/>
  <p:notesSz cx="7010400" cy="92964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Estilo medio 4 - Énfasis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8A107856-5554-42FB-B03E-39F5DBC370BA}" styleName="Estilo medio 4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85" autoAdjust="0"/>
    <p:restoredTop sz="90221" autoAdjust="0"/>
  </p:normalViewPr>
  <p:slideViewPr>
    <p:cSldViewPr snapToGrid="0">
      <p:cViewPr varScale="1">
        <p:scale>
          <a:sx n="105" d="100"/>
          <a:sy n="105" d="100"/>
        </p:scale>
        <p:origin x="243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0C51BA-EB8E-4514-8675-0A00E88C38D8}" type="datetimeFigureOut">
              <a:rPr lang="es-MX" smtClean="0"/>
              <a:pPr/>
              <a:t>06/04/2018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F6FD0F-97A1-44B1-A1AA-A7D5EB40181C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6560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F6FD0F-97A1-44B1-A1AA-A7D5EB40181C}" type="slidenum">
              <a:rPr lang="es-MX" smtClean="0"/>
              <a:pPr/>
              <a:t>1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00884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2200-1C0B-4CBA-9890-E9FBEDFC231A}" type="datetimeFigureOut">
              <a:rPr lang="es-MX" smtClean="0"/>
              <a:pPr/>
              <a:t>06/04/2018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F01A-EAC1-4C8E-8C36-9DFCB9431C8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30072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2200-1C0B-4CBA-9890-E9FBEDFC231A}" type="datetimeFigureOut">
              <a:rPr lang="es-MX" smtClean="0"/>
              <a:pPr/>
              <a:t>06/04/2018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F01A-EAC1-4C8E-8C36-9DFCB9431C8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5571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2200-1C0B-4CBA-9890-E9FBEDFC231A}" type="datetimeFigureOut">
              <a:rPr lang="es-MX" smtClean="0"/>
              <a:pPr/>
              <a:t>06/04/2018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F01A-EAC1-4C8E-8C36-9DFCB9431C8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85958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2200-1C0B-4CBA-9890-E9FBEDFC231A}" type="datetimeFigureOut">
              <a:rPr lang="es-MX" smtClean="0"/>
              <a:pPr/>
              <a:t>06/04/2018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F01A-EAC1-4C8E-8C36-9DFCB9431C8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2788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2200-1C0B-4CBA-9890-E9FBEDFC231A}" type="datetimeFigureOut">
              <a:rPr lang="es-MX" smtClean="0"/>
              <a:pPr/>
              <a:t>06/04/2018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F01A-EAC1-4C8E-8C36-9DFCB9431C8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050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2200-1C0B-4CBA-9890-E9FBEDFC231A}" type="datetimeFigureOut">
              <a:rPr lang="es-MX" smtClean="0"/>
              <a:pPr/>
              <a:t>06/04/2018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F01A-EAC1-4C8E-8C36-9DFCB9431C8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5242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2200-1C0B-4CBA-9890-E9FBEDFC231A}" type="datetimeFigureOut">
              <a:rPr lang="es-MX" smtClean="0"/>
              <a:pPr/>
              <a:t>06/04/2018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F01A-EAC1-4C8E-8C36-9DFCB9431C8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406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2200-1C0B-4CBA-9890-E9FBEDFC231A}" type="datetimeFigureOut">
              <a:rPr lang="es-MX" smtClean="0"/>
              <a:pPr/>
              <a:t>06/04/2018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F01A-EAC1-4C8E-8C36-9DFCB9431C8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9425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2200-1C0B-4CBA-9890-E9FBEDFC231A}" type="datetimeFigureOut">
              <a:rPr lang="es-MX" smtClean="0"/>
              <a:pPr/>
              <a:t>06/04/2018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F01A-EAC1-4C8E-8C36-9DFCB9431C8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7383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2200-1C0B-4CBA-9890-E9FBEDFC231A}" type="datetimeFigureOut">
              <a:rPr lang="es-MX" smtClean="0"/>
              <a:pPr/>
              <a:t>06/04/2018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F01A-EAC1-4C8E-8C36-9DFCB9431C8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46792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12200-1C0B-4CBA-9890-E9FBEDFC231A}" type="datetimeFigureOut">
              <a:rPr lang="es-MX" smtClean="0"/>
              <a:pPr/>
              <a:t>06/04/2018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1F01A-EAC1-4C8E-8C36-9DFCB9431C8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6222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12200-1C0B-4CBA-9890-E9FBEDFC231A}" type="datetimeFigureOut">
              <a:rPr lang="es-MX" smtClean="0"/>
              <a:pPr/>
              <a:t>06/04/2018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1F01A-EAC1-4C8E-8C36-9DFCB9431C84}" type="slidenum">
              <a:rPr lang="es-MX" smtClean="0"/>
              <a:pPr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801970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inscripcioncecap@hotmail.com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286004"/>
            <a:ext cx="7772400" cy="853951"/>
          </a:xfrm>
        </p:spPr>
        <p:txBody>
          <a:bodyPr>
            <a:norm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1600" b="1" spc="50" dirty="0">
                <a:ln w="11430"/>
                <a:solidFill>
                  <a:sysClr val="windowText" lastClr="000000"/>
                </a:solidFill>
                <a:cs typeface="Aparajita" pitchFamily="34" charset="0"/>
              </a:rPr>
              <a:t>    SECRETARÍA DE HACIENDA</a:t>
            </a:r>
            <a:br>
              <a:rPr lang="es-ES" sz="1600" b="1" spc="50" dirty="0">
                <a:ln w="11430"/>
                <a:solidFill>
                  <a:sysClr val="windowText" lastClr="000000"/>
                </a:solidFill>
                <a:cs typeface="Aparajita" pitchFamily="34" charset="0"/>
              </a:rPr>
            </a:br>
            <a:r>
              <a:rPr lang="es-ES" sz="1600" b="1" spc="50" dirty="0">
                <a:ln w="11430"/>
                <a:solidFill>
                  <a:sysClr val="windowText" lastClr="000000"/>
                </a:solidFill>
                <a:cs typeface="Aparajita" pitchFamily="34" charset="0"/>
              </a:rPr>
              <a:t>      SUBSECRETARÍA DE RECURSOS HUMANOS</a:t>
            </a:r>
            <a:br>
              <a:rPr lang="es-ES" sz="1600" b="1" spc="50" dirty="0">
                <a:ln w="11430"/>
                <a:solidFill>
                  <a:sysClr val="windowText" lastClr="000000"/>
                </a:solidFill>
                <a:cs typeface="Aparajita" pitchFamily="34" charset="0"/>
              </a:rPr>
            </a:br>
            <a:r>
              <a:rPr lang="es-ES" sz="1600" b="1" spc="50" dirty="0">
                <a:ln w="11430"/>
                <a:solidFill>
                  <a:sysClr val="windowText" lastClr="000000"/>
                </a:solidFill>
                <a:cs typeface="Aparajita" pitchFamily="34" charset="0"/>
              </a:rPr>
              <a:t>DIRECCIÓN GENERAL DE DESARROLLO ORGANIZACIONAL</a:t>
            </a:r>
          </a:p>
        </p:txBody>
      </p:sp>
      <p:sp>
        <p:nvSpPr>
          <p:cNvPr id="6" name="5 Rectángulo"/>
          <p:cNvSpPr/>
          <p:nvPr/>
        </p:nvSpPr>
        <p:spPr>
          <a:xfrm>
            <a:off x="80682" y="3260250"/>
            <a:ext cx="9144000" cy="1323439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tx2"/>
            </a:outerShdw>
          </a:effectLst>
        </p:spPr>
        <p:txBody>
          <a:bodyPr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spc="50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ndalus" pitchFamily="18" charset="-78"/>
              </a:rPr>
              <a:t>CENTRO DE CAPACITACIÓN </a:t>
            </a:r>
            <a:endParaRPr lang="es-ES" sz="4000" b="1" spc="50" dirty="0" smtClean="0">
              <a:ln w="11430"/>
              <a:solidFill>
                <a:sysClr val="windowText" lastClr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cs typeface="Andalus" pitchFamily="18" charset="-78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000" b="1" spc="50" dirty="0" smtClean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ndalus" pitchFamily="18" charset="-78"/>
              </a:rPr>
              <a:t>DEL </a:t>
            </a:r>
            <a:r>
              <a:rPr lang="es-ES" sz="4000" b="1" spc="50" dirty="0">
                <a:ln w="11430"/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Andalus" pitchFamily="18" charset="-78"/>
              </a:rPr>
              <a:t>GOBIERNO DEL ESTADO</a:t>
            </a:r>
          </a:p>
        </p:txBody>
      </p:sp>
    </p:spTree>
    <p:extLst>
      <p:ext uri="{BB962C8B-B14F-4D97-AF65-F5344CB8AC3E}">
        <p14:creationId xmlns:p14="http://schemas.microsoft.com/office/powerpoint/2010/main" val="13229457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47917" y="2312392"/>
            <a:ext cx="9144000" cy="1587255"/>
          </a:xfrm>
        </p:spPr>
        <p:txBody>
          <a:bodyPr>
            <a:normAutofit/>
          </a:bodyPr>
          <a:lstStyle/>
          <a:p>
            <a:pPr algn="ctr" fontAlgn="b"/>
            <a:r>
              <a:rPr lang="es-ES" sz="3600" b="1" dirty="0"/>
              <a:t> Calendario Mensual de Capacitación </a:t>
            </a:r>
            <a:br>
              <a:rPr lang="es-ES" sz="3600" b="1" dirty="0"/>
            </a:br>
            <a:r>
              <a:rPr lang="es-ES" sz="2400" b="1" dirty="0"/>
              <a:t>Correspondiente a </a:t>
            </a:r>
            <a:r>
              <a:rPr lang="es-ES" sz="2400" b="1" dirty="0" smtClean="0"/>
              <a:t>Diciembre </a:t>
            </a:r>
            <a:r>
              <a:rPr lang="es-ES" sz="2400" b="1" dirty="0"/>
              <a:t>de 2017</a:t>
            </a:r>
            <a:endParaRPr lang="es-ES" sz="2400" b="1" dirty="0"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711346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7689238"/>
              </p:ext>
            </p:extLst>
          </p:nvPr>
        </p:nvGraphicFramePr>
        <p:xfrm>
          <a:off x="736184" y="789691"/>
          <a:ext cx="8125119" cy="372839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337522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7962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95726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0979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3024335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533404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/>
                        <a:t>CENTRO DE CAPACITACIÓN DEL GOBIERNO DEL ESTADO</a:t>
                      </a:r>
                      <a:r>
                        <a:rPr lang="es-ES" sz="1400" b="1" u="none" strike="noStrike" baseline="0" dirty="0"/>
                        <a:t> DE SONORA</a:t>
                      </a:r>
                      <a:r>
                        <a:rPr lang="es-ES" sz="1400" b="1" u="none" strike="noStrike" dirty="0"/>
                        <a:t>                                      </a:t>
                      </a:r>
                      <a:endParaRPr lang="es-ES" sz="14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53161">
                <a:tc gridSpan="5"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/>
                        <a:t>Calendario Mensual de Capacitación Correspondiente a</a:t>
                      </a:r>
                      <a:r>
                        <a:rPr lang="es-ES" sz="1400" b="1" u="none" strike="noStrike" baseline="0" dirty="0"/>
                        <a:t> </a:t>
                      </a:r>
                      <a:r>
                        <a:rPr lang="es-ES" sz="1400" b="1" u="none" strike="noStrike" baseline="0" dirty="0" smtClean="0"/>
                        <a:t>Diciembre </a:t>
                      </a:r>
                      <a:r>
                        <a:rPr lang="es-ES" sz="1400" b="1" u="none" strike="noStrike" baseline="0" dirty="0"/>
                        <a:t>de 2017</a:t>
                      </a:r>
                      <a:endParaRPr lang="es-ES" sz="14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606062"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/>
                        <a:t>Nombre del Curso </a:t>
                      </a:r>
                      <a:endParaRPr lang="es-ES" sz="14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es-ES" sz="1400" b="1" u="none" strike="noStrike" dirty="0"/>
                        <a:t>Día</a:t>
                      </a:r>
                      <a:endParaRPr lang="es-ES" sz="14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/>
                        <a:t>Horario</a:t>
                      </a:r>
                      <a:endParaRPr lang="es-ES" sz="14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i="0" u="none" strike="noStrike" dirty="0">
                          <a:solidFill>
                            <a:schemeClr val="tx1"/>
                          </a:solidFill>
                          <a:latin typeface="+mn-lt"/>
                        </a:rPr>
                        <a:t>Total de Horas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s-ES" sz="1400" b="1" u="none" strike="noStrike" dirty="0"/>
                        <a:t>Instructor</a:t>
                      </a:r>
                      <a:endParaRPr lang="es-ES" sz="1400" b="1" i="0" u="none" strike="noStrike" dirty="0">
                        <a:solidFill>
                          <a:schemeClr val="tx2"/>
                        </a:solidFill>
                        <a:latin typeface="Calibri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2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Libera el estrés, controla tú</a:t>
                      </a:r>
                      <a:r>
                        <a:rPr lang="es-MX" sz="1200" b="0" i="0" u="none" strike="noStrike" baseline="0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 vida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latin typeface="Calibri (cuerpo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latin typeface="Calibri (cuerpo)"/>
                          <a:ea typeface="+mn-ea"/>
                          <a:cs typeface="+mn-cs"/>
                        </a:rPr>
                        <a:t>05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latin typeface="Calibri (cuerpo)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latin typeface="Calibri (cuerpo)"/>
                          <a:ea typeface="+mn-ea"/>
                          <a:cs typeface="+mn-cs"/>
                        </a:rPr>
                        <a:t>9:00 a 15:00 hrs.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latin typeface="Calibri (cuerpo)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0" u="none" strike="noStrike" kern="1200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06</a:t>
                      </a:r>
                      <a:endParaRPr lang="es-ES" sz="1200" b="0" u="none" strike="noStrike" kern="1200" dirty="0">
                        <a:solidFill>
                          <a:schemeClr val="tx1"/>
                        </a:solidFill>
                        <a:latin typeface="Calibri (cuerpo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u="none" strike="noStrike" kern="1200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C.P. Rosa </a:t>
                      </a:r>
                      <a:r>
                        <a:rPr lang="es-ES" sz="1200" b="0" u="none" strike="noStrike" kern="1200" dirty="0" err="1" smtClean="0">
                          <a:solidFill>
                            <a:schemeClr val="tx1"/>
                          </a:solidFill>
                          <a:latin typeface="Calibri (cuerpo)"/>
                        </a:rPr>
                        <a:t>Galaz</a:t>
                      </a:r>
                      <a:r>
                        <a:rPr lang="es-ES" sz="1200" b="0" u="none" strike="noStrike" kern="1200" baseline="0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 Salazar </a:t>
                      </a:r>
                      <a:endParaRPr lang="es-ES" sz="1200" b="0" u="none" strike="noStrike" kern="1200" dirty="0">
                        <a:solidFill>
                          <a:schemeClr val="tx1"/>
                        </a:solidFill>
                        <a:latin typeface="Calibri (cuerpo)"/>
                      </a:endParaRPr>
                    </a:p>
                  </a:txBody>
                  <a:tcPr marL="9525" marR="9525" marT="9525" marB="0" anchor="ctr"/>
                </a:tc>
              </a:tr>
              <a:tr h="427154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Fórmulas</a:t>
                      </a:r>
                      <a:r>
                        <a:rPr lang="es-MX" sz="1200" b="0" i="0" u="none" strike="noStrike" baseline="0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 y Funciones Básicas en Excel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latin typeface="Calibri (cuerpo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kern="1200" smtClean="0">
                          <a:solidFill>
                            <a:schemeClr val="tx1"/>
                          </a:solidFill>
                          <a:latin typeface="Calibri (cuerpo)"/>
                          <a:ea typeface="+mn-ea"/>
                          <a:cs typeface="+mn-cs"/>
                        </a:rPr>
                        <a:t>07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latin typeface="Calibri (cuerpo)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latin typeface="Calibri (cuerpo)"/>
                          <a:ea typeface="+mn-ea"/>
                          <a:cs typeface="+mn-cs"/>
                        </a:rPr>
                        <a:t>9:00 a 15:00 hrs.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latin typeface="Calibri (cuerpo)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0" u="none" strike="noStrike" kern="1200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06</a:t>
                      </a:r>
                      <a:endParaRPr lang="es-ES" sz="1200" b="0" u="none" strike="noStrike" kern="1200" dirty="0">
                        <a:solidFill>
                          <a:schemeClr val="tx1"/>
                        </a:solidFill>
                        <a:latin typeface="Calibri (cuerpo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u="none" strike="noStrike" kern="1200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L.I. Araceli Cristóbal Noriega</a:t>
                      </a:r>
                      <a:endParaRPr lang="es-ES" sz="1200" b="0" u="none" strike="noStrike" kern="1200" dirty="0">
                        <a:solidFill>
                          <a:schemeClr val="tx1"/>
                        </a:solidFill>
                        <a:latin typeface="Calibri (cuerpo)"/>
                      </a:endParaRPr>
                    </a:p>
                  </a:txBody>
                  <a:tcPr marL="9525" marR="9525" marT="9525" marB="0" anchor="ctr"/>
                </a:tc>
              </a:tr>
              <a:tr h="42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Introducción al Sistema</a:t>
                      </a:r>
                      <a:r>
                        <a:rPr lang="es-MX" sz="1200" b="0" i="0" u="none" strike="noStrike" baseline="0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 Integral de Archivo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latin typeface="Calibri (cuerpo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latin typeface="Calibri (cuerpo)"/>
                          <a:ea typeface="+mn-ea"/>
                          <a:cs typeface="+mn-cs"/>
                        </a:rPr>
                        <a:t>12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latin typeface="Calibri (cuerpo)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latin typeface="Calibri (cuerpo)"/>
                          <a:ea typeface="+mn-ea"/>
                          <a:cs typeface="+mn-cs"/>
                        </a:rPr>
                        <a:t>9:00 a 15:00 hrs.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latin typeface="Calibri (cuerpo)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0" u="none" strike="noStrike" kern="1200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06</a:t>
                      </a:r>
                      <a:endParaRPr lang="es-ES" sz="1200" b="0" u="none" strike="noStrike" kern="1200" dirty="0">
                        <a:solidFill>
                          <a:schemeClr val="tx1"/>
                        </a:solidFill>
                        <a:latin typeface="Calibri (cuerpo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u="none" strike="noStrike" kern="1200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Lic. </a:t>
                      </a:r>
                      <a:r>
                        <a:rPr lang="es-ES" sz="1200" b="0" u="none" strike="noStrike" kern="1200" dirty="0" err="1" smtClean="0">
                          <a:solidFill>
                            <a:schemeClr val="tx1"/>
                          </a:solidFill>
                          <a:latin typeface="Calibri (cuerpo)"/>
                        </a:rPr>
                        <a:t>Ananí</a:t>
                      </a:r>
                      <a:r>
                        <a:rPr lang="es-ES" sz="1200" b="0" u="none" strike="noStrike" kern="1200" baseline="0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 Cinco Acosta</a:t>
                      </a:r>
                      <a:endParaRPr lang="es-ES" sz="1200" b="0" u="none" strike="noStrike" kern="1200" dirty="0">
                        <a:solidFill>
                          <a:schemeClr val="tx1"/>
                        </a:solidFill>
                        <a:latin typeface="Calibri (cuerpo)"/>
                      </a:endParaRPr>
                    </a:p>
                  </a:txBody>
                  <a:tcPr marL="9525" marR="9525" marT="9525" marB="0" anchor="ctr"/>
                </a:tc>
              </a:tr>
              <a:tr h="427154">
                <a:tc>
                  <a:txBody>
                    <a:bodyPr/>
                    <a:lstStyle/>
                    <a:p>
                      <a:pPr algn="l" rtl="0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Taller: Primeros Auxilios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latin typeface="Calibri (cuerpo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latin typeface="Calibri (cuerpo)"/>
                          <a:ea typeface="+mn-ea"/>
                          <a:cs typeface="+mn-cs"/>
                        </a:rPr>
                        <a:t>13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latin typeface="Calibri (cuerpo)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latin typeface="Calibri (cuerpo)"/>
                          <a:ea typeface="+mn-ea"/>
                          <a:cs typeface="+mn-cs"/>
                        </a:rPr>
                        <a:t>9:00 a 14:00 hrs.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latin typeface="Calibri (cuerpo)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0" u="none" strike="noStrike" kern="1200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04</a:t>
                      </a:r>
                      <a:endParaRPr lang="es-ES" sz="1200" b="0" u="none" strike="noStrike" kern="1200" dirty="0">
                        <a:solidFill>
                          <a:schemeClr val="tx1"/>
                        </a:solidFill>
                        <a:latin typeface="Calibri (cuerpo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u="none" strike="noStrike" kern="1200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Lic. Ramón Heraclio Franco Benítez</a:t>
                      </a:r>
                      <a:endParaRPr lang="es-ES" sz="1200" b="0" u="none" strike="noStrike" kern="1200" dirty="0">
                        <a:solidFill>
                          <a:schemeClr val="tx1"/>
                        </a:solidFill>
                        <a:latin typeface="Calibri (cuerpo)"/>
                      </a:endParaRPr>
                    </a:p>
                  </a:txBody>
                  <a:tcPr marL="9525" marR="9525" marT="9525" marB="0" anchor="ctr"/>
                </a:tc>
              </a:tr>
              <a:tr h="427154">
                <a:tc>
                  <a:txBody>
                    <a:bodyPr/>
                    <a:lstStyle/>
                    <a:p>
                      <a:pPr algn="just" rtl="0" fontAlgn="ctr"/>
                      <a:r>
                        <a:rPr lang="es-MX" sz="1200" b="0" i="0" u="none" strike="noStrike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Innovación y Calidad</a:t>
                      </a:r>
                      <a:r>
                        <a:rPr lang="es-MX" sz="1200" b="0" i="0" u="none" strike="noStrike" baseline="0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 en la Administración Pública</a:t>
                      </a:r>
                      <a:endParaRPr lang="es-MX" sz="1200" b="0" i="0" u="none" strike="noStrike" dirty="0">
                        <a:solidFill>
                          <a:schemeClr val="tx1"/>
                        </a:solidFill>
                        <a:latin typeface="Calibri (cuerpo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latin typeface="Calibri (cuerpo)"/>
                          <a:ea typeface="+mn-ea"/>
                          <a:cs typeface="+mn-cs"/>
                        </a:rPr>
                        <a:t>14 y</a:t>
                      </a:r>
                      <a:r>
                        <a:rPr lang="es-ES" sz="1200" b="0" i="0" u="none" strike="noStrike" kern="1200" baseline="0" dirty="0" smtClean="0">
                          <a:solidFill>
                            <a:schemeClr val="tx1"/>
                          </a:solidFill>
                          <a:latin typeface="Calibri (cuerpo)"/>
                          <a:ea typeface="+mn-ea"/>
                          <a:cs typeface="+mn-cs"/>
                        </a:rPr>
                        <a:t> 15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latin typeface="Calibri (cuerpo)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i="0" u="none" strike="noStrike" kern="1200" dirty="0" smtClean="0">
                          <a:solidFill>
                            <a:schemeClr val="tx1"/>
                          </a:solidFill>
                          <a:latin typeface="Calibri (cuerpo)"/>
                          <a:ea typeface="+mn-ea"/>
                          <a:cs typeface="+mn-cs"/>
                        </a:rPr>
                        <a:t>9:00 a 15:00 hrs.</a:t>
                      </a:r>
                      <a:endParaRPr lang="es-ES" sz="1200" b="0" i="0" u="none" strike="noStrike" kern="1200" dirty="0">
                        <a:solidFill>
                          <a:schemeClr val="tx1"/>
                        </a:solidFill>
                        <a:latin typeface="Calibri (cuerpo)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s-ES" sz="1200" b="0" u="none" strike="noStrike" kern="1200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12</a:t>
                      </a:r>
                      <a:endParaRPr lang="es-ES" sz="1200" b="0" u="none" strike="noStrike" kern="1200" dirty="0">
                        <a:solidFill>
                          <a:schemeClr val="tx1"/>
                        </a:solidFill>
                        <a:latin typeface="Calibri (cuerpo)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b="0" u="none" strike="noStrike" kern="1200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MAP.</a:t>
                      </a:r>
                      <a:r>
                        <a:rPr lang="es-ES" sz="1200" b="0" u="none" strike="noStrike" kern="1200" baseline="0" dirty="0" smtClean="0">
                          <a:solidFill>
                            <a:schemeClr val="tx1"/>
                          </a:solidFill>
                          <a:latin typeface="Calibri (cuerpo)"/>
                        </a:rPr>
                        <a:t> Luis Arturo Padilla Valdivia</a:t>
                      </a:r>
                      <a:endParaRPr lang="es-ES" sz="1200" b="0" u="none" strike="noStrike" kern="1200" dirty="0">
                        <a:solidFill>
                          <a:schemeClr val="tx1"/>
                        </a:solidFill>
                        <a:latin typeface="Calibri (cuerpo)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7 CuadroTexto"/>
          <p:cNvSpPr txBox="1">
            <a:spLocks noChangeArrowheads="1"/>
          </p:cNvSpPr>
          <p:nvPr/>
        </p:nvSpPr>
        <p:spPr bwMode="auto">
          <a:xfrm>
            <a:off x="7143750" y="269534"/>
            <a:ext cx="154146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s-ES" sz="1000" dirty="0" smtClean="0">
                <a:latin typeface="Calibri" pitchFamily="34" charset="0"/>
              </a:rPr>
              <a:t>05-DDO-P05-F01/Rev.00</a:t>
            </a:r>
            <a:endParaRPr lang="es-ES" sz="1000" dirty="0">
              <a:latin typeface="Calibri" pitchFamily="34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2212002" y="5312180"/>
            <a:ext cx="4805363" cy="938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" sz="1100" b="1" dirty="0">
              <a:latin typeface="Calibri" pitchFamily="34" charset="0"/>
            </a:endParaRPr>
          </a:p>
          <a:p>
            <a:pPr algn="ctr"/>
            <a:r>
              <a:rPr lang="es-ES" sz="1100" b="1" dirty="0">
                <a:latin typeface="Calibri" pitchFamily="34" charset="0"/>
              </a:rPr>
              <a:t>Búscanos en  nuestra página de </a:t>
            </a:r>
            <a:r>
              <a:rPr lang="es-ES" sz="1100" b="1" dirty="0" err="1">
                <a:latin typeface="Calibri" pitchFamily="34" charset="0"/>
              </a:rPr>
              <a:t>Facebook</a:t>
            </a:r>
            <a:r>
              <a:rPr lang="es-ES" sz="1100" b="1" dirty="0">
                <a:latin typeface="Calibri" pitchFamily="34" charset="0"/>
              </a:rPr>
              <a:t> CECAP SONORA</a:t>
            </a:r>
            <a:endParaRPr lang="es-MX" sz="1100" b="1" dirty="0">
              <a:latin typeface="Calibri" pitchFamily="34" charset="0"/>
            </a:endParaRPr>
          </a:p>
          <a:p>
            <a:pPr algn="ctr"/>
            <a:r>
              <a:rPr lang="es-MX" sz="1100" b="1" dirty="0">
                <a:latin typeface="Calibri" pitchFamily="34" charset="0"/>
              </a:rPr>
              <a:t>Centro de Gobierno, Edificio México 5to piso</a:t>
            </a:r>
            <a:r>
              <a:rPr lang="es-ES" sz="1100" b="1" dirty="0">
                <a:latin typeface="Calibri" pitchFamily="34" charset="0"/>
              </a:rPr>
              <a:t> Tel.  (662) 2 13 22 42 o 2 13 21 17</a:t>
            </a:r>
          </a:p>
          <a:p>
            <a:pPr algn="ctr"/>
            <a:r>
              <a:rPr lang="es-ES" sz="1100" b="1" dirty="0">
                <a:latin typeface="Calibri" pitchFamily="34" charset="0"/>
              </a:rPr>
              <a:t>Correo electrónico para inscripciones: </a:t>
            </a:r>
            <a:r>
              <a:rPr lang="es-ES" sz="1100" b="1" dirty="0">
                <a:latin typeface="Calibri" pitchFamily="34" charset="0"/>
                <a:hlinkClick r:id="rId3"/>
              </a:rPr>
              <a:t>inscripcioncecap@hotmail.com</a:t>
            </a:r>
            <a:endParaRPr lang="es-ES" sz="1100" b="1" dirty="0">
              <a:latin typeface="Calibri" pitchFamily="34" charset="0"/>
            </a:endParaRPr>
          </a:p>
          <a:p>
            <a:pPr algn="ctr"/>
            <a:endParaRPr lang="es-MX" sz="1100" b="1" dirty="0">
              <a:latin typeface="Calibri" pitchFamily="34" charset="0"/>
            </a:endParaRPr>
          </a:p>
        </p:txBody>
      </p:sp>
      <p:pic>
        <p:nvPicPr>
          <p:cNvPr id="5" name="1 Imagen" descr="untitled.bmp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03125" y="5397908"/>
            <a:ext cx="236537" cy="266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73755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25302" y="446567"/>
            <a:ext cx="34496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>
                <a:cs typeface="Arial" pitchFamily="34" charset="0"/>
              </a:rPr>
              <a:t>    </a:t>
            </a:r>
            <a:endParaRPr lang="es-MX" sz="1400" b="1" dirty="0">
              <a:cs typeface="Arial" pitchFamily="34" charset="0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606055" y="1807535"/>
            <a:ext cx="80594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sz="1200" b="1" dirty="0" smtClean="0">
              <a:cs typeface="Arial" pitchFamily="34" charset="0"/>
            </a:endParaRPr>
          </a:p>
          <a:p>
            <a:endParaRPr lang="es-MX" sz="1400" b="1" dirty="0" smtClean="0">
              <a:cs typeface="Arial" pitchFamily="34" charset="0"/>
            </a:endParaRPr>
          </a:p>
          <a:p>
            <a:endParaRPr lang="es-MX" sz="1200" dirty="0" smtClean="0"/>
          </a:p>
          <a:p>
            <a:endParaRPr lang="es-MX" sz="1200" b="1" dirty="0"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531628" y="733647"/>
            <a:ext cx="22541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b="1" dirty="0" smtClean="0"/>
              <a:t> </a:t>
            </a:r>
            <a:endParaRPr lang="es-MX" sz="1400" b="1" dirty="0"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03947" y="824002"/>
            <a:ext cx="801694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MX" sz="1600" dirty="0" smtClean="0"/>
          </a:p>
          <a:p>
            <a:endParaRPr lang="es-MX" sz="1600" dirty="0" smtClean="0"/>
          </a:p>
        </p:txBody>
      </p:sp>
      <p:sp>
        <p:nvSpPr>
          <p:cNvPr id="9" name="8 Rectángulo"/>
          <p:cNvSpPr/>
          <p:nvPr/>
        </p:nvSpPr>
        <p:spPr>
          <a:xfrm>
            <a:off x="630283" y="1126167"/>
            <a:ext cx="7158563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0" hangingPunct="0">
              <a:tabLst>
                <a:tab pos="304800" algn="l"/>
              </a:tabLst>
              <a:defRPr/>
            </a:pPr>
            <a:r>
              <a:rPr lang="es-ES" altLang="zh-CN" sz="1200" b="1" dirty="0" smtClean="0">
                <a:cs typeface="Arial" pitchFamily="34" charset="0"/>
              </a:rPr>
              <a:t>Objetivo general del Curso:</a:t>
            </a:r>
          </a:p>
          <a:p>
            <a:pPr eaLnBrk="0" hangingPunct="0">
              <a:tabLst>
                <a:tab pos="304800" algn="l"/>
              </a:tabLst>
              <a:defRPr/>
            </a:pPr>
            <a:endParaRPr lang="es-ES" altLang="zh-CN" sz="1200" b="1" dirty="0" smtClean="0">
              <a:cs typeface="Arial" pitchFamily="34" charset="0"/>
            </a:endParaRPr>
          </a:p>
          <a:p>
            <a:pPr algn="just" eaLnBrk="0" hangingPunct="0">
              <a:tabLst>
                <a:tab pos="304800" algn="l"/>
              </a:tabLst>
              <a:defRPr/>
            </a:pPr>
            <a:r>
              <a:rPr lang="es-ES" altLang="zh-CN" sz="1200" dirty="0" smtClean="0">
                <a:cs typeface="Arial" pitchFamily="34" charset="0"/>
              </a:rPr>
              <a:t>Al finalizar el curso, el participante tendrá una visión más clara del Estrés. Con lo que será capaz de identificar</a:t>
            </a:r>
          </a:p>
          <a:p>
            <a:pPr algn="just" eaLnBrk="0" hangingPunct="0">
              <a:tabLst>
                <a:tab pos="304800" algn="l"/>
              </a:tabLst>
              <a:defRPr/>
            </a:pPr>
            <a:r>
              <a:rPr lang="es-ES" altLang="zh-CN" sz="1200" dirty="0" smtClean="0">
                <a:cs typeface="Arial" pitchFamily="34" charset="0"/>
              </a:rPr>
              <a:t>su sintomatología para poder combatirlo y con ello tener una vida emocional sana y más balanceada. Lo que</a:t>
            </a:r>
          </a:p>
          <a:p>
            <a:pPr algn="just" eaLnBrk="0" hangingPunct="0">
              <a:tabLst>
                <a:tab pos="304800" algn="l"/>
              </a:tabLst>
              <a:defRPr/>
            </a:pPr>
            <a:r>
              <a:rPr lang="es-ES" altLang="zh-CN" sz="1200" dirty="0" smtClean="0">
                <a:cs typeface="Arial" pitchFamily="34" charset="0"/>
              </a:rPr>
              <a:t>por ende traerá consigo un desempeño más compatible y de calidad como servidor público.</a:t>
            </a:r>
          </a:p>
          <a:p>
            <a:pPr algn="just" eaLnBrk="0" hangingPunct="0">
              <a:tabLst>
                <a:tab pos="304800" algn="l"/>
              </a:tabLst>
              <a:defRPr/>
            </a:pPr>
            <a:r>
              <a:rPr lang="es-ES" altLang="zh-CN" sz="1200" b="1" dirty="0" smtClean="0">
                <a:cs typeface="Arial" pitchFamily="34" charset="0"/>
              </a:rPr>
              <a:t> </a:t>
            </a:r>
            <a:endParaRPr lang="es-ES" altLang="zh-CN" sz="1200" dirty="0" smtClean="0">
              <a:cs typeface="Arial" pitchFamily="34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671332" y="2453833"/>
            <a:ext cx="682906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Temas abordados:</a:t>
            </a:r>
          </a:p>
          <a:p>
            <a:pPr algn="just"/>
            <a:endParaRPr lang="es-MX" sz="1200" dirty="0" smtClean="0"/>
          </a:p>
          <a:p>
            <a:pPr algn="just">
              <a:buFont typeface="Arial" pitchFamily="34" charset="0"/>
              <a:buChar char="•"/>
            </a:pPr>
            <a:r>
              <a:rPr lang="es-MX" sz="1200" dirty="0" smtClean="0"/>
              <a:t>  ¿Qué es el estrés?</a:t>
            </a:r>
          </a:p>
          <a:p>
            <a:pPr algn="just">
              <a:buFont typeface="Arial" pitchFamily="34" charset="0"/>
              <a:buChar char="•"/>
            </a:pPr>
            <a:r>
              <a:rPr lang="es-MX" sz="1200" dirty="0" smtClean="0"/>
              <a:t>  Síntomas del estrés </a:t>
            </a:r>
          </a:p>
          <a:p>
            <a:pPr algn="just">
              <a:buFont typeface="Arial" pitchFamily="34" charset="0"/>
              <a:buChar char="•"/>
            </a:pPr>
            <a:r>
              <a:rPr lang="es-MX" sz="1200" dirty="0" smtClean="0"/>
              <a:t>  Diferentes tipos de estrés</a:t>
            </a:r>
          </a:p>
          <a:p>
            <a:pPr algn="just">
              <a:buFont typeface="Arial" pitchFamily="34" charset="0"/>
              <a:buChar char="•"/>
            </a:pPr>
            <a:r>
              <a:rPr lang="es-MX" sz="1200" dirty="0" smtClean="0"/>
              <a:t> Terapia Japonesa, para combatir el estrés</a:t>
            </a:r>
          </a:p>
          <a:p>
            <a:pPr algn="just">
              <a:buFont typeface="Arial" pitchFamily="34" charset="0"/>
              <a:buChar char="•"/>
            </a:pPr>
            <a:r>
              <a:rPr lang="es-MX" sz="1200" dirty="0" smtClean="0"/>
              <a:t> Alternativas naturales anti estrés.</a:t>
            </a:r>
          </a:p>
        </p:txBody>
      </p:sp>
      <p:sp>
        <p:nvSpPr>
          <p:cNvPr id="11" name="10 CuadroTexto"/>
          <p:cNvSpPr txBox="1"/>
          <p:nvPr/>
        </p:nvSpPr>
        <p:spPr>
          <a:xfrm>
            <a:off x="717631" y="3912243"/>
            <a:ext cx="66554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b="1" dirty="0" smtClean="0"/>
              <a:t>Metodología:</a:t>
            </a:r>
          </a:p>
          <a:p>
            <a:endParaRPr lang="es-MX" sz="1200" b="1" dirty="0" smtClean="0"/>
          </a:p>
          <a:p>
            <a:r>
              <a:rPr lang="es-MX" sz="1200" dirty="0" smtClean="0"/>
              <a:t>El instructor desarrollará el programa a través de medios audiovisuales y otros apoyos didácticos, para facilitar la comprensión de los temas abordados. Es importante la participación y asistencia puntual de los participantes.</a:t>
            </a:r>
          </a:p>
          <a:p>
            <a:r>
              <a:rPr lang="es-MX" sz="1200" b="1" dirty="0" smtClean="0"/>
              <a:t> </a:t>
            </a:r>
            <a:endParaRPr lang="es-MX" sz="1200" b="1" dirty="0"/>
          </a:p>
        </p:txBody>
      </p:sp>
      <p:sp>
        <p:nvSpPr>
          <p:cNvPr id="12" name="11 Rectángulo"/>
          <p:cNvSpPr/>
          <p:nvPr/>
        </p:nvSpPr>
        <p:spPr>
          <a:xfrm>
            <a:off x="665545" y="4970153"/>
            <a:ext cx="80386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defRPr/>
            </a:pPr>
            <a:r>
              <a:rPr lang="es-MX" altLang="zh-CN" sz="1200" b="1" dirty="0" smtClean="0"/>
              <a:t>Dirigido a:</a:t>
            </a:r>
            <a:endParaRPr lang="es-ES" altLang="zh-CN" sz="1200" dirty="0" smtClean="0"/>
          </a:p>
          <a:p>
            <a:pPr algn="just" eaLnBrk="0" hangingPunct="0">
              <a:defRPr/>
            </a:pPr>
            <a:r>
              <a:rPr lang="es-MX" sz="1200" dirty="0" smtClean="0">
                <a:cs typeface="Arial" pitchFamily="34" charset="0"/>
              </a:rPr>
              <a:t>Todos los servidores públicos</a:t>
            </a:r>
            <a:r>
              <a:rPr lang="es-ES" altLang="zh-CN" sz="1200" dirty="0" smtClean="0">
                <a:cs typeface="Arial" pitchFamily="34" charset="0"/>
              </a:rPr>
              <a:t>, que prestan sus servicios en las dependencias y entidades del gobierno del estado de Sonora.</a:t>
            </a:r>
            <a:endParaRPr lang="es-MX" dirty="0"/>
          </a:p>
        </p:txBody>
      </p:sp>
      <p:sp>
        <p:nvSpPr>
          <p:cNvPr id="13" name="12 Rectángulo"/>
          <p:cNvSpPr/>
          <p:nvPr/>
        </p:nvSpPr>
        <p:spPr>
          <a:xfrm>
            <a:off x="677120" y="5502587"/>
            <a:ext cx="767980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tabLst>
                <a:tab pos="304800" algn="l"/>
              </a:tabLst>
              <a:defRPr/>
            </a:pPr>
            <a:r>
              <a:rPr lang="es-MX" altLang="zh-CN" sz="1200" b="1" dirty="0" smtClean="0">
                <a:cs typeface="Arial" pitchFamily="34" charset="0"/>
              </a:rPr>
              <a:t>Duración del Curso:</a:t>
            </a:r>
            <a:endParaRPr lang="es-ES" altLang="zh-CN" sz="1200" dirty="0" smtClean="0">
              <a:cs typeface="Arial" pitchFamily="34" charset="0"/>
            </a:endParaRPr>
          </a:p>
          <a:p>
            <a:r>
              <a:rPr lang="es-ES" sz="1200" dirty="0" smtClean="0">
                <a:cs typeface="Arial" pitchFamily="34" charset="0"/>
              </a:rPr>
              <a:t>La duración del curso es de  06 horas de formación a desarrollarse en  01 sesión </a:t>
            </a:r>
            <a:endParaRPr lang="es-MX" sz="1200" dirty="0" smtClean="0">
              <a:cs typeface="Arial" pitchFamily="34" charset="0"/>
            </a:endParaRPr>
          </a:p>
          <a:p>
            <a:r>
              <a:rPr lang="es-MX" sz="1200" b="1" dirty="0" smtClean="0">
                <a:cs typeface="Arial" pitchFamily="34" charset="0"/>
              </a:rPr>
              <a:t>  </a:t>
            </a:r>
            <a:endParaRPr lang="es-MX" sz="1200" dirty="0"/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539750" y="1"/>
            <a:ext cx="7921625" cy="907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304800" algn="l"/>
              </a:tabLst>
              <a:defRPr/>
            </a:pPr>
            <a:r>
              <a:rPr lang="es-ES" sz="900" dirty="0" smtClean="0">
                <a:cs typeface="Arial" pitchFamily="34" charset="0"/>
              </a:rPr>
              <a:t/>
            </a:r>
            <a:br>
              <a:rPr lang="es-ES" sz="900" dirty="0" smtClean="0">
                <a:cs typeface="Arial" pitchFamily="34" charset="0"/>
              </a:rPr>
            </a:br>
            <a:endParaRPr lang="es-ES" sz="1600" b="1" dirty="0"/>
          </a:p>
          <a:p>
            <a:pPr>
              <a:tabLst>
                <a:tab pos="304800" algn="l"/>
              </a:tabLst>
              <a:defRPr/>
            </a:pPr>
            <a:r>
              <a:rPr lang="es-ES" sz="1400" b="1" dirty="0" smtClean="0">
                <a:cs typeface="Arial" pitchFamily="34" charset="0"/>
              </a:rPr>
              <a:t>CARTA DESCRIPTIVA</a:t>
            </a:r>
          </a:p>
          <a:p>
            <a:pPr>
              <a:tabLst>
                <a:tab pos="304800" algn="l"/>
              </a:tabLst>
              <a:defRPr/>
            </a:pPr>
            <a:r>
              <a:rPr lang="es-ES" sz="1400" b="1" dirty="0" smtClean="0">
                <a:cs typeface="Arial" pitchFamily="34" charset="0"/>
              </a:rPr>
              <a:t>LIBERA EL ESTRÉS … !CONTROLA TU VIDA!</a:t>
            </a:r>
            <a:endParaRPr lang="es-ES" sz="1400" b="1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7559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374497" y="388442"/>
            <a:ext cx="8131284" cy="5463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s-ES" sz="900" dirty="0">
                <a:latin typeface="Arial" pitchFamily="34" charset="0"/>
                <a:cs typeface="Arial" pitchFamily="34" charset="0"/>
              </a:rPr>
              <a:t/>
            </a:r>
            <a:br>
              <a:rPr lang="es-ES" sz="900" dirty="0">
                <a:latin typeface="Arial" pitchFamily="34" charset="0"/>
                <a:cs typeface="Arial" pitchFamily="34" charset="0"/>
              </a:rPr>
            </a:br>
            <a:r>
              <a:rPr lang="es-ES" altLang="zh-CN" sz="1400" b="1" dirty="0" smtClean="0">
                <a:cs typeface="Arial" pitchFamily="34" charset="0"/>
              </a:rPr>
              <a:t>CARTA </a:t>
            </a:r>
            <a:r>
              <a:rPr lang="es-ES" altLang="zh-CN" sz="1400" b="1" dirty="0">
                <a:cs typeface="Arial" pitchFamily="34" charset="0"/>
              </a:rPr>
              <a:t>DESCRIPTIVA</a:t>
            </a:r>
          </a:p>
          <a:p>
            <a:pPr eaLnBrk="0" hangingPunct="0">
              <a:tabLst>
                <a:tab pos="304800" algn="l"/>
              </a:tabLst>
              <a:defRPr/>
            </a:pPr>
            <a:r>
              <a:rPr lang="es-ES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FÓRMULAS Y FUNCIONES BÁSICAS EN EXCEL</a:t>
            </a:r>
          </a:p>
          <a:p>
            <a:pPr eaLnBrk="0" hangingPunct="0">
              <a:tabLst>
                <a:tab pos="304800" algn="l"/>
              </a:tabLst>
              <a:defRPr/>
            </a:pPr>
            <a:r>
              <a:rPr lang="es-ES" altLang="zh-CN" sz="1200" dirty="0" smtClean="0">
                <a:cs typeface="Arial" pitchFamily="34" charset="0"/>
              </a:rPr>
              <a:t> </a:t>
            </a:r>
            <a:endParaRPr lang="es-ES" altLang="zh-CN" sz="1200" dirty="0"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r>
              <a:rPr lang="es-ES" altLang="zh-CN" sz="1200" b="1" dirty="0">
                <a:cs typeface="Arial" pitchFamily="34" charset="0"/>
              </a:rPr>
              <a:t>Objetivo </a:t>
            </a:r>
            <a:r>
              <a:rPr lang="es-ES" altLang="zh-CN" sz="1200" b="1" dirty="0" smtClean="0">
                <a:cs typeface="Arial" pitchFamily="34" charset="0"/>
              </a:rPr>
              <a:t>general del </a:t>
            </a:r>
            <a:r>
              <a:rPr lang="es-ES" altLang="zh-CN" sz="1200" b="1" dirty="0">
                <a:cs typeface="Arial" pitchFamily="34" charset="0"/>
              </a:rPr>
              <a:t>Curso:</a:t>
            </a:r>
          </a:p>
          <a:p>
            <a:pPr algn="just">
              <a:defRPr/>
            </a:pPr>
            <a:r>
              <a:rPr lang="es-ES" sz="1200" dirty="0"/>
              <a:t>El participante al terminar el curso, aplicará los principios básicos para la creación de fórmulas y podrá automatizar formatos que requieran cálculos basados en las </a:t>
            </a:r>
            <a:r>
              <a:rPr lang="es-ES" sz="1200" dirty="0" smtClean="0"/>
              <a:t>operaciones y funciones básicas.</a:t>
            </a:r>
            <a:endParaRPr lang="es-MX" sz="1200" dirty="0"/>
          </a:p>
          <a:p>
            <a:pPr algn="just" eaLnBrk="0" hangingPunct="0">
              <a:tabLst>
                <a:tab pos="304800" algn="l"/>
              </a:tabLst>
              <a:defRPr/>
            </a:pPr>
            <a:endParaRPr lang="es-ES" sz="1200" dirty="0"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r>
              <a:rPr lang="es-MX" altLang="zh-CN" sz="1200" b="1" dirty="0">
                <a:cs typeface="Arial" pitchFamily="34" charset="0"/>
              </a:rPr>
              <a:t>Temas abordados:</a:t>
            </a:r>
          </a:p>
          <a:p>
            <a:pPr marL="285750" indent="-285750" algn="just">
              <a:buFont typeface="+mj-lt"/>
              <a:buAutoNum type="romanUcPeriod"/>
              <a:defRPr/>
            </a:pPr>
            <a:r>
              <a:rPr lang="es-ES" sz="1200" dirty="0" smtClean="0"/>
              <a:t>Principios para crear una fórmula</a:t>
            </a:r>
          </a:p>
          <a:p>
            <a:pPr marL="285750" indent="-285750" algn="just">
              <a:buFont typeface="+mj-lt"/>
              <a:buAutoNum type="romanUcPeriod"/>
              <a:defRPr/>
            </a:pPr>
            <a:r>
              <a:rPr lang="es-ES" sz="1200" dirty="0" smtClean="0"/>
              <a:t>Suma</a:t>
            </a:r>
            <a:r>
              <a:rPr lang="es-ES" sz="1200" dirty="0"/>
              <a:t>, resta ,multiplicación, </a:t>
            </a:r>
            <a:r>
              <a:rPr lang="es-ES" sz="1200" dirty="0" smtClean="0"/>
              <a:t>división </a:t>
            </a:r>
          </a:p>
          <a:p>
            <a:pPr marL="285750" indent="-285750" algn="just">
              <a:buFont typeface="+mj-lt"/>
              <a:buAutoNum type="romanUcPeriod"/>
              <a:defRPr/>
            </a:pPr>
            <a:r>
              <a:rPr lang="es-ES" sz="1200" dirty="0" smtClean="0"/>
              <a:t>Copiar fórmula</a:t>
            </a:r>
            <a:endParaRPr lang="es-ES" sz="1200" dirty="0"/>
          </a:p>
          <a:p>
            <a:pPr marL="285750" indent="-285750" algn="just">
              <a:buFont typeface="+mj-lt"/>
              <a:buAutoNum type="romanUcPeriod"/>
              <a:defRPr/>
            </a:pPr>
            <a:r>
              <a:rPr lang="es-ES" sz="1200" dirty="0" smtClean="0"/>
              <a:t>Operaciones con paréntesis </a:t>
            </a:r>
          </a:p>
          <a:p>
            <a:pPr marL="285750" indent="-285750" algn="just">
              <a:buFont typeface="+mj-lt"/>
              <a:buAutoNum type="romanUcPeriod"/>
              <a:defRPr/>
            </a:pPr>
            <a:r>
              <a:rPr lang="es-ES" sz="1200" dirty="0" smtClean="0"/>
              <a:t>Referencia absoluta</a:t>
            </a:r>
          </a:p>
          <a:p>
            <a:pPr marL="285750" indent="-285750" algn="just">
              <a:buFont typeface="+mj-lt"/>
              <a:buAutoNum type="romanUcPeriod"/>
              <a:defRPr/>
            </a:pPr>
            <a:r>
              <a:rPr lang="es-ES" sz="1200" dirty="0" smtClean="0"/>
              <a:t>Funciones (Promedio, máximo, mínimo, contar, contara, contar blanco, contar si, raíz, redondear mas y menos, entero, mayúsculas, minúsculas, nombre propio, concatenar, </a:t>
            </a:r>
            <a:r>
              <a:rPr lang="es-ES" sz="1200" dirty="0" err="1" smtClean="0"/>
              <a:t>dia</a:t>
            </a:r>
            <a:r>
              <a:rPr lang="es-ES" sz="1200" dirty="0" smtClean="0"/>
              <a:t>, mes, año, hoy)</a:t>
            </a:r>
          </a:p>
          <a:p>
            <a:pPr marL="285750" indent="-285750" algn="just">
              <a:defRPr/>
            </a:pPr>
            <a:endParaRPr lang="es-MX" sz="1200" dirty="0"/>
          </a:p>
          <a:p>
            <a:pPr eaLnBrk="0" hangingPunct="0">
              <a:tabLst>
                <a:tab pos="304800" algn="l"/>
              </a:tabLst>
              <a:defRPr/>
            </a:pPr>
            <a:r>
              <a:rPr lang="es-MX" altLang="zh-CN" sz="1200" b="1" dirty="0">
                <a:cs typeface="Arial" pitchFamily="34" charset="0"/>
              </a:rPr>
              <a:t>Metodología:</a:t>
            </a:r>
            <a:endParaRPr lang="es-ES" altLang="zh-CN" sz="1200" b="1" dirty="0">
              <a:cs typeface="Arial" pitchFamily="34" charset="0"/>
            </a:endParaRPr>
          </a:p>
          <a:p>
            <a:pPr algn="just" eaLnBrk="0" hangingPunct="0">
              <a:tabLst>
                <a:tab pos="304800" algn="l"/>
              </a:tabLst>
              <a:defRPr/>
            </a:pPr>
            <a:r>
              <a:rPr lang="es-MX" altLang="zh-CN" sz="1200" dirty="0"/>
              <a:t>El instructor explicará los </a:t>
            </a:r>
            <a:r>
              <a:rPr lang="es-MX" altLang="zh-CN" sz="1200" dirty="0" smtClean="0"/>
              <a:t>temas que </a:t>
            </a:r>
            <a:r>
              <a:rPr lang="es-MX" altLang="zh-CN" sz="1200" dirty="0"/>
              <a:t>se estudiarán, orientando a los participantes en la aplicación de comandos y operaciones. Los participantes realizarán diferentes ejercicios con el fin de poner en práctica los elementos y herramientas básicas que ofrecen estas tecnologías.</a:t>
            </a:r>
          </a:p>
          <a:p>
            <a:pPr algn="just" eaLnBrk="0" hangingPunct="0">
              <a:tabLst>
                <a:tab pos="304800" algn="l"/>
              </a:tabLst>
              <a:defRPr/>
            </a:pPr>
            <a:endParaRPr lang="es-ES" sz="1200" dirty="0"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r>
              <a:rPr lang="es-MX" altLang="zh-CN" sz="1200" b="1" dirty="0">
                <a:cs typeface="Arial" pitchFamily="34" charset="0"/>
              </a:rPr>
              <a:t>Dirigido a:</a:t>
            </a:r>
            <a:endParaRPr lang="es-ES" altLang="zh-CN" sz="1200" b="1" dirty="0">
              <a:cs typeface="Arial" pitchFamily="34" charset="0"/>
            </a:endParaRPr>
          </a:p>
          <a:p>
            <a:pPr algn="just">
              <a:defRPr/>
            </a:pPr>
            <a:r>
              <a:rPr lang="es-MX" sz="1200" dirty="0">
                <a:cs typeface="Arial" pitchFamily="34" charset="0"/>
              </a:rPr>
              <a:t>Todos los </a:t>
            </a:r>
            <a:r>
              <a:rPr lang="es-MX" sz="1200" dirty="0" smtClean="0">
                <a:cs typeface="Arial" pitchFamily="34" charset="0"/>
              </a:rPr>
              <a:t>servidores </a:t>
            </a:r>
            <a:r>
              <a:rPr lang="es-MX" sz="1200" dirty="0">
                <a:cs typeface="Arial" pitchFamily="34" charset="0"/>
              </a:rPr>
              <a:t>p</a:t>
            </a:r>
            <a:r>
              <a:rPr lang="es-MX" sz="1200" dirty="0" smtClean="0">
                <a:cs typeface="Arial" pitchFamily="34" charset="0"/>
              </a:rPr>
              <a:t>úblicos</a:t>
            </a:r>
            <a:r>
              <a:rPr lang="es-ES" altLang="zh-CN" sz="1200" dirty="0">
                <a:cs typeface="Arial" pitchFamily="34" charset="0"/>
              </a:rPr>
              <a:t>, que prestan sus servicios en las dependencias y entidades del </a:t>
            </a:r>
            <a:r>
              <a:rPr lang="es-ES" altLang="zh-CN" sz="1200" dirty="0" smtClean="0">
                <a:cs typeface="Arial" pitchFamily="34" charset="0"/>
              </a:rPr>
              <a:t>gobierno </a:t>
            </a:r>
            <a:r>
              <a:rPr lang="es-ES" altLang="zh-CN" sz="1200" dirty="0">
                <a:cs typeface="Arial" pitchFamily="34" charset="0"/>
              </a:rPr>
              <a:t>del </a:t>
            </a:r>
            <a:r>
              <a:rPr lang="es-ES" altLang="zh-CN" sz="1200" dirty="0" smtClean="0">
                <a:cs typeface="Arial" pitchFamily="34" charset="0"/>
              </a:rPr>
              <a:t>estado </a:t>
            </a:r>
            <a:r>
              <a:rPr lang="es-ES" altLang="zh-CN" sz="1200" dirty="0">
                <a:cs typeface="Arial" pitchFamily="34" charset="0"/>
              </a:rPr>
              <a:t>de Sonora, </a:t>
            </a:r>
            <a:r>
              <a:rPr lang="es-ES" sz="1200" dirty="0"/>
              <a:t>que </a:t>
            </a:r>
            <a:r>
              <a:rPr lang="es-ES" sz="1200" dirty="0" smtClean="0"/>
              <a:t>necesiten como </a:t>
            </a:r>
            <a:r>
              <a:rPr lang="es-ES" sz="1200" dirty="0"/>
              <a:t>herramienta de </a:t>
            </a:r>
            <a:r>
              <a:rPr lang="es-ES" sz="1200" dirty="0" smtClean="0"/>
              <a:t>trabajo </a:t>
            </a:r>
            <a:r>
              <a:rPr lang="es-ES" sz="1200" dirty="0"/>
              <a:t>formulas </a:t>
            </a:r>
            <a:r>
              <a:rPr lang="es-ES" sz="1200" dirty="0" smtClean="0"/>
              <a:t>o funciones básicas del </a:t>
            </a:r>
            <a:r>
              <a:rPr lang="es-ES" sz="1200" dirty="0"/>
              <a:t>programa Excel.</a:t>
            </a:r>
            <a:endParaRPr lang="es-ES" sz="1200" b="1" dirty="0"/>
          </a:p>
          <a:p>
            <a:pPr algn="just" eaLnBrk="0" hangingPunct="0">
              <a:tabLst>
                <a:tab pos="304800" algn="l"/>
              </a:tabLst>
              <a:defRPr/>
            </a:pPr>
            <a:endParaRPr lang="es-ES" altLang="zh-CN" sz="1200" dirty="0"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r>
              <a:rPr lang="es-MX" altLang="zh-CN" sz="1200" b="1" dirty="0">
                <a:cs typeface="Arial" pitchFamily="34" charset="0"/>
              </a:rPr>
              <a:t>Duración del Curso:</a:t>
            </a:r>
            <a:endParaRPr lang="es-ES" altLang="zh-CN" sz="1200" b="1" dirty="0"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r>
              <a:rPr lang="es-MX" altLang="zh-CN" sz="1200" dirty="0">
                <a:cs typeface="Arial" pitchFamily="34" charset="0"/>
              </a:rPr>
              <a:t>La duración del curso es de </a:t>
            </a:r>
            <a:r>
              <a:rPr lang="es-MX" altLang="zh-CN" sz="1200" dirty="0" smtClean="0">
                <a:cs typeface="Arial" pitchFamily="34" charset="0"/>
              </a:rPr>
              <a:t>06 </a:t>
            </a:r>
            <a:r>
              <a:rPr lang="es-MX" altLang="zh-CN" sz="1200" dirty="0">
                <a:cs typeface="Arial" pitchFamily="34" charset="0"/>
              </a:rPr>
              <a:t>horas de formación a desarrollarse en </a:t>
            </a:r>
            <a:r>
              <a:rPr lang="es-MX" altLang="zh-CN" sz="1200" dirty="0" smtClean="0">
                <a:cs typeface="Arial" pitchFamily="34" charset="0"/>
              </a:rPr>
              <a:t>01 sesión.</a:t>
            </a:r>
            <a:endParaRPr lang="es-ES" altLang="zh-CN" sz="1200" dirty="0"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endParaRPr lang="es-ES" altLang="zh-CN" sz="1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755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539750" y="1"/>
            <a:ext cx="7921625" cy="6055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tabLst>
                <a:tab pos="304800" algn="l"/>
              </a:tabLst>
              <a:defRPr/>
            </a:pPr>
            <a:r>
              <a:rPr lang="es-ES" sz="900" dirty="0" smtClean="0">
                <a:cs typeface="Arial" pitchFamily="34" charset="0"/>
              </a:rPr>
              <a:t/>
            </a:r>
            <a:br>
              <a:rPr lang="es-ES" sz="900" dirty="0" smtClean="0">
                <a:cs typeface="Arial" pitchFamily="34" charset="0"/>
              </a:rPr>
            </a:br>
            <a:endParaRPr lang="es-ES" sz="1600" b="1" dirty="0"/>
          </a:p>
          <a:p>
            <a:pPr>
              <a:tabLst>
                <a:tab pos="304800" algn="l"/>
              </a:tabLst>
              <a:defRPr/>
            </a:pPr>
            <a:endParaRPr lang="es-ES" sz="1050" b="1" dirty="0">
              <a:solidFill>
                <a:srgbClr val="C00000"/>
              </a:solidFill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r>
              <a:rPr lang="es-ES" altLang="zh-CN" sz="1400" b="1" dirty="0">
                <a:cs typeface="Arial" pitchFamily="34" charset="0"/>
              </a:rPr>
              <a:t>CARTA </a:t>
            </a:r>
            <a:r>
              <a:rPr lang="es-ES" altLang="zh-CN" sz="1400" b="1" dirty="0" smtClean="0">
                <a:cs typeface="Arial" pitchFamily="34" charset="0"/>
              </a:rPr>
              <a:t>DESCRIPTIVA</a:t>
            </a:r>
            <a:endParaRPr lang="es-ES" altLang="zh-CN" sz="1400" b="1" dirty="0"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r>
              <a:rPr lang="es-MX" sz="1400" b="1" dirty="0" smtClean="0">
                <a:cs typeface="Arial" pitchFamily="34" charset="0"/>
              </a:rPr>
              <a:t>INTRODUCCIÓN AL SISTEMA INTEGRAL </a:t>
            </a:r>
            <a:r>
              <a:rPr lang="es-MX" sz="1400" b="1" smtClean="0">
                <a:cs typeface="Arial" pitchFamily="34" charset="0"/>
              </a:rPr>
              <a:t>DE ARCHIVO</a:t>
            </a:r>
            <a:endParaRPr lang="es-MX" sz="1400" dirty="0" smtClean="0"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endParaRPr lang="es-ES" altLang="zh-CN" sz="1200" dirty="0"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r>
              <a:rPr lang="es-ES" altLang="zh-CN" sz="1200" b="1" dirty="0">
                <a:cs typeface="Arial" pitchFamily="34" charset="0"/>
              </a:rPr>
              <a:t>Objetivo </a:t>
            </a:r>
            <a:r>
              <a:rPr lang="es-ES" altLang="zh-CN" sz="1200" b="1" dirty="0" smtClean="0">
                <a:cs typeface="Arial" pitchFamily="34" charset="0"/>
              </a:rPr>
              <a:t>general del </a:t>
            </a:r>
            <a:r>
              <a:rPr lang="es-ES" altLang="zh-CN" sz="1200" b="1" dirty="0">
                <a:cs typeface="Arial" pitchFamily="34" charset="0"/>
              </a:rPr>
              <a:t>Curso:</a:t>
            </a:r>
            <a:endParaRPr lang="es-ES" altLang="zh-CN" sz="1200" dirty="0">
              <a:cs typeface="Arial" pitchFamily="34" charset="0"/>
            </a:endParaRPr>
          </a:p>
          <a:p>
            <a:r>
              <a:rPr lang="es-MX" sz="1200" dirty="0" smtClean="0">
                <a:cs typeface="Arial" pitchFamily="34" charset="0"/>
              </a:rPr>
              <a:t>Al finalizar el curso se espera que los participantes identifiquen al Cuadro General de Clasificación Archivística como la herramienta principal para organizar, administrar, conservar y preservar los archivos, así como proporcionarles las herramientas necesarias para su elaboración.  </a:t>
            </a:r>
          </a:p>
          <a:p>
            <a:pPr>
              <a:defRPr/>
            </a:pPr>
            <a:endParaRPr lang="es-ES" sz="1200" dirty="0"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r>
              <a:rPr lang="es-MX" altLang="zh-CN" sz="1200" b="1" dirty="0">
                <a:cs typeface="Arial" pitchFamily="34" charset="0"/>
              </a:rPr>
              <a:t>Temas abordados</a:t>
            </a:r>
            <a:r>
              <a:rPr lang="es-MX" altLang="zh-CN" sz="1200" b="1" dirty="0" smtClean="0">
                <a:cs typeface="Arial" pitchFamily="34" charset="0"/>
              </a:rPr>
              <a:t>:</a:t>
            </a:r>
          </a:p>
          <a:p>
            <a:pPr lvl="0"/>
            <a:r>
              <a:rPr lang="es-MX" sz="1200" dirty="0" smtClean="0">
                <a:cs typeface="Arial" pitchFamily="34" charset="0"/>
              </a:rPr>
              <a:t>1.- Objetivo</a:t>
            </a:r>
          </a:p>
          <a:p>
            <a:pPr lvl="0"/>
            <a:r>
              <a:rPr lang="es-MX" sz="1200" dirty="0" smtClean="0">
                <a:cs typeface="Arial" pitchFamily="34" charset="0"/>
              </a:rPr>
              <a:t>2.- Fundamento legal</a:t>
            </a:r>
          </a:p>
          <a:p>
            <a:pPr lvl="0"/>
            <a:r>
              <a:rPr lang="es-MX" sz="1200" dirty="0" smtClean="0">
                <a:cs typeface="Arial" pitchFamily="34" charset="0"/>
              </a:rPr>
              <a:t>3.- Administración de documentos</a:t>
            </a:r>
          </a:p>
          <a:p>
            <a:pPr lvl="0"/>
            <a:r>
              <a:rPr lang="es-MX" sz="1200" dirty="0" smtClean="0">
                <a:cs typeface="Arial" pitchFamily="34" charset="0"/>
              </a:rPr>
              <a:t>a).- Archivo de tramite</a:t>
            </a:r>
          </a:p>
          <a:p>
            <a:pPr lvl="0"/>
            <a:r>
              <a:rPr lang="es-MX" sz="1200" dirty="0" smtClean="0">
                <a:cs typeface="Arial" pitchFamily="34" charset="0"/>
              </a:rPr>
              <a:t>b).- Archivo de concentración</a:t>
            </a:r>
          </a:p>
          <a:p>
            <a:pPr lvl="0"/>
            <a:r>
              <a:rPr lang="es-MX" sz="1200" dirty="0" smtClean="0">
                <a:cs typeface="Arial" pitchFamily="34" charset="0"/>
              </a:rPr>
              <a:t>c).- Cuadro General de clasificación archivística</a:t>
            </a:r>
          </a:p>
          <a:p>
            <a:pPr lvl="0"/>
            <a:r>
              <a:rPr lang="es-MX" sz="1200" dirty="0" smtClean="0">
                <a:cs typeface="Arial" pitchFamily="34" charset="0"/>
              </a:rPr>
              <a:t>d).- Catálogo de deposición documental</a:t>
            </a:r>
          </a:p>
          <a:p>
            <a:r>
              <a:rPr lang="es-MX" sz="1200" dirty="0" smtClean="0">
                <a:cs typeface="Arial" pitchFamily="34" charset="0"/>
              </a:rPr>
              <a:t>e).- Identificación de expedientes</a:t>
            </a:r>
            <a:endParaRPr lang="es-MX" altLang="zh-CN" sz="1200" b="1" dirty="0" smtClean="0"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endParaRPr lang="es-MX" altLang="zh-CN" sz="1200" b="1" dirty="0" smtClean="0"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r>
              <a:rPr lang="es-MX" altLang="zh-CN" sz="1200" b="1" dirty="0" smtClean="0">
                <a:cs typeface="Arial" pitchFamily="34" charset="0"/>
              </a:rPr>
              <a:t>Metodología</a:t>
            </a:r>
            <a:r>
              <a:rPr lang="es-MX" altLang="zh-CN" sz="1200" b="1" dirty="0">
                <a:cs typeface="Arial" pitchFamily="34" charset="0"/>
              </a:rPr>
              <a:t>:</a:t>
            </a:r>
            <a:endParaRPr lang="es-ES" altLang="zh-CN" sz="1200" dirty="0">
              <a:cs typeface="Arial" pitchFamily="34" charset="0"/>
            </a:endParaRPr>
          </a:p>
          <a:p>
            <a:r>
              <a:rPr lang="es-MX" altLang="zh-CN" sz="1200" dirty="0">
                <a:cs typeface="Arial" pitchFamily="34" charset="0"/>
              </a:rPr>
              <a:t> </a:t>
            </a:r>
            <a:r>
              <a:rPr lang="es-MX" sz="1200" dirty="0" smtClean="0">
                <a:cs typeface="Arial" pitchFamily="34" charset="0"/>
              </a:rPr>
              <a:t>El instructor desarrollará el curso empleando un método de técnicas, dinámicas y actividades grupales que permitan facilitar el estudio y comprensión de los temas abordados. Es importante la activa participación y asistencia</a:t>
            </a:r>
          </a:p>
          <a:p>
            <a:r>
              <a:rPr lang="es-MX" sz="1200" b="1" dirty="0" smtClean="0">
                <a:cs typeface="Arial" pitchFamily="34" charset="0"/>
              </a:rPr>
              <a:t> </a:t>
            </a:r>
            <a:endParaRPr lang="es-MX" sz="1200" dirty="0" smtClean="0"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r>
              <a:rPr lang="es-MX" altLang="zh-CN" sz="1200" b="1" dirty="0" smtClean="0">
                <a:cs typeface="Arial" pitchFamily="34" charset="0"/>
              </a:rPr>
              <a:t>Dirigido </a:t>
            </a:r>
            <a:r>
              <a:rPr lang="es-MX" altLang="zh-CN" sz="1200" b="1" dirty="0">
                <a:cs typeface="Arial" pitchFamily="34" charset="0"/>
              </a:rPr>
              <a:t>a:</a:t>
            </a:r>
            <a:endParaRPr lang="es-ES" altLang="zh-CN" sz="1200" dirty="0">
              <a:cs typeface="Arial" pitchFamily="34" charset="0"/>
            </a:endParaRPr>
          </a:p>
          <a:p>
            <a:pPr algn="just" eaLnBrk="0" hangingPunct="0">
              <a:tabLst>
                <a:tab pos="304800" algn="l"/>
              </a:tabLst>
              <a:defRPr/>
            </a:pPr>
            <a:r>
              <a:rPr lang="es-MX" sz="1200" dirty="0">
                <a:cs typeface="Arial" pitchFamily="34" charset="0"/>
              </a:rPr>
              <a:t>Todos los </a:t>
            </a:r>
            <a:r>
              <a:rPr lang="es-MX" sz="1200" dirty="0" smtClean="0">
                <a:cs typeface="Arial" pitchFamily="34" charset="0"/>
              </a:rPr>
              <a:t>servidores </a:t>
            </a:r>
            <a:r>
              <a:rPr lang="es-MX" sz="1200" dirty="0">
                <a:cs typeface="Arial" pitchFamily="34" charset="0"/>
              </a:rPr>
              <a:t>p</a:t>
            </a:r>
            <a:r>
              <a:rPr lang="es-MX" sz="1200" dirty="0" smtClean="0">
                <a:cs typeface="Arial" pitchFamily="34" charset="0"/>
              </a:rPr>
              <a:t>úblicos</a:t>
            </a:r>
            <a:r>
              <a:rPr lang="es-ES" altLang="zh-CN" sz="1200" dirty="0">
                <a:cs typeface="Arial" pitchFamily="34" charset="0"/>
              </a:rPr>
              <a:t>, que prestan sus servicios en las dependencias y entidades del </a:t>
            </a:r>
            <a:r>
              <a:rPr lang="es-ES" altLang="zh-CN" sz="1200" dirty="0" smtClean="0">
                <a:cs typeface="Arial" pitchFamily="34" charset="0"/>
              </a:rPr>
              <a:t>gobierno </a:t>
            </a:r>
            <a:r>
              <a:rPr lang="es-ES" altLang="zh-CN" sz="1200" dirty="0">
                <a:cs typeface="Arial" pitchFamily="34" charset="0"/>
              </a:rPr>
              <a:t>del </a:t>
            </a:r>
            <a:r>
              <a:rPr lang="es-ES" altLang="zh-CN" sz="1200" dirty="0" smtClean="0">
                <a:cs typeface="Arial" pitchFamily="34" charset="0"/>
              </a:rPr>
              <a:t>estado </a:t>
            </a:r>
            <a:r>
              <a:rPr lang="es-ES" altLang="zh-CN" sz="1200" dirty="0">
                <a:cs typeface="Arial" pitchFamily="34" charset="0"/>
              </a:rPr>
              <a:t>de </a:t>
            </a:r>
            <a:r>
              <a:rPr lang="es-ES" altLang="zh-CN" sz="1200" dirty="0" smtClean="0">
                <a:cs typeface="Arial" pitchFamily="34" charset="0"/>
              </a:rPr>
              <a:t>Sonora</a:t>
            </a:r>
            <a:r>
              <a:rPr lang="es-ES" sz="1200" dirty="0" smtClean="0">
                <a:cs typeface="Arial" pitchFamily="34" charset="0"/>
              </a:rPr>
              <a:t>.</a:t>
            </a:r>
            <a:endParaRPr lang="es-MX" sz="1200" dirty="0" smtClean="0">
              <a:cs typeface="Arial" pitchFamily="34" charset="0"/>
            </a:endParaRPr>
          </a:p>
          <a:p>
            <a:pPr algn="just" eaLnBrk="0" hangingPunct="0">
              <a:tabLst>
                <a:tab pos="304800" algn="l"/>
              </a:tabLst>
              <a:defRPr/>
            </a:pPr>
            <a:r>
              <a:rPr lang="es-ES" altLang="zh-CN" sz="1200" dirty="0" smtClean="0">
                <a:cs typeface="Arial" pitchFamily="34" charset="0"/>
              </a:rPr>
              <a:t> </a:t>
            </a:r>
            <a:endParaRPr lang="es-ES" altLang="zh-CN" sz="1200" dirty="0"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r>
              <a:rPr lang="es-MX" altLang="zh-CN" sz="1200" b="1" dirty="0" smtClean="0">
                <a:cs typeface="Arial" pitchFamily="34" charset="0"/>
              </a:rPr>
              <a:t>Duración </a:t>
            </a:r>
            <a:r>
              <a:rPr lang="es-MX" altLang="zh-CN" sz="1200" b="1" dirty="0">
                <a:cs typeface="Arial" pitchFamily="34" charset="0"/>
              </a:rPr>
              <a:t>del Curso:</a:t>
            </a:r>
            <a:endParaRPr lang="es-ES" altLang="zh-CN" sz="1200" dirty="0">
              <a:cs typeface="Arial" pitchFamily="34" charset="0"/>
            </a:endParaRPr>
          </a:p>
          <a:p>
            <a:r>
              <a:rPr lang="es-ES" sz="1200" dirty="0" smtClean="0">
                <a:cs typeface="Arial" pitchFamily="34" charset="0"/>
              </a:rPr>
              <a:t>La duración del curso es de  06 horas de formación a desarrollarse en  01 sesión </a:t>
            </a:r>
            <a:endParaRPr lang="es-MX" sz="1200" dirty="0" smtClean="0">
              <a:cs typeface="Arial" pitchFamily="34" charset="0"/>
            </a:endParaRPr>
          </a:p>
          <a:p>
            <a:r>
              <a:rPr lang="es-MX" sz="1200" b="1" dirty="0" smtClean="0">
                <a:cs typeface="Arial" pitchFamily="34" charset="0"/>
              </a:rPr>
              <a:t>  </a:t>
            </a:r>
            <a:endParaRPr lang="es-MX" sz="1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755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ChangeArrowheads="1"/>
          </p:cNvSpPr>
          <p:nvPr/>
        </p:nvSpPr>
        <p:spPr bwMode="auto">
          <a:xfrm>
            <a:off x="248478" y="4263158"/>
            <a:ext cx="8786191" cy="1892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defRPr/>
            </a:pPr>
            <a:r>
              <a:rPr lang="es-ES" sz="900" dirty="0"/>
              <a:t/>
            </a:r>
            <a:br>
              <a:rPr lang="es-ES" sz="900" dirty="0"/>
            </a:br>
            <a:r>
              <a:rPr lang="es-MX" altLang="zh-CN" sz="1200" b="1" dirty="0" smtClean="0"/>
              <a:t>Metodología: </a:t>
            </a:r>
            <a:r>
              <a:rPr lang="es-MX" sz="1200" dirty="0">
                <a:ea typeface="宋体"/>
                <a:cs typeface="Arial" pitchFamily="34" charset="0"/>
              </a:rPr>
              <a:t>El instructor desarrollará el curso </a:t>
            </a:r>
            <a:r>
              <a:rPr lang="es-ES" sz="1200" dirty="0">
                <a:ea typeface="宋体"/>
                <a:cs typeface="Arial" pitchFamily="34" charset="0"/>
              </a:rPr>
              <a:t>empleando un método de técnicas, </a:t>
            </a:r>
            <a:r>
              <a:rPr lang="es-ES" sz="1200" dirty="0" smtClean="0">
                <a:ea typeface="宋体"/>
                <a:cs typeface="Arial" pitchFamily="34" charset="0"/>
              </a:rPr>
              <a:t>expositivas, demostrativas y practicas, que </a:t>
            </a:r>
            <a:r>
              <a:rPr lang="es-ES" sz="1200" dirty="0">
                <a:ea typeface="宋体"/>
                <a:cs typeface="Arial" pitchFamily="34" charset="0"/>
              </a:rPr>
              <a:t>permitan facilitar el estudio y comprensión de los temas abordados. </a:t>
            </a:r>
            <a:r>
              <a:rPr lang="es-MX" sz="1200" dirty="0">
                <a:cs typeface="Arial" pitchFamily="34" charset="0"/>
              </a:rPr>
              <a:t>Es importante la activa participación y asistencia.</a:t>
            </a:r>
          </a:p>
          <a:p>
            <a:pPr algn="just" eaLnBrk="0" hangingPunct="0">
              <a:defRPr/>
            </a:pPr>
            <a:endParaRPr lang="es-MX" altLang="zh-CN" sz="1200" b="1" dirty="0" smtClean="0"/>
          </a:p>
          <a:p>
            <a:pPr algn="just" eaLnBrk="0" hangingPunct="0">
              <a:defRPr/>
            </a:pPr>
            <a:r>
              <a:rPr lang="es-MX" altLang="zh-CN" sz="1200" b="1" dirty="0" smtClean="0"/>
              <a:t>Dirigido </a:t>
            </a:r>
            <a:r>
              <a:rPr lang="es-MX" altLang="zh-CN" sz="1200" b="1" dirty="0"/>
              <a:t>a:</a:t>
            </a:r>
            <a:endParaRPr lang="es-ES" altLang="zh-CN" sz="1200" dirty="0"/>
          </a:p>
          <a:p>
            <a:pPr algn="just" eaLnBrk="0" hangingPunct="0">
              <a:defRPr/>
            </a:pPr>
            <a:r>
              <a:rPr lang="es-MX" sz="1200" dirty="0" smtClean="0">
                <a:cs typeface="Arial" pitchFamily="34" charset="0"/>
              </a:rPr>
              <a:t>Todos los servidores públicos</a:t>
            </a:r>
            <a:r>
              <a:rPr lang="es-ES" sz="1200" dirty="0" smtClean="0">
                <a:ea typeface="宋体"/>
                <a:cs typeface="Arial" pitchFamily="34" charset="0"/>
              </a:rPr>
              <a:t>, que prestan sus servicios en las dependencias y entidades del gobierno del estado de Sonora.</a:t>
            </a:r>
          </a:p>
          <a:p>
            <a:pPr algn="just" eaLnBrk="0" hangingPunct="0">
              <a:defRPr/>
            </a:pPr>
            <a:endParaRPr lang="es-ES" sz="1200" dirty="0" smtClean="0">
              <a:ea typeface="宋体"/>
              <a:cs typeface="Arial" pitchFamily="34" charset="0"/>
            </a:endParaRPr>
          </a:p>
          <a:p>
            <a:pPr algn="just" eaLnBrk="0" hangingPunct="0">
              <a:defRPr/>
            </a:pPr>
            <a:r>
              <a:rPr lang="es-ES" altLang="zh-CN" sz="1200" dirty="0" smtClean="0"/>
              <a:t> </a:t>
            </a:r>
            <a:r>
              <a:rPr lang="es-MX" altLang="zh-CN" sz="1200" b="1" dirty="0" smtClean="0"/>
              <a:t>Duración </a:t>
            </a:r>
            <a:r>
              <a:rPr lang="es-MX" altLang="zh-CN" sz="1200" b="1" dirty="0"/>
              <a:t>del </a:t>
            </a:r>
            <a:r>
              <a:rPr lang="es-MX" altLang="zh-CN" sz="1200" b="1" dirty="0" smtClean="0"/>
              <a:t>Curso: </a:t>
            </a:r>
          </a:p>
          <a:p>
            <a:pPr algn="just" eaLnBrk="0" hangingPunct="0">
              <a:defRPr/>
            </a:pPr>
            <a:r>
              <a:rPr lang="es-MX" altLang="zh-CN" sz="1200" dirty="0" smtClean="0"/>
              <a:t>La </a:t>
            </a:r>
            <a:r>
              <a:rPr lang="es-MX" altLang="zh-CN" sz="1200" dirty="0"/>
              <a:t>duración del curso es de </a:t>
            </a:r>
            <a:r>
              <a:rPr lang="es-MX" altLang="zh-CN" sz="1200" dirty="0" smtClean="0"/>
              <a:t>4 </a:t>
            </a:r>
            <a:r>
              <a:rPr lang="es-MX" altLang="zh-CN" sz="1200" dirty="0"/>
              <a:t>horas de formación a desarrollarse en 1 sesión.</a:t>
            </a:r>
            <a:endParaRPr lang="es-ES" altLang="zh-CN" sz="1200" dirty="0"/>
          </a:p>
          <a:p>
            <a:pPr algn="just" eaLnBrk="0" hangingPunct="0">
              <a:defRPr/>
            </a:pPr>
            <a:endParaRPr lang="es-ES" altLang="zh-CN" sz="1200" dirty="0"/>
          </a:p>
        </p:txBody>
      </p:sp>
      <p:sp>
        <p:nvSpPr>
          <p:cNvPr id="3" name="2 CuadroTexto"/>
          <p:cNvSpPr txBox="1"/>
          <p:nvPr/>
        </p:nvSpPr>
        <p:spPr>
          <a:xfrm>
            <a:off x="248478" y="248478"/>
            <a:ext cx="7918851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es-MX" sz="1000" b="1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r>
              <a:rPr lang="es-ES" altLang="zh-CN" sz="1400" b="1" dirty="0">
                <a:cs typeface="Arial" pitchFamily="34" charset="0"/>
              </a:rPr>
              <a:t>CARTA DESCRIPTIVA</a:t>
            </a:r>
          </a:p>
          <a:p>
            <a:pPr eaLnBrk="0" hangingPunct="0">
              <a:tabLst>
                <a:tab pos="304800" algn="l"/>
              </a:tabLst>
              <a:defRPr/>
            </a:pPr>
            <a:r>
              <a:rPr lang="es-ES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TALLER: PRIMEROS AUXILIOS</a:t>
            </a:r>
            <a:endParaRPr lang="es-ES" sz="1200" dirty="0">
              <a:solidFill>
                <a:srgbClr val="FF0000"/>
              </a:solidFill>
              <a:ea typeface="宋体"/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endParaRPr lang="es-ES" altLang="zh-CN" sz="1200" dirty="0">
              <a:solidFill>
                <a:srgbClr val="FF0000"/>
              </a:solidFill>
              <a:ea typeface="宋体"/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r>
              <a:rPr lang="es-ES" altLang="zh-CN" sz="1200" b="1" dirty="0">
                <a:cs typeface="Arial" pitchFamily="34" charset="0"/>
              </a:rPr>
              <a:t>Objetivo general del Curso: </a:t>
            </a:r>
            <a:r>
              <a:rPr lang="es-MX" sz="1200" dirty="0" smtClean="0">
                <a:ea typeface="宋体"/>
                <a:cs typeface="Arial" pitchFamily="34" charset="0"/>
              </a:rPr>
              <a:t>Al </a:t>
            </a:r>
            <a:r>
              <a:rPr lang="es-MX" sz="1200" dirty="0">
                <a:ea typeface="宋体"/>
                <a:cs typeface="Arial" pitchFamily="34" charset="0"/>
              </a:rPr>
              <a:t>terminar la capacitación, el participante será capaz de </a:t>
            </a:r>
            <a:r>
              <a:rPr lang="es-MX" sz="1200" dirty="0" smtClean="0">
                <a:ea typeface="宋体"/>
                <a:cs typeface="Arial" pitchFamily="34" charset="0"/>
              </a:rPr>
              <a:t>responder de manera adecuada ante la presencia de una emergencia medica, mediante la aplicación de técnicas provisionales y/o solicitud de apoyo a dependencias externas.</a:t>
            </a:r>
            <a:endParaRPr lang="es-MX" sz="1200" dirty="0" smtClean="0">
              <a:solidFill>
                <a:srgbClr val="FF0000"/>
              </a:solidFill>
            </a:endParaRPr>
          </a:p>
          <a:p>
            <a:pPr eaLnBrk="0" hangingPunct="0">
              <a:tabLst>
                <a:tab pos="304800" algn="l"/>
              </a:tabLst>
              <a:defRPr/>
            </a:pPr>
            <a:endParaRPr lang="es-MX" sz="1200" dirty="0" smtClean="0"/>
          </a:p>
          <a:p>
            <a:pPr algn="just">
              <a:defRPr/>
            </a:pPr>
            <a:r>
              <a:rPr lang="es-MX" altLang="zh-CN" sz="1200" b="1" dirty="0" smtClean="0">
                <a:cs typeface="Arial" pitchFamily="34" charset="0"/>
              </a:rPr>
              <a:t>Temas </a:t>
            </a:r>
            <a:r>
              <a:rPr lang="es-MX" altLang="zh-CN" sz="1200" b="1" dirty="0">
                <a:cs typeface="Arial" pitchFamily="34" charset="0"/>
              </a:rPr>
              <a:t>abordados</a:t>
            </a:r>
            <a:r>
              <a:rPr lang="es-MX" altLang="zh-CN" sz="1200" b="1" dirty="0" smtClean="0">
                <a:cs typeface="Arial" pitchFamily="34" charset="0"/>
              </a:rPr>
              <a:t>:</a:t>
            </a:r>
          </a:p>
          <a:p>
            <a:r>
              <a:rPr lang="es-MX" sz="1200" dirty="0" smtClean="0"/>
              <a:t>1.- </a:t>
            </a:r>
            <a:r>
              <a:rPr lang="es-MX" sz="1200" dirty="0"/>
              <a:t>Introducción</a:t>
            </a:r>
          </a:p>
          <a:p>
            <a:r>
              <a:rPr lang="es-MX" sz="1200" dirty="0"/>
              <a:t>2</a:t>
            </a:r>
            <a:r>
              <a:rPr lang="es-MX" sz="1200" dirty="0" smtClean="0"/>
              <a:t>.- </a:t>
            </a:r>
            <a:r>
              <a:rPr lang="es-MX" sz="1200" dirty="0"/>
              <a:t>Definición de los Primeros Auxilios</a:t>
            </a:r>
          </a:p>
          <a:p>
            <a:r>
              <a:rPr lang="es-MX" sz="1200" dirty="0"/>
              <a:t>3</a:t>
            </a:r>
            <a:r>
              <a:rPr lang="es-MX" sz="1200" dirty="0" smtClean="0"/>
              <a:t>.- </a:t>
            </a:r>
            <a:r>
              <a:rPr lang="es-MX" sz="1200" dirty="0"/>
              <a:t>Evaluación de la escena</a:t>
            </a:r>
          </a:p>
          <a:p>
            <a:r>
              <a:rPr lang="es-MX" sz="1200" dirty="0" smtClean="0"/>
              <a:t>4.- </a:t>
            </a:r>
            <a:r>
              <a:rPr lang="es-MX" sz="1200" dirty="0"/>
              <a:t>Revisión del lesionado</a:t>
            </a:r>
          </a:p>
          <a:p>
            <a:r>
              <a:rPr lang="es-MX" sz="1200" dirty="0" smtClean="0"/>
              <a:t>5.- </a:t>
            </a:r>
            <a:r>
              <a:rPr lang="es-MX" sz="1200" dirty="0"/>
              <a:t>Heridas</a:t>
            </a:r>
          </a:p>
          <a:p>
            <a:r>
              <a:rPr lang="es-MX" sz="1200" dirty="0" smtClean="0"/>
              <a:t>6.- Hemorragia</a:t>
            </a:r>
          </a:p>
          <a:p>
            <a:r>
              <a:rPr lang="es-MX" sz="1200" dirty="0" smtClean="0"/>
              <a:t>7.- Quemaduras</a:t>
            </a:r>
          </a:p>
          <a:p>
            <a:r>
              <a:rPr lang="es-MX" sz="1200" dirty="0" smtClean="0"/>
              <a:t>8.-Fracturas</a:t>
            </a:r>
          </a:p>
          <a:p>
            <a:r>
              <a:rPr lang="es-MX" sz="1200" dirty="0" smtClean="0"/>
              <a:t>9.-</a:t>
            </a:r>
            <a:r>
              <a:rPr lang="es-MX" sz="1200" dirty="0"/>
              <a:t>Esguinces y </a:t>
            </a:r>
            <a:r>
              <a:rPr lang="es-MX" sz="1200" dirty="0" smtClean="0"/>
              <a:t>Luxaciones</a:t>
            </a:r>
          </a:p>
          <a:p>
            <a:r>
              <a:rPr lang="es-MX" sz="1200" dirty="0" smtClean="0"/>
              <a:t>10.- </a:t>
            </a:r>
            <a:r>
              <a:rPr lang="es-MX" sz="1200" dirty="0"/>
              <a:t>Vías </a:t>
            </a:r>
            <a:r>
              <a:rPr lang="es-MX" sz="1200" dirty="0" smtClean="0"/>
              <a:t>aéreas</a:t>
            </a:r>
          </a:p>
          <a:p>
            <a:r>
              <a:rPr lang="es-MX" sz="1200" dirty="0" smtClean="0"/>
              <a:t>11.-</a:t>
            </a:r>
            <a:r>
              <a:rPr lang="es-MX" sz="1200" dirty="0"/>
              <a:t>Estado de SHOCK</a:t>
            </a:r>
            <a:endParaRPr lang="es-MX" sz="1200" dirty="0" smtClean="0"/>
          </a:p>
          <a:p>
            <a:r>
              <a:rPr lang="es-MX" sz="1200" dirty="0" smtClean="0"/>
              <a:t>12.-</a:t>
            </a:r>
            <a:r>
              <a:rPr lang="es-MX" sz="1200" dirty="0"/>
              <a:t>Paro Cardio-Respiratorio</a:t>
            </a:r>
          </a:p>
        </p:txBody>
      </p:sp>
      <p:sp>
        <p:nvSpPr>
          <p:cNvPr id="4" name="9 CuadroTexto"/>
          <p:cNvSpPr txBox="1">
            <a:spLocks noChangeArrowheads="1"/>
          </p:cNvSpPr>
          <p:nvPr/>
        </p:nvSpPr>
        <p:spPr bwMode="auto">
          <a:xfrm>
            <a:off x="2380202" y="977890"/>
            <a:ext cx="2852382" cy="254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indent="180000">
              <a:defRPr/>
            </a:pPr>
            <a:endParaRPr lang="es-MX" sz="1400" dirty="0" smtClean="0"/>
          </a:p>
          <a:p>
            <a:pPr marL="357188" indent="-357188"/>
            <a:endParaRPr lang="es-MX" sz="1050" dirty="0" smtClean="0"/>
          </a:p>
          <a:p>
            <a:pPr marL="357188" lvl="0" indent="-357188"/>
            <a:endParaRPr lang="es-MX" sz="1050" dirty="0" smtClean="0"/>
          </a:p>
          <a:p>
            <a:pPr marL="357188" indent="-357188"/>
            <a:endParaRPr lang="es-MX" sz="1050" dirty="0" smtClean="0"/>
          </a:p>
          <a:p>
            <a:pPr marL="357188" lvl="0" indent="-357188"/>
            <a:endParaRPr lang="es-MX" sz="1050" dirty="0" smtClean="0"/>
          </a:p>
          <a:p>
            <a:pPr marL="357188" indent="-357188"/>
            <a:endParaRPr lang="es-MX" sz="1050" dirty="0" smtClean="0"/>
          </a:p>
          <a:p>
            <a:pPr marL="357188" lvl="0" indent="-357188"/>
            <a:endParaRPr lang="es-MX" sz="1100" dirty="0" smtClean="0"/>
          </a:p>
          <a:p>
            <a:endParaRPr lang="es-MX" sz="1100" dirty="0" smtClean="0"/>
          </a:p>
          <a:p>
            <a:pPr marL="179388">
              <a:defRPr/>
            </a:pPr>
            <a:endParaRPr lang="es-MX" sz="1100" dirty="0" smtClean="0"/>
          </a:p>
          <a:p>
            <a:pPr marL="179388" lvl="1">
              <a:defRPr/>
            </a:pPr>
            <a:r>
              <a:rPr lang="es-MX" sz="1200" dirty="0" smtClean="0"/>
              <a:t> </a:t>
            </a:r>
          </a:p>
          <a:p>
            <a:pPr marL="179388">
              <a:defRPr/>
            </a:pPr>
            <a:endParaRPr lang="es-MX" sz="1200" dirty="0" smtClean="0"/>
          </a:p>
          <a:p>
            <a:pPr lvl="0" indent="180000">
              <a:defRPr/>
            </a:pPr>
            <a:endParaRPr lang="es-MX" sz="1200" dirty="0" smtClean="0"/>
          </a:p>
          <a:p>
            <a:pPr lvl="0" indent="180000">
              <a:buFont typeface="+mj-lt"/>
              <a:buAutoNum type="romanUcPeriod"/>
              <a:defRPr/>
            </a:pPr>
            <a:endParaRPr lang="es-MX" sz="1200" dirty="0" smtClean="0"/>
          </a:p>
          <a:p>
            <a:pPr indent="180000">
              <a:buFont typeface="+mj-lt"/>
              <a:buAutoNum type="romanUcPeriod"/>
              <a:defRPr/>
            </a:pP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148064" y="1300809"/>
            <a:ext cx="302433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lvl="1"/>
            <a:endParaRPr lang="es-MX" sz="1100" dirty="0" smtClean="0"/>
          </a:p>
          <a:p>
            <a:pPr marL="179388" lvl="1"/>
            <a:endParaRPr lang="es-MX" sz="1100" dirty="0" smtClean="0"/>
          </a:p>
          <a:p>
            <a:pPr marL="179388" lvl="1"/>
            <a:r>
              <a:rPr lang="es-MX" sz="1100" dirty="0" smtClean="0"/>
              <a:t> </a:t>
            </a:r>
          </a:p>
          <a:p>
            <a:pPr marL="0" lvl="1" indent="179388"/>
            <a:endParaRPr lang="es-MX" sz="1600" dirty="0" smtClean="0"/>
          </a:p>
          <a:p>
            <a:pPr indent="179388"/>
            <a:endParaRPr lang="es-MX" sz="1200" dirty="0" smtClean="0"/>
          </a:p>
          <a:p>
            <a:endParaRPr lang="es-MX" sz="800" dirty="0"/>
          </a:p>
        </p:txBody>
      </p:sp>
    </p:spTree>
    <p:extLst>
      <p:ext uri="{BB962C8B-B14F-4D97-AF65-F5344CB8AC3E}">
        <p14:creationId xmlns:p14="http://schemas.microsoft.com/office/powerpoint/2010/main" val="26737559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9 CuadroTexto"/>
          <p:cNvSpPr txBox="1">
            <a:spLocks noChangeArrowheads="1"/>
          </p:cNvSpPr>
          <p:nvPr/>
        </p:nvSpPr>
        <p:spPr bwMode="auto">
          <a:xfrm>
            <a:off x="2380202" y="977890"/>
            <a:ext cx="2852382" cy="2546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0" indent="180000">
              <a:defRPr/>
            </a:pPr>
            <a:endParaRPr lang="es-MX" sz="1400" dirty="0" smtClean="0"/>
          </a:p>
          <a:p>
            <a:pPr marL="357188" indent="-357188"/>
            <a:endParaRPr lang="es-MX" sz="1050" dirty="0" smtClean="0"/>
          </a:p>
          <a:p>
            <a:pPr marL="357188" lvl="0" indent="-357188"/>
            <a:endParaRPr lang="es-MX" sz="1050" dirty="0" smtClean="0"/>
          </a:p>
          <a:p>
            <a:pPr marL="357188" indent="-357188"/>
            <a:endParaRPr lang="es-MX" sz="1050" dirty="0" smtClean="0"/>
          </a:p>
          <a:p>
            <a:pPr marL="357188" lvl="0" indent="-357188"/>
            <a:endParaRPr lang="es-MX" sz="1050" dirty="0" smtClean="0"/>
          </a:p>
          <a:p>
            <a:pPr marL="357188" indent="-357188"/>
            <a:endParaRPr lang="es-MX" sz="1050" dirty="0" smtClean="0"/>
          </a:p>
          <a:p>
            <a:pPr marL="357188" lvl="0" indent="-357188"/>
            <a:endParaRPr lang="es-MX" sz="1100" dirty="0" smtClean="0"/>
          </a:p>
          <a:p>
            <a:endParaRPr lang="es-MX" sz="1100" dirty="0" smtClean="0"/>
          </a:p>
          <a:p>
            <a:pPr marL="179388">
              <a:defRPr/>
            </a:pPr>
            <a:endParaRPr lang="es-MX" sz="1100" dirty="0" smtClean="0"/>
          </a:p>
          <a:p>
            <a:pPr marL="179388" lvl="1">
              <a:defRPr/>
            </a:pPr>
            <a:r>
              <a:rPr lang="es-MX" sz="1200" dirty="0" smtClean="0"/>
              <a:t> </a:t>
            </a:r>
          </a:p>
          <a:p>
            <a:pPr marL="179388">
              <a:defRPr/>
            </a:pPr>
            <a:endParaRPr lang="es-MX" sz="1200" dirty="0" smtClean="0"/>
          </a:p>
          <a:p>
            <a:pPr lvl="0" indent="180000">
              <a:defRPr/>
            </a:pPr>
            <a:endParaRPr lang="es-MX" sz="1200" dirty="0" smtClean="0"/>
          </a:p>
          <a:p>
            <a:pPr lvl="0" indent="180000">
              <a:buFont typeface="+mj-lt"/>
              <a:buAutoNum type="romanUcPeriod"/>
              <a:defRPr/>
            </a:pPr>
            <a:endParaRPr lang="es-MX" sz="1200" dirty="0" smtClean="0"/>
          </a:p>
          <a:p>
            <a:pPr indent="180000">
              <a:buFont typeface="+mj-lt"/>
              <a:buAutoNum type="romanUcPeriod"/>
              <a:defRPr/>
            </a:pPr>
            <a:endParaRPr lang="es-MX" sz="1200" dirty="0"/>
          </a:p>
        </p:txBody>
      </p:sp>
      <p:sp>
        <p:nvSpPr>
          <p:cNvPr id="5" name="4 CuadroTexto"/>
          <p:cNvSpPr txBox="1"/>
          <p:nvPr/>
        </p:nvSpPr>
        <p:spPr>
          <a:xfrm>
            <a:off x="5148064" y="1300809"/>
            <a:ext cx="302433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9388" lvl="1"/>
            <a:endParaRPr lang="es-MX" sz="1100" dirty="0" smtClean="0"/>
          </a:p>
          <a:p>
            <a:pPr marL="179388" lvl="1"/>
            <a:endParaRPr lang="es-MX" sz="1100" dirty="0" smtClean="0"/>
          </a:p>
          <a:p>
            <a:pPr marL="179388" lvl="1"/>
            <a:r>
              <a:rPr lang="es-MX" sz="1100" dirty="0" smtClean="0"/>
              <a:t> </a:t>
            </a:r>
          </a:p>
          <a:p>
            <a:pPr marL="0" lvl="1" indent="179388"/>
            <a:endParaRPr lang="es-MX" sz="1600" dirty="0" smtClean="0"/>
          </a:p>
          <a:p>
            <a:pPr indent="179388"/>
            <a:endParaRPr lang="es-MX" sz="1200" dirty="0" smtClean="0"/>
          </a:p>
          <a:p>
            <a:endParaRPr lang="es-MX" sz="800" dirty="0"/>
          </a:p>
        </p:txBody>
      </p:sp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539750" y="235483"/>
            <a:ext cx="7921625" cy="5970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>
              <a:tabLst>
                <a:tab pos="304800" algn="l"/>
              </a:tabLst>
              <a:defRPr/>
            </a:pPr>
            <a:r>
              <a:rPr lang="es-ES" sz="900" dirty="0">
                <a:latin typeface="Arial" pitchFamily="34" charset="0"/>
                <a:cs typeface="Arial" pitchFamily="34" charset="0"/>
              </a:rPr>
              <a:t/>
            </a:r>
            <a:br>
              <a:rPr lang="es-ES" sz="900" dirty="0">
                <a:latin typeface="Arial" pitchFamily="34" charset="0"/>
                <a:cs typeface="Arial" pitchFamily="34" charset="0"/>
              </a:rPr>
            </a:br>
            <a:r>
              <a:rPr lang="es-ES" altLang="zh-CN" sz="1400" b="1" dirty="0" smtClean="0">
                <a:cs typeface="Arial" pitchFamily="34" charset="0"/>
              </a:rPr>
              <a:t>CARTA </a:t>
            </a:r>
            <a:r>
              <a:rPr lang="es-ES" altLang="zh-CN" sz="1400" b="1" dirty="0">
                <a:cs typeface="Arial" pitchFamily="34" charset="0"/>
              </a:rPr>
              <a:t>DESCRIPTIVA</a:t>
            </a:r>
          </a:p>
          <a:p>
            <a:pPr eaLnBrk="0" hangingPunct="0">
              <a:tabLst>
                <a:tab pos="304800" algn="l"/>
              </a:tabLst>
              <a:defRPr/>
            </a:pPr>
            <a:r>
              <a:rPr lang="es-ES" sz="1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INNOVACION Y CALIDAD EN LA ADMINISTRACION PUBLICA</a:t>
            </a:r>
          </a:p>
          <a:p>
            <a:pPr eaLnBrk="0" hangingPunct="0">
              <a:tabLst>
                <a:tab pos="304800" algn="l"/>
              </a:tabLst>
              <a:defRPr/>
            </a:pPr>
            <a:r>
              <a:rPr lang="es-ES" altLang="zh-CN" sz="900" dirty="0" smtClean="0">
                <a:latin typeface="Arial" pitchFamily="34" charset="0"/>
                <a:cs typeface="Arial" pitchFamily="34" charset="0"/>
              </a:rPr>
              <a:t> </a:t>
            </a:r>
            <a:endParaRPr lang="es-ES" altLang="zh-CN" sz="900" dirty="0">
              <a:latin typeface="Arial" pitchFamily="34" charset="0"/>
              <a:cs typeface="Arial" pitchFamily="34" charset="0"/>
            </a:endParaRPr>
          </a:p>
          <a:p>
            <a:r>
              <a:rPr lang="es-ES" altLang="zh-CN" sz="1200" b="1" dirty="0" smtClean="0">
                <a:cs typeface="Arial" pitchFamily="34" charset="0"/>
              </a:rPr>
              <a:t>Objetivo general </a:t>
            </a:r>
            <a:r>
              <a:rPr lang="es-ES" altLang="zh-CN" sz="1200" b="1" dirty="0">
                <a:cs typeface="Arial" pitchFamily="34" charset="0"/>
              </a:rPr>
              <a:t>del </a:t>
            </a:r>
            <a:r>
              <a:rPr lang="es-ES" altLang="zh-CN" sz="1200" b="1" dirty="0" smtClean="0">
                <a:cs typeface="Arial" pitchFamily="34" charset="0"/>
              </a:rPr>
              <a:t>curso: </a:t>
            </a:r>
            <a:endParaRPr lang="es-MX" sz="1200" dirty="0"/>
          </a:p>
          <a:p>
            <a:pPr algn="just"/>
            <a:r>
              <a:rPr lang="es-MX" sz="1200" dirty="0" smtClean="0"/>
              <a:t>Tiene </a:t>
            </a:r>
            <a:r>
              <a:rPr lang="es-MX" sz="1200" dirty="0"/>
              <a:t>como </a:t>
            </a:r>
            <a:r>
              <a:rPr lang="es-MX" sz="1200" dirty="0" smtClean="0"/>
              <a:t>objetivo </a:t>
            </a:r>
            <a:r>
              <a:rPr lang="es-MX" sz="1200" dirty="0"/>
              <a:t>promover un espacio de análisis </a:t>
            </a:r>
            <a:r>
              <a:rPr lang="es-MX" sz="1200" dirty="0" smtClean="0"/>
              <a:t>sobre </a:t>
            </a:r>
            <a:r>
              <a:rPr lang="es-MX" sz="1200" dirty="0"/>
              <a:t>experiencias en </a:t>
            </a:r>
            <a:r>
              <a:rPr lang="es-MX" sz="1200" dirty="0" smtClean="0"/>
              <a:t>proyectos de Innovación y gestión </a:t>
            </a:r>
            <a:r>
              <a:rPr lang="es-MX" sz="1200" dirty="0"/>
              <a:t>de calidad </a:t>
            </a:r>
            <a:r>
              <a:rPr lang="es-MX" sz="1200" dirty="0" smtClean="0"/>
              <a:t>en la administración publica, destacando la importancia de la innovación, que llevada </a:t>
            </a:r>
            <a:r>
              <a:rPr lang="es-MX" sz="1200" dirty="0"/>
              <a:t>al ámbito público es una forma efectiva de crear valor para los ciudadanos.</a:t>
            </a:r>
            <a:r>
              <a:rPr lang="es-MX" sz="1200" dirty="0" smtClean="0"/>
              <a:t> Asimismo se analizara como </a:t>
            </a:r>
            <a:r>
              <a:rPr lang="es-MX" sz="1200" dirty="0"/>
              <a:t>se construye una cultura de calidad al interior </a:t>
            </a:r>
            <a:r>
              <a:rPr lang="es-MX" sz="1200" dirty="0" smtClean="0"/>
              <a:t>de la estructura administrativa del gobierno del estado de Sonora, identificando </a:t>
            </a:r>
            <a:r>
              <a:rPr lang="es-MX" sz="1200" dirty="0"/>
              <a:t>estrategias entre los actores intervinientes </a:t>
            </a:r>
            <a:r>
              <a:rPr lang="es-MX" sz="1200" dirty="0" smtClean="0"/>
              <a:t>en ella y análisis de casos concretos.</a:t>
            </a:r>
            <a:endParaRPr lang="es-MX" sz="1200" dirty="0"/>
          </a:p>
          <a:p>
            <a:pPr eaLnBrk="0" hangingPunct="0">
              <a:tabLst>
                <a:tab pos="304800" algn="l"/>
              </a:tabLst>
              <a:defRPr/>
            </a:pPr>
            <a:endParaRPr lang="es-ES" altLang="zh-CN" sz="1200" b="1" dirty="0" smtClean="0"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r>
              <a:rPr lang="es-MX" altLang="zh-CN" sz="1200" b="1" dirty="0" smtClean="0">
                <a:cs typeface="Arial" pitchFamily="34" charset="0"/>
              </a:rPr>
              <a:t>Temas </a:t>
            </a:r>
            <a:r>
              <a:rPr lang="es-MX" altLang="zh-CN" sz="1200" b="1" dirty="0">
                <a:cs typeface="Arial" pitchFamily="34" charset="0"/>
              </a:rPr>
              <a:t>abordados</a:t>
            </a:r>
            <a:r>
              <a:rPr lang="es-MX" altLang="zh-CN" sz="1200" b="1" dirty="0" smtClean="0">
                <a:cs typeface="Arial" pitchFamily="34" charset="0"/>
              </a:rPr>
              <a:t>: </a:t>
            </a:r>
          </a:p>
          <a:p>
            <a:pPr marL="171450" indent="-171450" algn="just" eaLnBrk="0" hangingPunct="0">
              <a:buFont typeface="Wingdings" panose="05000000000000000000" pitchFamily="2" charset="2"/>
              <a:buChar char="§"/>
              <a:tabLst>
                <a:tab pos="304800" algn="l"/>
              </a:tabLst>
              <a:defRPr/>
            </a:pPr>
            <a:r>
              <a:rPr lang="es-MX" sz="1200" dirty="0" smtClean="0"/>
              <a:t>La </a:t>
            </a:r>
            <a:r>
              <a:rPr lang="es-MX" sz="1200" dirty="0"/>
              <a:t>innovación como una herramienta para el </a:t>
            </a:r>
            <a:r>
              <a:rPr lang="es-MX" sz="1200" dirty="0" smtClean="0"/>
              <a:t>desarrollo</a:t>
            </a:r>
            <a:endParaRPr lang="es-MX" altLang="zh-CN" sz="1200" dirty="0" smtClean="0">
              <a:cs typeface="Arial" pitchFamily="34" charset="0"/>
            </a:endParaRPr>
          </a:p>
          <a:p>
            <a:pPr marL="171450" indent="-171450" algn="just" eaLnBrk="0" hangingPunct="0">
              <a:buFont typeface="Wingdings" panose="05000000000000000000" pitchFamily="2" charset="2"/>
              <a:buChar char="§"/>
              <a:tabLst>
                <a:tab pos="304800" algn="l"/>
              </a:tabLst>
              <a:defRPr/>
            </a:pPr>
            <a:r>
              <a:rPr lang="es-MX" altLang="zh-CN" sz="1200" dirty="0" smtClean="0">
                <a:cs typeface="Arial" pitchFamily="34" charset="0"/>
              </a:rPr>
              <a:t>La Calidad en la Gestión</a:t>
            </a:r>
          </a:p>
          <a:p>
            <a:pPr marL="171450" indent="-171450" algn="just" eaLnBrk="0" hangingPunct="0">
              <a:buFont typeface="Wingdings" panose="05000000000000000000" pitchFamily="2" charset="2"/>
              <a:buChar char="§"/>
              <a:tabLst>
                <a:tab pos="304800" algn="l"/>
              </a:tabLst>
              <a:defRPr/>
            </a:pPr>
            <a:r>
              <a:rPr lang="es-MX" altLang="zh-CN" sz="1200" dirty="0" smtClean="0">
                <a:cs typeface="Arial" pitchFamily="34" charset="0"/>
              </a:rPr>
              <a:t>Practicas innovadoras</a:t>
            </a:r>
          </a:p>
          <a:p>
            <a:pPr marL="171450" indent="-171450" algn="just" eaLnBrk="0" hangingPunct="0">
              <a:buFont typeface="Wingdings" panose="05000000000000000000" pitchFamily="2" charset="2"/>
              <a:buChar char="§"/>
              <a:tabLst>
                <a:tab pos="304800" algn="l"/>
              </a:tabLst>
              <a:defRPr/>
            </a:pPr>
            <a:r>
              <a:rPr lang="es-MX" altLang="zh-CN" sz="1200" dirty="0" smtClean="0">
                <a:cs typeface="Arial" pitchFamily="34" charset="0"/>
              </a:rPr>
              <a:t>Modelos de calidad y su aplicación en la administración publica, caso Sonora</a:t>
            </a:r>
          </a:p>
          <a:p>
            <a:pPr marL="171450" indent="-171450" algn="just" eaLnBrk="0" hangingPunct="0">
              <a:buFont typeface="Wingdings" panose="05000000000000000000" pitchFamily="2" charset="2"/>
              <a:buChar char="§"/>
              <a:tabLst>
                <a:tab pos="304800" algn="l"/>
              </a:tabLst>
              <a:defRPr/>
            </a:pPr>
            <a:r>
              <a:rPr lang="es-MX" altLang="zh-CN" sz="1200" dirty="0" smtClean="0">
                <a:cs typeface="Arial" pitchFamily="34" charset="0"/>
              </a:rPr>
              <a:t>Análisis de casos</a:t>
            </a:r>
          </a:p>
          <a:p>
            <a:pPr eaLnBrk="0" hangingPunct="0">
              <a:tabLst>
                <a:tab pos="304800" algn="l"/>
              </a:tabLst>
              <a:defRPr/>
            </a:pPr>
            <a:endParaRPr lang="es-MX" altLang="zh-CN" sz="1200" b="1" dirty="0" smtClean="0"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r>
              <a:rPr lang="es-MX" altLang="zh-CN" sz="1200" b="1" dirty="0" smtClean="0">
                <a:cs typeface="Arial" pitchFamily="34" charset="0"/>
              </a:rPr>
              <a:t>Metodología:</a:t>
            </a:r>
          </a:p>
          <a:p>
            <a:pPr lvl="0" algn="just"/>
            <a:r>
              <a:rPr lang="es-ES_tradnl" sz="1200" dirty="0"/>
              <a:t>El curso se pretende llevar por medio de una interacción permanente </a:t>
            </a:r>
            <a:r>
              <a:rPr lang="es-ES_tradnl" sz="1200" dirty="0" smtClean="0"/>
              <a:t>de los participantes y el instructor. </a:t>
            </a:r>
            <a:r>
              <a:rPr lang="es-ES_tradnl" sz="1200" dirty="0"/>
              <a:t>La exposición de las unidades temáticas estará a cargo del segundo, en tanto que los </a:t>
            </a:r>
            <a:r>
              <a:rPr lang="es-ES_tradnl" sz="1200" dirty="0" err="1" smtClean="0"/>
              <a:t>capacitandos</a:t>
            </a:r>
            <a:r>
              <a:rPr lang="es-ES_tradnl" sz="1200" dirty="0" smtClean="0"/>
              <a:t> </a:t>
            </a:r>
            <a:r>
              <a:rPr lang="es-ES_tradnl" sz="1200" dirty="0"/>
              <a:t>se ocuparán de </a:t>
            </a:r>
            <a:r>
              <a:rPr lang="es-ES_tradnl" sz="1200" dirty="0" smtClean="0"/>
              <a:t>participar de las lecturas recomendadas </a:t>
            </a:r>
            <a:r>
              <a:rPr lang="es-ES_tradnl" sz="1200" dirty="0"/>
              <a:t> </a:t>
            </a:r>
            <a:r>
              <a:rPr lang="es-ES_tradnl" sz="1200" dirty="0" smtClean="0"/>
              <a:t>con </a:t>
            </a:r>
            <a:r>
              <a:rPr lang="es-ES_tradnl" sz="1200" dirty="0"/>
              <a:t>el fin de utilizar las técnicas de enseñanza-aprendizaje como: </a:t>
            </a:r>
            <a:r>
              <a:rPr lang="es-ES_tradnl" sz="1200" dirty="0" smtClean="0"/>
              <a:t>Lectura </a:t>
            </a:r>
            <a:r>
              <a:rPr lang="es-ES_tradnl" sz="1200" dirty="0"/>
              <a:t>Comentada, </a:t>
            </a:r>
            <a:r>
              <a:rPr lang="es-ES_tradnl" sz="1200" dirty="0" smtClean="0"/>
              <a:t> experiencias personales y lluvia de ideas; </a:t>
            </a:r>
            <a:r>
              <a:rPr lang="es-ES_tradnl" sz="1200" dirty="0"/>
              <a:t>de esta manera, se pretende que </a:t>
            </a:r>
            <a:r>
              <a:rPr lang="es-ES_tradnl" sz="1200" dirty="0" smtClean="0"/>
              <a:t>la sala </a:t>
            </a:r>
            <a:r>
              <a:rPr lang="es-ES_tradnl" sz="1200" dirty="0"/>
              <a:t>de </a:t>
            </a:r>
            <a:r>
              <a:rPr lang="es-ES_tradnl" sz="1200" dirty="0" smtClean="0"/>
              <a:t>capacitación </a:t>
            </a:r>
            <a:r>
              <a:rPr lang="es-ES_tradnl" sz="1200" dirty="0"/>
              <a:t>se convierta en un lugar de análisis y discusión para llegar a conclusiones útiles y enriquecedoras. </a:t>
            </a:r>
            <a:endParaRPr lang="es-MX" sz="1200" dirty="0"/>
          </a:p>
          <a:p>
            <a:pPr eaLnBrk="0" hangingPunct="0">
              <a:tabLst>
                <a:tab pos="304800" algn="l"/>
              </a:tabLst>
              <a:defRPr/>
            </a:pPr>
            <a:endParaRPr lang="es-ES" altLang="zh-CN" sz="1200" dirty="0"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r>
              <a:rPr lang="es-MX" altLang="zh-CN" sz="1200" b="1" dirty="0" smtClean="0">
                <a:cs typeface="Arial" pitchFamily="34" charset="0"/>
              </a:rPr>
              <a:t>Dirigido </a:t>
            </a:r>
            <a:r>
              <a:rPr lang="es-MX" altLang="zh-CN" sz="1200" b="1" dirty="0">
                <a:cs typeface="Arial" pitchFamily="34" charset="0"/>
              </a:rPr>
              <a:t>a:</a:t>
            </a:r>
            <a:endParaRPr lang="es-ES" altLang="zh-CN" sz="1200" dirty="0">
              <a:cs typeface="Arial" pitchFamily="34" charset="0"/>
            </a:endParaRPr>
          </a:p>
          <a:p>
            <a:pPr algn="just" eaLnBrk="0" hangingPunct="0">
              <a:tabLst>
                <a:tab pos="304800" algn="l"/>
              </a:tabLst>
              <a:defRPr/>
            </a:pPr>
            <a:r>
              <a:rPr lang="es-MX" altLang="zh-CN" sz="1200" dirty="0" smtClean="0">
                <a:cs typeface="Arial" pitchFamily="34" charset="0"/>
              </a:rPr>
              <a:t>Todos los servidores públicos</a:t>
            </a:r>
            <a:r>
              <a:rPr lang="es-ES" altLang="zh-CN" sz="1200" dirty="0" smtClean="0">
                <a:cs typeface="Arial" pitchFamily="34" charset="0"/>
              </a:rPr>
              <a:t>, que prestan sus servicios en las dependencias y entidades del gobierno del estado de Sonora.</a:t>
            </a:r>
          </a:p>
          <a:p>
            <a:pPr algn="just" eaLnBrk="0" hangingPunct="0">
              <a:tabLst>
                <a:tab pos="304800" algn="l"/>
              </a:tabLst>
              <a:defRPr/>
            </a:pPr>
            <a:endParaRPr lang="es-ES" sz="1200" b="1" dirty="0"/>
          </a:p>
          <a:p>
            <a:pPr eaLnBrk="0" hangingPunct="0">
              <a:tabLst>
                <a:tab pos="304800" algn="l"/>
              </a:tabLst>
              <a:defRPr/>
            </a:pPr>
            <a:r>
              <a:rPr lang="es-MX" altLang="zh-CN" sz="1200" b="1" dirty="0" smtClean="0">
                <a:cs typeface="Arial" pitchFamily="34" charset="0"/>
              </a:rPr>
              <a:t>Duración </a:t>
            </a:r>
            <a:r>
              <a:rPr lang="es-MX" altLang="zh-CN" sz="1200" b="1" dirty="0">
                <a:cs typeface="Arial" pitchFamily="34" charset="0"/>
              </a:rPr>
              <a:t>del Curso</a:t>
            </a:r>
            <a:r>
              <a:rPr lang="es-MX" altLang="zh-CN" sz="1200" b="1" dirty="0" smtClean="0">
                <a:cs typeface="Arial" pitchFamily="34" charset="0"/>
              </a:rPr>
              <a:t>: </a:t>
            </a:r>
          </a:p>
          <a:p>
            <a:pPr eaLnBrk="0" hangingPunct="0">
              <a:tabLst>
                <a:tab pos="304800" algn="l"/>
              </a:tabLst>
              <a:defRPr/>
            </a:pPr>
            <a:r>
              <a:rPr lang="es-MX" altLang="zh-CN" sz="1200" dirty="0" smtClean="0">
                <a:cs typeface="Arial" pitchFamily="34" charset="0"/>
              </a:rPr>
              <a:t>La duración del curso es de  12 horas de formación a desarrollarse en  02 sesiones de 06 horas cada una.</a:t>
            </a:r>
            <a:endParaRPr lang="es-ES" altLang="zh-CN" sz="1200" dirty="0" smtClean="0"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endParaRPr lang="es-ES" altLang="zh-CN" sz="1200" dirty="0">
              <a:cs typeface="Arial" pitchFamily="34" charset="0"/>
            </a:endParaRPr>
          </a:p>
          <a:p>
            <a:pPr eaLnBrk="0" hangingPunct="0">
              <a:tabLst>
                <a:tab pos="304800" algn="l"/>
              </a:tabLst>
              <a:defRPr/>
            </a:pPr>
            <a:endParaRPr lang="es-ES" altLang="zh-CN" sz="1200" dirty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7559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6572</TotalTime>
  <Words>458</Words>
  <Application>Microsoft Office PowerPoint</Application>
  <PresentationFormat>Presentación en pantalla (4:3)</PresentationFormat>
  <Paragraphs>199</Paragraphs>
  <Slides>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7" baseType="lpstr">
      <vt:lpstr>宋体</vt:lpstr>
      <vt:lpstr>Andalus</vt:lpstr>
      <vt:lpstr>Aparajita</vt:lpstr>
      <vt:lpstr>Arial</vt:lpstr>
      <vt:lpstr>Calibri</vt:lpstr>
      <vt:lpstr>Calibri (cuerpo)</vt:lpstr>
      <vt:lpstr>Calibri Light</vt:lpstr>
      <vt:lpstr>Wingdings</vt:lpstr>
      <vt:lpstr>Tema de Office</vt:lpstr>
      <vt:lpstr>    SECRETARÍA DE HACIENDA       SUBSECRETARÍA DE RECURSOS HUMANOS DIRECCIÓN GENERAL DE DESARROLLO ORGANIZACIONAL</vt:lpstr>
      <vt:lpstr> Calendario Mensual de Capacitación  Correspondiente a Diciembre de 2017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PORTADA</dc:title>
  <dc:creator>Daniel Tacho</dc:creator>
  <cp:lastModifiedBy>Usuario</cp:lastModifiedBy>
  <cp:revision>912</cp:revision>
  <dcterms:created xsi:type="dcterms:W3CDTF">2015-09-24T18:46:25Z</dcterms:created>
  <dcterms:modified xsi:type="dcterms:W3CDTF">2018-04-06T22:40:20Z</dcterms:modified>
</cp:coreProperties>
</file>