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81813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30" d="100"/>
          <a:sy n="130" d="100"/>
        </p:scale>
        <p:origin x="-144" y="2028"/>
      </p:cViewPr>
      <p:guideLst>
        <p:guide orient="horz" pos="225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4DFF-35A6-474E-AC66-2F8E69571B3F}" type="datetimeFigureOut">
              <a:rPr lang="es-MX" smtClean="0"/>
              <a:t>14/08/2013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6507-3494-45FB-977D-36809BA4830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4DFF-35A6-474E-AC66-2F8E69571B3F}" type="datetimeFigureOut">
              <a:rPr lang="es-MX" smtClean="0"/>
              <a:t>14/08/2013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6507-3494-45FB-977D-36809BA4830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4DFF-35A6-474E-AC66-2F8E69571B3F}" type="datetimeFigureOut">
              <a:rPr lang="es-MX" smtClean="0"/>
              <a:t>14/08/2013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6507-3494-45FB-977D-36809BA4830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4DFF-35A6-474E-AC66-2F8E69571B3F}" type="datetimeFigureOut">
              <a:rPr lang="es-MX" smtClean="0"/>
              <a:t>14/08/2013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6507-3494-45FB-977D-36809BA4830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4DFF-35A6-474E-AC66-2F8E69571B3F}" type="datetimeFigureOut">
              <a:rPr lang="es-MX" smtClean="0"/>
              <a:t>14/08/2013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6507-3494-45FB-977D-36809BA4830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4DFF-35A6-474E-AC66-2F8E69571B3F}" type="datetimeFigureOut">
              <a:rPr lang="es-MX" smtClean="0"/>
              <a:t>14/08/2013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6507-3494-45FB-977D-36809BA4830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4DFF-35A6-474E-AC66-2F8E69571B3F}" type="datetimeFigureOut">
              <a:rPr lang="es-MX" smtClean="0"/>
              <a:t>14/08/2013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6507-3494-45FB-977D-36809BA4830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4DFF-35A6-474E-AC66-2F8E69571B3F}" type="datetimeFigureOut">
              <a:rPr lang="es-MX" smtClean="0"/>
              <a:t>14/08/2013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6507-3494-45FB-977D-36809BA4830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4DFF-35A6-474E-AC66-2F8E69571B3F}" type="datetimeFigureOut">
              <a:rPr lang="es-MX" smtClean="0"/>
              <a:t>14/08/2013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6507-3494-45FB-977D-36809BA4830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4DFF-35A6-474E-AC66-2F8E69571B3F}" type="datetimeFigureOut">
              <a:rPr lang="es-MX" smtClean="0"/>
              <a:t>14/08/2013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6507-3494-45FB-977D-36809BA4830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4DFF-35A6-474E-AC66-2F8E69571B3F}" type="datetimeFigureOut">
              <a:rPr lang="es-MX" smtClean="0"/>
              <a:t>14/08/2013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6507-3494-45FB-977D-36809BA4830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24DFF-35A6-474E-AC66-2F8E69571B3F}" type="datetimeFigureOut">
              <a:rPr lang="es-MX" smtClean="0"/>
              <a:t>14/08/2013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B6507-3494-45FB-977D-36809BA48302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693262" y="116632"/>
            <a:ext cx="45781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800" b="1" dirty="0" smtClean="0">
                <a:latin typeface="Arial Narrow" pitchFamily="34" charset="0"/>
              </a:rPr>
              <a:t>CENTRO REGIONAL DE FORMACIÓN DOCENTE E INVESTIGACIÓN EDUCATIVA DEL ESTADO DE SONORA</a:t>
            </a:r>
          </a:p>
          <a:p>
            <a:pPr algn="just"/>
            <a:r>
              <a:rPr lang="es-MX" sz="800" b="1" dirty="0" smtClean="0">
                <a:latin typeface="Arial Narrow" pitchFamily="34" charset="0"/>
              </a:rPr>
              <a:t>                                                                                  ORGANIGRAMA</a:t>
            </a:r>
            <a:endParaRPr lang="es-MX" sz="800" b="1" dirty="0">
              <a:latin typeface="Arial Narrow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771034" y="600386"/>
            <a:ext cx="642942" cy="428628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dirty="0">
                <a:solidFill>
                  <a:schemeClr val="tx1"/>
                </a:solidFill>
              </a:rPr>
              <a:t>RECTORÍA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296347" y="2832216"/>
            <a:ext cx="642942" cy="428628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dirty="0">
                <a:solidFill>
                  <a:schemeClr val="tx1"/>
                </a:solidFill>
              </a:rPr>
              <a:t>SECRETARÍA </a:t>
            </a:r>
          </a:p>
          <a:p>
            <a:pPr algn="ctr"/>
            <a:r>
              <a:rPr lang="es-MX" sz="500" dirty="0">
                <a:solidFill>
                  <a:schemeClr val="tx1"/>
                </a:solidFill>
              </a:rPr>
              <a:t>ACADÉMICA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6098614" y="2833788"/>
            <a:ext cx="660028" cy="428628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dirty="0">
                <a:solidFill>
                  <a:schemeClr val="tx1"/>
                </a:solidFill>
              </a:rPr>
              <a:t>SECRETARÍA </a:t>
            </a:r>
          </a:p>
          <a:p>
            <a:pPr algn="ctr"/>
            <a:r>
              <a:rPr lang="es-MX" sz="500" dirty="0">
                <a:solidFill>
                  <a:schemeClr val="tx1"/>
                </a:solidFill>
              </a:rPr>
              <a:t>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312572" y="4115640"/>
            <a:ext cx="642942" cy="428628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dirty="0">
                <a:solidFill>
                  <a:schemeClr val="tx1"/>
                </a:solidFill>
              </a:rPr>
              <a:t>SUBDIRECCIÓN</a:t>
            </a:r>
          </a:p>
          <a:p>
            <a:pPr algn="ctr"/>
            <a:r>
              <a:rPr lang="es-MX" sz="500" dirty="0">
                <a:solidFill>
                  <a:schemeClr val="tx1"/>
                </a:solidFill>
              </a:rPr>
              <a:t>DE GESTIÓN DEL</a:t>
            </a:r>
          </a:p>
          <a:p>
            <a:pPr algn="ctr"/>
            <a:r>
              <a:rPr lang="es-MX" sz="500" dirty="0">
                <a:solidFill>
                  <a:schemeClr val="tx1"/>
                </a:solidFill>
              </a:rPr>
              <a:t>CAPITAL HUMANO</a:t>
            </a:r>
          </a:p>
        </p:txBody>
      </p:sp>
      <p:sp>
        <p:nvSpPr>
          <p:cNvPr id="9" name="8 Rectángulo"/>
          <p:cNvSpPr/>
          <p:nvPr/>
        </p:nvSpPr>
        <p:spPr>
          <a:xfrm>
            <a:off x="6095960" y="4115640"/>
            <a:ext cx="642942" cy="428628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dirty="0">
                <a:solidFill>
                  <a:schemeClr val="tx1"/>
                </a:solidFill>
              </a:rPr>
              <a:t>SUBDIRECCIÓN DE</a:t>
            </a:r>
          </a:p>
          <a:p>
            <a:pPr algn="ctr"/>
            <a:r>
              <a:rPr lang="es-MX" sz="500" dirty="0">
                <a:solidFill>
                  <a:schemeClr val="tx1"/>
                </a:solidFill>
              </a:rPr>
              <a:t>RECURSOS</a:t>
            </a:r>
          </a:p>
          <a:p>
            <a:pPr algn="ctr"/>
            <a:r>
              <a:rPr lang="es-MX" sz="500" dirty="0">
                <a:solidFill>
                  <a:schemeClr val="tx1"/>
                </a:solidFill>
              </a:rPr>
              <a:t> FINANCIEROS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6860760" y="4115640"/>
            <a:ext cx="642942" cy="428628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dirty="0">
                <a:solidFill>
                  <a:schemeClr val="tx1"/>
                </a:solidFill>
              </a:rPr>
              <a:t>SUBDIRECCIÓN DE</a:t>
            </a:r>
          </a:p>
          <a:p>
            <a:pPr algn="ctr"/>
            <a:r>
              <a:rPr lang="es-MX" sz="500" dirty="0">
                <a:solidFill>
                  <a:schemeClr val="tx1"/>
                </a:solidFill>
              </a:rPr>
              <a:t>RECURSOS</a:t>
            </a:r>
          </a:p>
          <a:p>
            <a:pPr algn="ctr"/>
            <a:r>
              <a:rPr lang="es-MX" sz="500" dirty="0">
                <a:solidFill>
                  <a:schemeClr val="tx1"/>
                </a:solidFill>
              </a:rPr>
              <a:t>MATERIALES Y </a:t>
            </a:r>
          </a:p>
          <a:p>
            <a:pPr algn="ctr"/>
            <a:r>
              <a:rPr lang="es-MX" sz="500" dirty="0">
                <a:solidFill>
                  <a:schemeClr val="tx1"/>
                </a:solidFill>
              </a:rPr>
              <a:t>SERVICIOS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8390263" y="4119399"/>
            <a:ext cx="642942" cy="428628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dirty="0">
                <a:solidFill>
                  <a:schemeClr val="tx1"/>
                </a:solidFill>
              </a:rPr>
              <a:t>SUBDIRECCIÓN DE</a:t>
            </a:r>
          </a:p>
          <a:p>
            <a:pPr algn="ctr"/>
            <a:r>
              <a:rPr lang="es-MX" sz="500" dirty="0">
                <a:solidFill>
                  <a:schemeClr val="tx1"/>
                </a:solidFill>
              </a:rPr>
              <a:t>SISTEMAS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237450" y="3550577"/>
            <a:ext cx="648072" cy="426841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dirty="0">
                <a:solidFill>
                  <a:schemeClr val="tx1"/>
                </a:solidFill>
              </a:rPr>
              <a:t>JEFE DE DIVISIÓN DE GESTIÓN E INNOVACIÓN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5955514" y="1057416"/>
            <a:ext cx="642942" cy="428628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dirty="0">
                <a:solidFill>
                  <a:schemeClr val="tx1"/>
                </a:solidFill>
              </a:rPr>
              <a:t>DIRECCIÓN DE PLANEACIÓN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3635896" y="4105077"/>
            <a:ext cx="616188" cy="428628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dirty="0">
                <a:solidFill>
                  <a:schemeClr val="tx1"/>
                </a:solidFill>
              </a:rPr>
              <a:t>SUBDIRECCIÓN</a:t>
            </a:r>
          </a:p>
          <a:p>
            <a:pPr algn="ctr"/>
            <a:r>
              <a:rPr lang="es-MX" sz="500" dirty="0">
                <a:solidFill>
                  <a:schemeClr val="tx1"/>
                </a:solidFill>
              </a:rPr>
              <a:t>DE BIBLIOTECA Y APOYO</a:t>
            </a:r>
          </a:p>
          <a:p>
            <a:pPr algn="ctr"/>
            <a:r>
              <a:rPr lang="es-MX" sz="500" dirty="0">
                <a:solidFill>
                  <a:schemeClr val="tx1"/>
                </a:solidFill>
              </a:rPr>
              <a:t>ACADÉMICO</a:t>
            </a:r>
          </a:p>
        </p:txBody>
      </p:sp>
      <p:sp>
        <p:nvSpPr>
          <p:cNvPr id="20" name="19 Rectángulo"/>
          <p:cNvSpPr/>
          <p:nvPr/>
        </p:nvSpPr>
        <p:spPr>
          <a:xfrm>
            <a:off x="4190207" y="1245320"/>
            <a:ext cx="642942" cy="428628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dirty="0">
                <a:solidFill>
                  <a:schemeClr val="tx1"/>
                </a:solidFill>
              </a:rPr>
              <a:t>DIRECCIÓN</a:t>
            </a:r>
          </a:p>
          <a:p>
            <a:pPr algn="ctr"/>
            <a:r>
              <a:rPr lang="es-MX" sz="500" dirty="0">
                <a:solidFill>
                  <a:schemeClr val="tx1"/>
                </a:solidFill>
              </a:rPr>
              <a:t>DE ASUNTOS</a:t>
            </a:r>
          </a:p>
          <a:p>
            <a:pPr algn="ctr"/>
            <a:r>
              <a:rPr lang="es-MX" sz="500" dirty="0">
                <a:solidFill>
                  <a:schemeClr val="tx1"/>
                </a:solidFill>
              </a:rPr>
              <a:t>JURÍDICOS</a:t>
            </a:r>
          </a:p>
        </p:txBody>
      </p:sp>
      <p:sp>
        <p:nvSpPr>
          <p:cNvPr id="21" name="20 Rectángulo"/>
          <p:cNvSpPr/>
          <p:nvPr/>
        </p:nvSpPr>
        <p:spPr>
          <a:xfrm>
            <a:off x="4190207" y="1931298"/>
            <a:ext cx="642942" cy="428628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dirty="0">
                <a:solidFill>
                  <a:schemeClr val="tx1"/>
                </a:solidFill>
              </a:rPr>
              <a:t>DIRECCIÓN</a:t>
            </a:r>
          </a:p>
          <a:p>
            <a:pPr algn="ctr"/>
            <a:r>
              <a:rPr lang="es-MX" sz="500" dirty="0">
                <a:solidFill>
                  <a:schemeClr val="tx1"/>
                </a:solidFill>
              </a:rPr>
              <a:t>DE  COMUNICACIÓN</a:t>
            </a:r>
          </a:p>
          <a:p>
            <a:pPr algn="ctr"/>
            <a:r>
              <a:rPr lang="es-MX" sz="500" dirty="0">
                <a:solidFill>
                  <a:schemeClr val="tx1"/>
                </a:solidFill>
              </a:rPr>
              <a:t>SOCIAL</a:t>
            </a:r>
          </a:p>
        </p:txBody>
      </p:sp>
      <p:sp>
        <p:nvSpPr>
          <p:cNvPr id="22" name="21 Rectángulo"/>
          <p:cNvSpPr/>
          <p:nvPr/>
        </p:nvSpPr>
        <p:spPr>
          <a:xfrm>
            <a:off x="5305257" y="4863122"/>
            <a:ext cx="642942" cy="385744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dirty="0">
                <a:solidFill>
                  <a:schemeClr val="tx1"/>
                </a:solidFill>
              </a:rPr>
              <a:t>DEPARTAMENTO</a:t>
            </a:r>
          </a:p>
          <a:p>
            <a:pPr algn="ctr"/>
            <a:r>
              <a:rPr lang="es-MX" sz="500" dirty="0">
                <a:solidFill>
                  <a:schemeClr val="tx1"/>
                </a:solidFill>
              </a:rPr>
              <a:t>DE EMPLEO Y REMUNERACIONES</a:t>
            </a:r>
          </a:p>
        </p:txBody>
      </p:sp>
      <p:sp>
        <p:nvSpPr>
          <p:cNvPr id="24" name="23 Rectángulo"/>
          <p:cNvSpPr/>
          <p:nvPr/>
        </p:nvSpPr>
        <p:spPr>
          <a:xfrm>
            <a:off x="6854953" y="4870456"/>
            <a:ext cx="642942" cy="375512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dirty="0">
                <a:solidFill>
                  <a:schemeClr val="tx1"/>
                </a:solidFill>
              </a:rPr>
              <a:t>DEPARTAMENTO</a:t>
            </a:r>
          </a:p>
          <a:p>
            <a:pPr algn="ctr"/>
            <a:r>
              <a:rPr lang="es-MX" sz="500" dirty="0">
                <a:solidFill>
                  <a:schemeClr val="tx1"/>
                </a:solidFill>
              </a:rPr>
              <a:t>DE ADQUISICIONES</a:t>
            </a:r>
          </a:p>
        </p:txBody>
      </p:sp>
      <p:sp>
        <p:nvSpPr>
          <p:cNvPr id="25" name="24 Rectángulo"/>
          <p:cNvSpPr/>
          <p:nvPr/>
        </p:nvSpPr>
        <p:spPr>
          <a:xfrm>
            <a:off x="8397578" y="4870455"/>
            <a:ext cx="642942" cy="401905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dirty="0">
                <a:solidFill>
                  <a:schemeClr val="tx1"/>
                </a:solidFill>
              </a:rPr>
              <a:t>DEPARTAMENTO</a:t>
            </a:r>
          </a:p>
          <a:p>
            <a:pPr algn="ctr"/>
            <a:r>
              <a:rPr lang="es-MX" sz="500" dirty="0">
                <a:solidFill>
                  <a:schemeClr val="tx1"/>
                </a:solidFill>
              </a:rPr>
              <a:t>DE  DESARROLLO DE SISTEMAS Y SOPORTE TÉCNICO</a:t>
            </a:r>
          </a:p>
        </p:txBody>
      </p:sp>
      <p:sp>
        <p:nvSpPr>
          <p:cNvPr id="26" name="25 Rectángulo"/>
          <p:cNvSpPr/>
          <p:nvPr/>
        </p:nvSpPr>
        <p:spPr>
          <a:xfrm>
            <a:off x="5305257" y="5442632"/>
            <a:ext cx="642942" cy="428628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dirty="0">
                <a:solidFill>
                  <a:schemeClr val="tx1"/>
                </a:solidFill>
              </a:rPr>
              <a:t>DEPARTAMENTO</a:t>
            </a:r>
          </a:p>
          <a:p>
            <a:pPr algn="ctr"/>
            <a:r>
              <a:rPr lang="es-MX" sz="500" dirty="0">
                <a:solidFill>
                  <a:schemeClr val="tx1"/>
                </a:solidFill>
              </a:rPr>
              <a:t>DE  CAPACITACION Y SERVICIOS AL PERSONAL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6066700" y="5443928"/>
            <a:ext cx="642942" cy="450830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dirty="0">
                <a:solidFill>
                  <a:schemeClr val="tx1"/>
                </a:solidFill>
              </a:rPr>
              <a:t>DEPARTAMENTO</a:t>
            </a:r>
          </a:p>
          <a:p>
            <a:pPr algn="ctr"/>
            <a:r>
              <a:rPr lang="es-MX" sz="500" dirty="0">
                <a:solidFill>
                  <a:schemeClr val="tx1"/>
                </a:solidFill>
              </a:rPr>
              <a:t>DE</a:t>
            </a:r>
          </a:p>
          <a:p>
            <a:pPr algn="ctr"/>
            <a:r>
              <a:rPr lang="es-MX" sz="500" dirty="0">
                <a:solidFill>
                  <a:schemeClr val="tx1"/>
                </a:solidFill>
              </a:rPr>
              <a:t>CONTABILIDAD</a:t>
            </a:r>
          </a:p>
        </p:txBody>
      </p:sp>
      <p:sp>
        <p:nvSpPr>
          <p:cNvPr id="28" name="27 Rectángulo"/>
          <p:cNvSpPr/>
          <p:nvPr/>
        </p:nvSpPr>
        <p:spPr>
          <a:xfrm>
            <a:off x="6860760" y="5443927"/>
            <a:ext cx="642942" cy="450545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dirty="0">
                <a:solidFill>
                  <a:schemeClr val="tx1"/>
                </a:solidFill>
              </a:rPr>
              <a:t>DEPARTAMENTO</a:t>
            </a:r>
          </a:p>
          <a:p>
            <a:pPr algn="ctr"/>
            <a:r>
              <a:rPr lang="es-MX" sz="500" dirty="0">
                <a:solidFill>
                  <a:schemeClr val="tx1"/>
                </a:solidFill>
              </a:rPr>
              <a:t>DE  ALMACEN E INVENTARIOS</a:t>
            </a:r>
          </a:p>
        </p:txBody>
      </p:sp>
      <p:sp>
        <p:nvSpPr>
          <p:cNvPr id="29" name="28 Rectángulo"/>
          <p:cNvSpPr/>
          <p:nvPr/>
        </p:nvSpPr>
        <p:spPr>
          <a:xfrm>
            <a:off x="8397578" y="5446067"/>
            <a:ext cx="642942" cy="426158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dirty="0">
                <a:solidFill>
                  <a:schemeClr val="tx1"/>
                </a:solidFill>
              </a:rPr>
              <a:t>DEPARTAMENTO</a:t>
            </a:r>
          </a:p>
          <a:p>
            <a:pPr algn="ctr"/>
            <a:r>
              <a:rPr lang="es-MX" sz="500" dirty="0">
                <a:solidFill>
                  <a:schemeClr val="tx1"/>
                </a:solidFill>
              </a:rPr>
              <a:t>DE</a:t>
            </a:r>
          </a:p>
          <a:p>
            <a:pPr algn="ctr"/>
            <a:r>
              <a:rPr lang="es-MX" sz="500" dirty="0">
                <a:solidFill>
                  <a:schemeClr val="tx1"/>
                </a:solidFill>
              </a:rPr>
              <a:t>PRODUCCIÓN</a:t>
            </a:r>
          </a:p>
        </p:txBody>
      </p:sp>
      <p:sp>
        <p:nvSpPr>
          <p:cNvPr id="30" name="29 Rectángulo"/>
          <p:cNvSpPr/>
          <p:nvPr/>
        </p:nvSpPr>
        <p:spPr>
          <a:xfrm>
            <a:off x="6066700" y="6024708"/>
            <a:ext cx="642942" cy="428628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dirty="0">
                <a:solidFill>
                  <a:schemeClr val="tx1"/>
                </a:solidFill>
              </a:rPr>
              <a:t>DEPARTAMENTO</a:t>
            </a:r>
          </a:p>
          <a:p>
            <a:pPr algn="ctr"/>
            <a:r>
              <a:rPr lang="es-MX" sz="500" dirty="0">
                <a:solidFill>
                  <a:schemeClr val="tx1"/>
                </a:solidFill>
              </a:rPr>
              <a:t>DE</a:t>
            </a:r>
          </a:p>
          <a:p>
            <a:pPr algn="ctr"/>
            <a:r>
              <a:rPr lang="es-MX" sz="500" dirty="0">
                <a:solidFill>
                  <a:schemeClr val="tx1"/>
                </a:solidFill>
              </a:rPr>
              <a:t>TESORERÍA</a:t>
            </a:r>
          </a:p>
        </p:txBody>
      </p:sp>
      <p:sp>
        <p:nvSpPr>
          <p:cNvPr id="31" name="30 Rectángulo"/>
          <p:cNvSpPr/>
          <p:nvPr/>
        </p:nvSpPr>
        <p:spPr>
          <a:xfrm>
            <a:off x="237450" y="4126038"/>
            <a:ext cx="648072" cy="439834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dirty="0">
                <a:solidFill>
                  <a:schemeClr val="tx1"/>
                </a:solidFill>
              </a:rPr>
              <a:t>COORDINADOR </a:t>
            </a:r>
          </a:p>
          <a:p>
            <a:pPr algn="ctr"/>
            <a:r>
              <a:rPr lang="es-MX" sz="500" dirty="0">
                <a:solidFill>
                  <a:schemeClr val="tx1"/>
                </a:solidFill>
              </a:rPr>
              <a:t>DE</a:t>
            </a:r>
          </a:p>
          <a:p>
            <a:pPr algn="ctr"/>
            <a:r>
              <a:rPr lang="es-MX" sz="500" dirty="0">
                <a:solidFill>
                  <a:schemeClr val="tx1"/>
                </a:solidFill>
              </a:rPr>
              <a:t>PROGRAMA DE INV. Y DOC.</a:t>
            </a:r>
          </a:p>
        </p:txBody>
      </p:sp>
      <p:sp>
        <p:nvSpPr>
          <p:cNvPr id="34" name="33 Rectángulo"/>
          <p:cNvSpPr/>
          <p:nvPr/>
        </p:nvSpPr>
        <p:spPr>
          <a:xfrm>
            <a:off x="3630340" y="4868845"/>
            <a:ext cx="653493" cy="377123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dirty="0">
                <a:solidFill>
                  <a:schemeClr val="tx1"/>
                </a:solidFill>
              </a:rPr>
              <a:t>DEPARTAMENTO TÉCNICO</a:t>
            </a:r>
          </a:p>
        </p:txBody>
      </p:sp>
      <p:sp>
        <p:nvSpPr>
          <p:cNvPr id="40" name="39 Rectángulo"/>
          <p:cNvSpPr/>
          <p:nvPr/>
        </p:nvSpPr>
        <p:spPr>
          <a:xfrm>
            <a:off x="5367140" y="2030002"/>
            <a:ext cx="642942" cy="428628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dirty="0">
                <a:solidFill>
                  <a:schemeClr val="tx1"/>
                </a:solidFill>
              </a:rPr>
              <a:t>DEPARTAMENTO</a:t>
            </a:r>
          </a:p>
          <a:p>
            <a:pPr algn="ctr"/>
            <a:r>
              <a:rPr lang="es-MX" sz="500" dirty="0">
                <a:solidFill>
                  <a:schemeClr val="tx1"/>
                </a:solidFill>
              </a:rPr>
              <a:t>DE  PROGRAMACIÓN Y PRESUPUESTO</a:t>
            </a:r>
          </a:p>
        </p:txBody>
      </p:sp>
      <p:sp>
        <p:nvSpPr>
          <p:cNvPr id="66" name="65 CuadroTexto"/>
          <p:cNvSpPr txBox="1"/>
          <p:nvPr/>
        </p:nvSpPr>
        <p:spPr>
          <a:xfrm>
            <a:off x="3600386" y="5347149"/>
            <a:ext cx="651697" cy="453634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MX" dirty="0"/>
              <a:t>DEPARTAMENTO  DE SERVICIOS BIBLIOTECARIOS Y DE APOYO ACADÉMICO</a:t>
            </a:r>
          </a:p>
        </p:txBody>
      </p:sp>
      <p:sp>
        <p:nvSpPr>
          <p:cNvPr id="72" name="71 CuadroTexto"/>
          <p:cNvSpPr txBox="1"/>
          <p:nvPr/>
        </p:nvSpPr>
        <p:spPr>
          <a:xfrm>
            <a:off x="6022413" y="4870455"/>
            <a:ext cx="709094" cy="375605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MX" dirty="0"/>
              <a:t>DEPARTAMENTO</a:t>
            </a:r>
          </a:p>
          <a:p>
            <a:r>
              <a:rPr lang="es-MX" dirty="0"/>
              <a:t>DE CONTROL DEL EJERCICIO PRESUPUESTAL</a:t>
            </a:r>
          </a:p>
        </p:txBody>
      </p:sp>
      <p:sp>
        <p:nvSpPr>
          <p:cNvPr id="77" name="76 Rectángulo"/>
          <p:cNvSpPr/>
          <p:nvPr/>
        </p:nvSpPr>
        <p:spPr>
          <a:xfrm>
            <a:off x="6856521" y="6024993"/>
            <a:ext cx="642942" cy="428628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dirty="0">
                <a:solidFill>
                  <a:schemeClr val="tx1"/>
                </a:solidFill>
              </a:rPr>
              <a:t>DEPARTAMENTO</a:t>
            </a:r>
          </a:p>
          <a:p>
            <a:pPr algn="ctr"/>
            <a:r>
              <a:rPr lang="es-MX" sz="500" dirty="0">
                <a:solidFill>
                  <a:schemeClr val="tx1"/>
                </a:solidFill>
              </a:rPr>
              <a:t>DE   SERVICIOS</a:t>
            </a:r>
          </a:p>
        </p:txBody>
      </p:sp>
      <p:cxnSp>
        <p:nvCxnSpPr>
          <p:cNvPr id="84" name="83 Conector recto"/>
          <p:cNvCxnSpPr/>
          <p:nvPr/>
        </p:nvCxnSpPr>
        <p:spPr>
          <a:xfrm flipH="1">
            <a:off x="5117796" y="1033033"/>
            <a:ext cx="3391" cy="1640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84 Conector recto"/>
          <p:cNvCxnSpPr/>
          <p:nvPr/>
        </p:nvCxnSpPr>
        <p:spPr>
          <a:xfrm flipH="1">
            <a:off x="4972491" y="1397692"/>
            <a:ext cx="9822" cy="7565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recto"/>
          <p:cNvCxnSpPr/>
          <p:nvPr/>
        </p:nvCxnSpPr>
        <p:spPr>
          <a:xfrm>
            <a:off x="4832044" y="2154133"/>
            <a:ext cx="140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 flipV="1">
            <a:off x="4982313" y="1807732"/>
            <a:ext cx="135483" cy="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88 Conector recto"/>
          <p:cNvCxnSpPr/>
          <p:nvPr/>
        </p:nvCxnSpPr>
        <p:spPr>
          <a:xfrm flipV="1">
            <a:off x="1617024" y="2673676"/>
            <a:ext cx="5654340" cy="70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Conector recto"/>
          <p:cNvCxnSpPr>
            <a:endCxn id="6" idx="0"/>
          </p:cNvCxnSpPr>
          <p:nvPr/>
        </p:nvCxnSpPr>
        <p:spPr>
          <a:xfrm>
            <a:off x="1617422" y="2680714"/>
            <a:ext cx="396" cy="151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Conector recto"/>
          <p:cNvCxnSpPr>
            <a:endCxn id="7" idx="0"/>
          </p:cNvCxnSpPr>
          <p:nvPr/>
        </p:nvCxnSpPr>
        <p:spPr>
          <a:xfrm>
            <a:off x="6427110" y="2673678"/>
            <a:ext cx="1518" cy="160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recto"/>
          <p:cNvCxnSpPr/>
          <p:nvPr/>
        </p:nvCxnSpPr>
        <p:spPr>
          <a:xfrm>
            <a:off x="561538" y="3386044"/>
            <a:ext cx="28037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92 Conector recto"/>
          <p:cNvCxnSpPr>
            <a:endCxn id="14" idx="0"/>
          </p:cNvCxnSpPr>
          <p:nvPr/>
        </p:nvCxnSpPr>
        <p:spPr>
          <a:xfrm>
            <a:off x="561486" y="3390795"/>
            <a:ext cx="0" cy="1597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recto"/>
          <p:cNvCxnSpPr>
            <a:endCxn id="188" idx="0"/>
          </p:cNvCxnSpPr>
          <p:nvPr/>
        </p:nvCxnSpPr>
        <p:spPr>
          <a:xfrm>
            <a:off x="2336828" y="3390795"/>
            <a:ext cx="0" cy="156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120 Conector recto"/>
          <p:cNvCxnSpPr>
            <a:stCxn id="7" idx="2"/>
            <a:endCxn id="9" idx="0"/>
          </p:cNvCxnSpPr>
          <p:nvPr/>
        </p:nvCxnSpPr>
        <p:spPr>
          <a:xfrm flipH="1">
            <a:off x="6417431" y="3262416"/>
            <a:ext cx="11197" cy="853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121 Conector recto"/>
          <p:cNvCxnSpPr>
            <a:endCxn id="8" idx="0"/>
          </p:cNvCxnSpPr>
          <p:nvPr/>
        </p:nvCxnSpPr>
        <p:spPr>
          <a:xfrm>
            <a:off x="5634043" y="4033489"/>
            <a:ext cx="0" cy="82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>
            <a:endCxn id="10" idx="0"/>
          </p:cNvCxnSpPr>
          <p:nvPr/>
        </p:nvCxnSpPr>
        <p:spPr>
          <a:xfrm>
            <a:off x="7182231" y="4034905"/>
            <a:ext cx="0" cy="80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124 Conector recto"/>
          <p:cNvCxnSpPr>
            <a:endCxn id="171" idx="0"/>
          </p:cNvCxnSpPr>
          <p:nvPr/>
        </p:nvCxnSpPr>
        <p:spPr>
          <a:xfrm>
            <a:off x="8431021" y="2677195"/>
            <a:ext cx="0" cy="8733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634043" y="4033489"/>
            <a:ext cx="1548188" cy="1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126 Conector recto"/>
          <p:cNvCxnSpPr>
            <a:stCxn id="8" idx="2"/>
          </p:cNvCxnSpPr>
          <p:nvPr/>
        </p:nvCxnSpPr>
        <p:spPr>
          <a:xfrm>
            <a:off x="5634043" y="4544268"/>
            <a:ext cx="0" cy="197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>
            <a:stCxn id="9" idx="2"/>
          </p:cNvCxnSpPr>
          <p:nvPr/>
        </p:nvCxnSpPr>
        <p:spPr>
          <a:xfrm>
            <a:off x="6417431" y="4544268"/>
            <a:ext cx="0" cy="2059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>
            <a:stCxn id="10" idx="2"/>
          </p:cNvCxnSpPr>
          <p:nvPr/>
        </p:nvCxnSpPr>
        <p:spPr>
          <a:xfrm>
            <a:off x="7182231" y="4544268"/>
            <a:ext cx="0" cy="210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129 Conector recto"/>
          <p:cNvCxnSpPr>
            <a:stCxn id="11" idx="2"/>
          </p:cNvCxnSpPr>
          <p:nvPr/>
        </p:nvCxnSpPr>
        <p:spPr>
          <a:xfrm>
            <a:off x="8711734" y="4548027"/>
            <a:ext cx="0" cy="206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130 Conector recto"/>
          <p:cNvCxnSpPr/>
          <p:nvPr/>
        </p:nvCxnSpPr>
        <p:spPr>
          <a:xfrm flipH="1" flipV="1">
            <a:off x="8318797" y="4753216"/>
            <a:ext cx="395318" cy="1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131 Conector recto"/>
          <p:cNvCxnSpPr>
            <a:endCxn id="25" idx="1"/>
          </p:cNvCxnSpPr>
          <p:nvPr/>
        </p:nvCxnSpPr>
        <p:spPr>
          <a:xfrm>
            <a:off x="8316416" y="5071408"/>
            <a:ext cx="811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132 Conector recto"/>
          <p:cNvCxnSpPr>
            <a:endCxn id="29" idx="1"/>
          </p:cNvCxnSpPr>
          <p:nvPr/>
        </p:nvCxnSpPr>
        <p:spPr>
          <a:xfrm>
            <a:off x="8316416" y="5659146"/>
            <a:ext cx="811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H="1" flipV="1">
            <a:off x="6771946" y="4747869"/>
            <a:ext cx="410286" cy="2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134 Conector recto"/>
          <p:cNvCxnSpPr>
            <a:endCxn id="24" idx="1"/>
          </p:cNvCxnSpPr>
          <p:nvPr/>
        </p:nvCxnSpPr>
        <p:spPr>
          <a:xfrm flipV="1">
            <a:off x="6773534" y="5058212"/>
            <a:ext cx="81419" cy="20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135 Conector recto"/>
          <p:cNvCxnSpPr>
            <a:endCxn id="28" idx="1"/>
          </p:cNvCxnSpPr>
          <p:nvPr/>
        </p:nvCxnSpPr>
        <p:spPr>
          <a:xfrm>
            <a:off x="6771946" y="5669199"/>
            <a:ext cx="8881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136 Conector recto"/>
          <p:cNvCxnSpPr/>
          <p:nvPr/>
        </p:nvCxnSpPr>
        <p:spPr>
          <a:xfrm flipH="1" flipV="1">
            <a:off x="5987712" y="4750251"/>
            <a:ext cx="431291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>
            <a:endCxn id="72" idx="1"/>
          </p:cNvCxnSpPr>
          <p:nvPr/>
        </p:nvCxnSpPr>
        <p:spPr>
          <a:xfrm flipV="1">
            <a:off x="5987712" y="5058258"/>
            <a:ext cx="34701" cy="20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138 Conector recto"/>
          <p:cNvCxnSpPr>
            <a:endCxn id="27" idx="1"/>
          </p:cNvCxnSpPr>
          <p:nvPr/>
        </p:nvCxnSpPr>
        <p:spPr>
          <a:xfrm>
            <a:off x="5987712" y="5669199"/>
            <a:ext cx="78988" cy="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139 Conector recto"/>
          <p:cNvCxnSpPr/>
          <p:nvPr/>
        </p:nvCxnSpPr>
        <p:spPr>
          <a:xfrm flipH="1" flipV="1">
            <a:off x="5225706" y="4743107"/>
            <a:ext cx="408337" cy="27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140 Conector recto"/>
          <p:cNvCxnSpPr/>
          <p:nvPr/>
        </p:nvCxnSpPr>
        <p:spPr>
          <a:xfrm rot="5400000">
            <a:off x="4761359" y="5212216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141 Conector recto"/>
          <p:cNvCxnSpPr/>
          <p:nvPr/>
        </p:nvCxnSpPr>
        <p:spPr>
          <a:xfrm>
            <a:off x="5225706" y="5103471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148 Conector recto"/>
          <p:cNvCxnSpPr/>
          <p:nvPr/>
        </p:nvCxnSpPr>
        <p:spPr>
          <a:xfrm rot="5400000">
            <a:off x="5986922" y="5531928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149 Conector recto"/>
          <p:cNvCxnSpPr/>
          <p:nvPr/>
        </p:nvCxnSpPr>
        <p:spPr>
          <a:xfrm flipH="1">
            <a:off x="5988506" y="4751667"/>
            <a:ext cx="794" cy="1487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/>
          <p:nvPr/>
        </p:nvCxnSpPr>
        <p:spPr>
          <a:xfrm flipH="1">
            <a:off x="7587382" y="4380817"/>
            <a:ext cx="793" cy="6323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/>
          <p:nvPr/>
        </p:nvCxnSpPr>
        <p:spPr>
          <a:xfrm>
            <a:off x="6771946" y="6313778"/>
            <a:ext cx="777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52 Conector recto"/>
          <p:cNvCxnSpPr>
            <a:endCxn id="30" idx="1"/>
          </p:cNvCxnSpPr>
          <p:nvPr/>
        </p:nvCxnSpPr>
        <p:spPr>
          <a:xfrm flipV="1">
            <a:off x="5987712" y="6239022"/>
            <a:ext cx="78988" cy="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158 Conector recto"/>
          <p:cNvCxnSpPr/>
          <p:nvPr/>
        </p:nvCxnSpPr>
        <p:spPr>
          <a:xfrm flipH="1">
            <a:off x="1847898" y="3260844"/>
            <a:ext cx="794" cy="12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169 Conector recto"/>
          <p:cNvCxnSpPr/>
          <p:nvPr/>
        </p:nvCxnSpPr>
        <p:spPr>
          <a:xfrm>
            <a:off x="6865858" y="2673676"/>
            <a:ext cx="1565163" cy="70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170 Rectángulo"/>
          <p:cNvSpPr/>
          <p:nvPr/>
        </p:nvSpPr>
        <p:spPr>
          <a:xfrm>
            <a:off x="8109550" y="3550578"/>
            <a:ext cx="642942" cy="428628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dirty="0">
                <a:solidFill>
                  <a:schemeClr val="tx1"/>
                </a:solidFill>
              </a:rPr>
              <a:t>DIRECCIÓN DE INFORMÁTICA</a:t>
            </a:r>
          </a:p>
        </p:txBody>
      </p:sp>
      <p:cxnSp>
        <p:nvCxnSpPr>
          <p:cNvPr id="183" name="182 Conector recto"/>
          <p:cNvCxnSpPr/>
          <p:nvPr/>
        </p:nvCxnSpPr>
        <p:spPr>
          <a:xfrm>
            <a:off x="3365276" y="3390795"/>
            <a:ext cx="0" cy="1531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>
            <a:endCxn id="185" idx="0"/>
          </p:cNvCxnSpPr>
          <p:nvPr/>
        </p:nvCxnSpPr>
        <p:spPr>
          <a:xfrm>
            <a:off x="1494966" y="3386044"/>
            <a:ext cx="0" cy="1589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184 Rectángulo"/>
          <p:cNvSpPr/>
          <p:nvPr/>
        </p:nvSpPr>
        <p:spPr>
          <a:xfrm>
            <a:off x="1169402" y="3545028"/>
            <a:ext cx="651128" cy="428628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dirty="0">
                <a:solidFill>
                  <a:schemeClr val="tx1"/>
                </a:solidFill>
              </a:rPr>
              <a:t>JEFE DE DIVISIÓN DE CIENCIAS Y MATEMÁTICAS</a:t>
            </a:r>
          </a:p>
        </p:txBody>
      </p:sp>
      <p:sp>
        <p:nvSpPr>
          <p:cNvPr id="186" name="185 Rectángulo"/>
          <p:cNvSpPr/>
          <p:nvPr/>
        </p:nvSpPr>
        <p:spPr>
          <a:xfrm>
            <a:off x="2902779" y="3543974"/>
            <a:ext cx="642942" cy="428628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dirty="0">
                <a:solidFill>
                  <a:schemeClr val="tx1"/>
                </a:solidFill>
              </a:rPr>
              <a:t>JEFE DE DIVISIÓN DE ARTES</a:t>
            </a:r>
          </a:p>
        </p:txBody>
      </p:sp>
      <p:sp>
        <p:nvSpPr>
          <p:cNvPr id="188" name="187 Rectángulo"/>
          <p:cNvSpPr/>
          <p:nvPr/>
        </p:nvSpPr>
        <p:spPr>
          <a:xfrm>
            <a:off x="2012918" y="3547232"/>
            <a:ext cx="647820" cy="428628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dirty="0">
                <a:solidFill>
                  <a:schemeClr val="tx1"/>
                </a:solidFill>
              </a:rPr>
              <a:t>JEFE DE DIVISIÓN DE LENGUAJE</a:t>
            </a:r>
          </a:p>
        </p:txBody>
      </p:sp>
      <p:sp>
        <p:nvSpPr>
          <p:cNvPr id="205" name="204 Rectángulo"/>
          <p:cNvSpPr/>
          <p:nvPr/>
        </p:nvSpPr>
        <p:spPr>
          <a:xfrm>
            <a:off x="1160860" y="4124197"/>
            <a:ext cx="642942" cy="441675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dirty="0">
                <a:solidFill>
                  <a:schemeClr val="tx1"/>
                </a:solidFill>
              </a:rPr>
              <a:t>COORDINADOR </a:t>
            </a:r>
          </a:p>
          <a:p>
            <a:pPr algn="ctr"/>
            <a:r>
              <a:rPr lang="es-MX" sz="500" dirty="0">
                <a:solidFill>
                  <a:schemeClr val="tx1"/>
                </a:solidFill>
              </a:rPr>
              <a:t>DE</a:t>
            </a:r>
          </a:p>
          <a:p>
            <a:pPr algn="ctr"/>
            <a:r>
              <a:rPr lang="es-MX" sz="500" dirty="0">
                <a:solidFill>
                  <a:schemeClr val="tx1"/>
                </a:solidFill>
              </a:rPr>
              <a:t>PROGRAMA DE INV. Y DOC.</a:t>
            </a:r>
          </a:p>
        </p:txBody>
      </p:sp>
      <p:sp>
        <p:nvSpPr>
          <p:cNvPr id="207" name="206 Rectángulo"/>
          <p:cNvSpPr/>
          <p:nvPr/>
        </p:nvSpPr>
        <p:spPr>
          <a:xfrm>
            <a:off x="2012918" y="4118550"/>
            <a:ext cx="642942" cy="441675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dirty="0">
                <a:solidFill>
                  <a:schemeClr val="tx1"/>
                </a:solidFill>
              </a:rPr>
              <a:t>COORDINADOR </a:t>
            </a:r>
          </a:p>
          <a:p>
            <a:pPr algn="ctr"/>
            <a:r>
              <a:rPr lang="es-MX" sz="500" dirty="0">
                <a:solidFill>
                  <a:schemeClr val="tx1"/>
                </a:solidFill>
              </a:rPr>
              <a:t>DE</a:t>
            </a:r>
          </a:p>
          <a:p>
            <a:pPr algn="ctr"/>
            <a:r>
              <a:rPr lang="es-MX" sz="500" dirty="0">
                <a:solidFill>
                  <a:schemeClr val="tx1"/>
                </a:solidFill>
              </a:rPr>
              <a:t>PROGRAMA DE INV. Y DOC.</a:t>
            </a:r>
          </a:p>
        </p:txBody>
      </p:sp>
      <p:sp>
        <p:nvSpPr>
          <p:cNvPr id="209" name="208 Rectángulo"/>
          <p:cNvSpPr/>
          <p:nvPr/>
        </p:nvSpPr>
        <p:spPr>
          <a:xfrm>
            <a:off x="2895339" y="4124197"/>
            <a:ext cx="642942" cy="441675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dirty="0">
                <a:solidFill>
                  <a:schemeClr val="tx1"/>
                </a:solidFill>
              </a:rPr>
              <a:t>COORDINADOR </a:t>
            </a:r>
          </a:p>
          <a:p>
            <a:pPr algn="ctr"/>
            <a:r>
              <a:rPr lang="es-MX" sz="500" dirty="0">
                <a:solidFill>
                  <a:schemeClr val="tx1"/>
                </a:solidFill>
              </a:rPr>
              <a:t>DE</a:t>
            </a:r>
          </a:p>
          <a:p>
            <a:pPr algn="ctr"/>
            <a:r>
              <a:rPr lang="es-MX" sz="500" dirty="0">
                <a:solidFill>
                  <a:schemeClr val="tx1"/>
                </a:solidFill>
              </a:rPr>
              <a:t>PROGRAMA DE INV. Y DOC.</a:t>
            </a:r>
          </a:p>
        </p:txBody>
      </p:sp>
      <p:sp>
        <p:nvSpPr>
          <p:cNvPr id="211" name="210 Rectángulo"/>
          <p:cNvSpPr/>
          <p:nvPr/>
        </p:nvSpPr>
        <p:spPr>
          <a:xfrm>
            <a:off x="7658976" y="4119398"/>
            <a:ext cx="588428" cy="428628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dirty="0">
                <a:solidFill>
                  <a:schemeClr val="tx1"/>
                </a:solidFill>
              </a:rPr>
              <a:t>SUBDIRECCIÓN DE</a:t>
            </a:r>
          </a:p>
          <a:p>
            <a:pPr algn="ctr"/>
            <a:r>
              <a:rPr lang="es-MX" sz="500" dirty="0">
                <a:solidFill>
                  <a:schemeClr val="tx1"/>
                </a:solidFill>
              </a:rPr>
              <a:t>REDES</a:t>
            </a:r>
          </a:p>
        </p:txBody>
      </p:sp>
      <p:sp>
        <p:nvSpPr>
          <p:cNvPr id="213" name="212 Rectángulo"/>
          <p:cNvSpPr/>
          <p:nvPr/>
        </p:nvSpPr>
        <p:spPr>
          <a:xfrm>
            <a:off x="7663942" y="4866993"/>
            <a:ext cx="542985" cy="480155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dirty="0">
                <a:solidFill>
                  <a:schemeClr val="tx1"/>
                </a:solidFill>
              </a:rPr>
              <a:t>JEFE DE </a:t>
            </a:r>
            <a:r>
              <a:rPr lang="es-MX" sz="500" dirty="0" smtClean="0">
                <a:solidFill>
                  <a:schemeClr val="tx1"/>
                </a:solidFill>
              </a:rPr>
              <a:t>DEPARTAMENTO DE REDES Y COMUNICACIONES</a:t>
            </a:r>
            <a:endParaRPr lang="es-MX" sz="500" dirty="0">
              <a:solidFill>
                <a:schemeClr val="tx1"/>
              </a:solidFill>
            </a:endParaRPr>
          </a:p>
        </p:txBody>
      </p:sp>
      <p:cxnSp>
        <p:nvCxnSpPr>
          <p:cNvPr id="215" name="214 Conector recto"/>
          <p:cNvCxnSpPr/>
          <p:nvPr/>
        </p:nvCxnSpPr>
        <p:spPr>
          <a:xfrm>
            <a:off x="7587246" y="5011199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217 Rectángulo"/>
          <p:cNvSpPr/>
          <p:nvPr/>
        </p:nvSpPr>
        <p:spPr>
          <a:xfrm>
            <a:off x="2895339" y="4766869"/>
            <a:ext cx="642942" cy="380115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dirty="0">
                <a:solidFill>
                  <a:schemeClr val="tx1"/>
                </a:solidFill>
              </a:rPr>
              <a:t>JEFE DE </a:t>
            </a:r>
            <a:r>
              <a:rPr lang="es-MX" sz="500" dirty="0" smtClean="0">
                <a:solidFill>
                  <a:schemeClr val="tx1"/>
                </a:solidFill>
              </a:rPr>
              <a:t>DEPARTAMENTO DE APOYO ADMINISTRATIVO</a:t>
            </a:r>
            <a:endParaRPr lang="es-MX" sz="500" dirty="0">
              <a:solidFill>
                <a:schemeClr val="tx1"/>
              </a:solidFill>
            </a:endParaRPr>
          </a:p>
        </p:txBody>
      </p:sp>
      <p:cxnSp>
        <p:nvCxnSpPr>
          <p:cNvPr id="223" name="222 Conector recto"/>
          <p:cNvCxnSpPr/>
          <p:nvPr/>
        </p:nvCxnSpPr>
        <p:spPr>
          <a:xfrm flipH="1">
            <a:off x="5106810" y="1243692"/>
            <a:ext cx="8413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226 Rectángulo"/>
          <p:cNvSpPr/>
          <p:nvPr/>
        </p:nvSpPr>
        <p:spPr>
          <a:xfrm>
            <a:off x="6626917" y="2031350"/>
            <a:ext cx="642942" cy="428628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dirty="0">
                <a:solidFill>
                  <a:schemeClr val="tx1"/>
                </a:solidFill>
              </a:rPr>
              <a:t>DEPARTAMENTO</a:t>
            </a:r>
          </a:p>
          <a:p>
            <a:pPr algn="ctr"/>
            <a:r>
              <a:rPr lang="es-MX" sz="500" dirty="0">
                <a:solidFill>
                  <a:schemeClr val="tx1"/>
                </a:solidFill>
              </a:rPr>
              <a:t>DE  CONTROL Y EVALUACIÓN DE ORGANIZACIÓN Y SISTEMAS</a:t>
            </a:r>
          </a:p>
        </p:txBody>
      </p:sp>
      <p:cxnSp>
        <p:nvCxnSpPr>
          <p:cNvPr id="228" name="227 Conector recto"/>
          <p:cNvCxnSpPr/>
          <p:nvPr/>
        </p:nvCxnSpPr>
        <p:spPr>
          <a:xfrm>
            <a:off x="4125656" y="3914115"/>
            <a:ext cx="0" cy="2057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231 Conector recto"/>
          <p:cNvCxnSpPr/>
          <p:nvPr/>
        </p:nvCxnSpPr>
        <p:spPr>
          <a:xfrm>
            <a:off x="6948388" y="1769278"/>
            <a:ext cx="1" cy="330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232 Conector recto"/>
          <p:cNvCxnSpPr/>
          <p:nvPr/>
        </p:nvCxnSpPr>
        <p:spPr>
          <a:xfrm flipH="1">
            <a:off x="561486" y="3978752"/>
            <a:ext cx="52" cy="5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233 Conector recto"/>
          <p:cNvCxnSpPr>
            <a:endCxn id="11" idx="0"/>
          </p:cNvCxnSpPr>
          <p:nvPr/>
        </p:nvCxnSpPr>
        <p:spPr>
          <a:xfrm>
            <a:off x="8711734" y="4020421"/>
            <a:ext cx="0" cy="98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/>
          <p:nvPr/>
        </p:nvCxnSpPr>
        <p:spPr>
          <a:xfrm flipH="1">
            <a:off x="6303179" y="1486044"/>
            <a:ext cx="1" cy="304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>
            <a:stCxn id="171" idx="2"/>
          </p:cNvCxnSpPr>
          <p:nvPr/>
        </p:nvCxnSpPr>
        <p:spPr>
          <a:xfrm>
            <a:off x="8431021" y="3979206"/>
            <a:ext cx="0" cy="37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247 Conector recto"/>
          <p:cNvCxnSpPr>
            <a:endCxn id="6" idx="3"/>
          </p:cNvCxnSpPr>
          <p:nvPr/>
        </p:nvCxnSpPr>
        <p:spPr>
          <a:xfrm flipH="1">
            <a:off x="1939289" y="3043316"/>
            <a:ext cx="2572389" cy="3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252 Conector recto"/>
          <p:cNvCxnSpPr/>
          <p:nvPr/>
        </p:nvCxnSpPr>
        <p:spPr>
          <a:xfrm flipH="1">
            <a:off x="4511304" y="3048102"/>
            <a:ext cx="374" cy="870799"/>
          </a:xfrm>
          <a:prstGeom prst="line">
            <a:avLst/>
          </a:prstGeom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/>
          <p:nvPr/>
        </p:nvCxnSpPr>
        <p:spPr>
          <a:xfrm>
            <a:off x="7587382" y="4386512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261 Conector recto"/>
          <p:cNvCxnSpPr/>
          <p:nvPr/>
        </p:nvCxnSpPr>
        <p:spPr>
          <a:xfrm>
            <a:off x="5681137" y="1769278"/>
            <a:ext cx="3723" cy="271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265 Conector recto"/>
          <p:cNvCxnSpPr/>
          <p:nvPr/>
        </p:nvCxnSpPr>
        <p:spPr>
          <a:xfrm flipH="1" flipV="1">
            <a:off x="4125656" y="3914115"/>
            <a:ext cx="719428" cy="18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269 Conector recto"/>
          <p:cNvCxnSpPr/>
          <p:nvPr/>
        </p:nvCxnSpPr>
        <p:spPr>
          <a:xfrm flipH="1">
            <a:off x="7953190" y="4020421"/>
            <a:ext cx="758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276 Conector recto"/>
          <p:cNvCxnSpPr/>
          <p:nvPr/>
        </p:nvCxnSpPr>
        <p:spPr>
          <a:xfrm flipH="1">
            <a:off x="8320444" y="4754010"/>
            <a:ext cx="794" cy="9107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>
            <a:endCxn id="211" idx="0"/>
          </p:cNvCxnSpPr>
          <p:nvPr/>
        </p:nvCxnSpPr>
        <p:spPr>
          <a:xfrm>
            <a:off x="7953190" y="4020421"/>
            <a:ext cx="0" cy="989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321 Rectángulo"/>
          <p:cNvSpPr/>
          <p:nvPr/>
        </p:nvSpPr>
        <p:spPr>
          <a:xfrm>
            <a:off x="4528038" y="4867997"/>
            <a:ext cx="608011" cy="372707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dirty="0">
                <a:solidFill>
                  <a:schemeClr val="tx1"/>
                </a:solidFill>
              </a:rPr>
              <a:t>DEPARTAMENTO DE ADMISIÓN Y CONTROL</a:t>
            </a:r>
          </a:p>
        </p:txBody>
      </p:sp>
      <p:sp>
        <p:nvSpPr>
          <p:cNvPr id="323" name="322 Rectángulo"/>
          <p:cNvSpPr/>
          <p:nvPr/>
        </p:nvSpPr>
        <p:spPr>
          <a:xfrm>
            <a:off x="4550614" y="4118188"/>
            <a:ext cx="582502" cy="447683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dirty="0">
                <a:solidFill>
                  <a:schemeClr val="tx1"/>
                </a:solidFill>
              </a:rPr>
              <a:t>SUBDIRECCIÓN</a:t>
            </a:r>
          </a:p>
          <a:p>
            <a:pPr algn="ctr"/>
            <a:r>
              <a:rPr lang="es-MX" sz="500" dirty="0">
                <a:solidFill>
                  <a:schemeClr val="tx1"/>
                </a:solidFill>
              </a:rPr>
              <a:t>DE SERVICIOS ESCOLARES</a:t>
            </a:r>
          </a:p>
        </p:txBody>
      </p:sp>
      <p:sp>
        <p:nvSpPr>
          <p:cNvPr id="325" name="324 Rectángulo"/>
          <p:cNvSpPr/>
          <p:nvPr/>
        </p:nvSpPr>
        <p:spPr>
          <a:xfrm>
            <a:off x="4532447" y="5328519"/>
            <a:ext cx="582502" cy="428628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dirty="0">
                <a:solidFill>
                  <a:schemeClr val="tx1"/>
                </a:solidFill>
              </a:rPr>
              <a:t>DEPARTAMENTO DE REGISTRO Y TITULACIÓN</a:t>
            </a:r>
          </a:p>
        </p:txBody>
      </p:sp>
      <p:sp>
        <p:nvSpPr>
          <p:cNvPr id="199" name="198 Rectángulo"/>
          <p:cNvSpPr/>
          <p:nvPr/>
        </p:nvSpPr>
        <p:spPr>
          <a:xfrm>
            <a:off x="208478" y="4749060"/>
            <a:ext cx="706015" cy="380715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dirty="0">
                <a:solidFill>
                  <a:schemeClr val="tx1"/>
                </a:solidFill>
              </a:rPr>
              <a:t>JEFE DE DEPARTAMENTO DE APOYO ADMINISTRATIVO</a:t>
            </a:r>
          </a:p>
        </p:txBody>
      </p:sp>
      <p:cxnSp>
        <p:nvCxnSpPr>
          <p:cNvPr id="319" name="318 Conector recto"/>
          <p:cNvCxnSpPr/>
          <p:nvPr/>
        </p:nvCxnSpPr>
        <p:spPr>
          <a:xfrm>
            <a:off x="5224912" y="5677357"/>
            <a:ext cx="825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142 Conector recto"/>
          <p:cNvCxnSpPr/>
          <p:nvPr/>
        </p:nvCxnSpPr>
        <p:spPr>
          <a:xfrm>
            <a:off x="4846574" y="3915919"/>
            <a:ext cx="0" cy="2057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155 Rectángulo"/>
          <p:cNvSpPr/>
          <p:nvPr/>
        </p:nvSpPr>
        <p:spPr>
          <a:xfrm>
            <a:off x="2012918" y="4774367"/>
            <a:ext cx="642942" cy="380115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dirty="0">
                <a:solidFill>
                  <a:schemeClr val="tx1"/>
                </a:solidFill>
              </a:rPr>
              <a:t>JEFE DE </a:t>
            </a:r>
            <a:r>
              <a:rPr lang="es-MX" sz="500" dirty="0" smtClean="0">
                <a:solidFill>
                  <a:schemeClr val="tx1"/>
                </a:solidFill>
              </a:rPr>
              <a:t>DEPARTAMENTO DE APOYO ADMINISTRATIVO</a:t>
            </a:r>
            <a:endParaRPr lang="es-MX" sz="500" dirty="0">
              <a:solidFill>
                <a:schemeClr val="tx1"/>
              </a:solidFill>
            </a:endParaRPr>
          </a:p>
        </p:txBody>
      </p:sp>
      <p:sp>
        <p:nvSpPr>
          <p:cNvPr id="157" name="156 Rectángulo"/>
          <p:cNvSpPr/>
          <p:nvPr/>
        </p:nvSpPr>
        <p:spPr>
          <a:xfrm>
            <a:off x="1157128" y="4772795"/>
            <a:ext cx="642942" cy="380115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dirty="0">
                <a:solidFill>
                  <a:schemeClr val="tx1"/>
                </a:solidFill>
              </a:rPr>
              <a:t>JEFE DE </a:t>
            </a:r>
            <a:r>
              <a:rPr lang="es-MX" sz="500" dirty="0" smtClean="0">
                <a:solidFill>
                  <a:schemeClr val="tx1"/>
                </a:solidFill>
              </a:rPr>
              <a:t>DEPARTAMENTO DE APOYO ADMINISTRATIVO</a:t>
            </a:r>
            <a:endParaRPr lang="es-MX" sz="500" dirty="0">
              <a:solidFill>
                <a:schemeClr val="tx1"/>
              </a:solidFill>
            </a:endParaRPr>
          </a:p>
        </p:txBody>
      </p:sp>
      <p:cxnSp>
        <p:nvCxnSpPr>
          <p:cNvPr id="178" name="177 Conector recto"/>
          <p:cNvCxnSpPr/>
          <p:nvPr/>
        </p:nvCxnSpPr>
        <p:spPr>
          <a:xfrm>
            <a:off x="2722108" y="3764892"/>
            <a:ext cx="0" cy="1199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178 Conector recto"/>
          <p:cNvCxnSpPr>
            <a:endCxn id="186" idx="1"/>
          </p:cNvCxnSpPr>
          <p:nvPr/>
        </p:nvCxnSpPr>
        <p:spPr>
          <a:xfrm flipV="1">
            <a:off x="2722108" y="3758288"/>
            <a:ext cx="180671" cy="66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>
            <a:endCxn id="218" idx="1"/>
          </p:cNvCxnSpPr>
          <p:nvPr/>
        </p:nvCxnSpPr>
        <p:spPr>
          <a:xfrm flipV="1">
            <a:off x="2722108" y="4956927"/>
            <a:ext cx="173231" cy="4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143 Conector recto"/>
          <p:cNvCxnSpPr/>
          <p:nvPr/>
        </p:nvCxnSpPr>
        <p:spPr>
          <a:xfrm flipH="1">
            <a:off x="5681137" y="1769278"/>
            <a:ext cx="12672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144 Conector recto"/>
          <p:cNvCxnSpPr/>
          <p:nvPr/>
        </p:nvCxnSpPr>
        <p:spPr>
          <a:xfrm>
            <a:off x="4816619" y="1396104"/>
            <a:ext cx="1656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"/>
          <p:cNvCxnSpPr>
            <a:endCxn id="209" idx="1"/>
          </p:cNvCxnSpPr>
          <p:nvPr/>
        </p:nvCxnSpPr>
        <p:spPr>
          <a:xfrm>
            <a:off x="2722108" y="4345035"/>
            <a:ext cx="1732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/>
          <p:nvPr/>
        </p:nvCxnSpPr>
        <p:spPr>
          <a:xfrm>
            <a:off x="1855694" y="3764892"/>
            <a:ext cx="0" cy="12573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>
            <a:endCxn id="188" idx="1"/>
          </p:cNvCxnSpPr>
          <p:nvPr/>
        </p:nvCxnSpPr>
        <p:spPr>
          <a:xfrm flipV="1">
            <a:off x="1855694" y="3761546"/>
            <a:ext cx="157224" cy="33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 flipV="1">
            <a:off x="1855694" y="5001005"/>
            <a:ext cx="173231" cy="4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189 Conector recto"/>
          <p:cNvCxnSpPr/>
          <p:nvPr/>
        </p:nvCxnSpPr>
        <p:spPr>
          <a:xfrm>
            <a:off x="1855694" y="4291207"/>
            <a:ext cx="1732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190 Conector recto"/>
          <p:cNvCxnSpPr/>
          <p:nvPr/>
        </p:nvCxnSpPr>
        <p:spPr>
          <a:xfrm>
            <a:off x="994822" y="3736928"/>
            <a:ext cx="0" cy="1311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 flipV="1">
            <a:off x="994822" y="3730324"/>
            <a:ext cx="180671" cy="66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 flipV="1">
            <a:off x="994822" y="5026869"/>
            <a:ext cx="173231" cy="4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193 Conector recto"/>
          <p:cNvCxnSpPr/>
          <p:nvPr/>
        </p:nvCxnSpPr>
        <p:spPr>
          <a:xfrm>
            <a:off x="994822" y="4317071"/>
            <a:ext cx="1732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194 Conector recto"/>
          <p:cNvCxnSpPr/>
          <p:nvPr/>
        </p:nvCxnSpPr>
        <p:spPr>
          <a:xfrm>
            <a:off x="52095" y="3735509"/>
            <a:ext cx="0" cy="1311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195 Conector recto"/>
          <p:cNvCxnSpPr/>
          <p:nvPr/>
        </p:nvCxnSpPr>
        <p:spPr>
          <a:xfrm flipV="1">
            <a:off x="52095" y="3728905"/>
            <a:ext cx="180671" cy="66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196 Conector recto"/>
          <p:cNvCxnSpPr/>
          <p:nvPr/>
        </p:nvCxnSpPr>
        <p:spPr>
          <a:xfrm flipV="1">
            <a:off x="52095" y="5025450"/>
            <a:ext cx="173231" cy="4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197 Conector recto"/>
          <p:cNvCxnSpPr/>
          <p:nvPr/>
        </p:nvCxnSpPr>
        <p:spPr>
          <a:xfrm>
            <a:off x="52095" y="4315652"/>
            <a:ext cx="1732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207 Conector recto"/>
          <p:cNvCxnSpPr/>
          <p:nvPr/>
        </p:nvCxnSpPr>
        <p:spPr>
          <a:xfrm>
            <a:off x="4444194" y="4345035"/>
            <a:ext cx="0" cy="11977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209 Conector recto"/>
          <p:cNvCxnSpPr>
            <a:endCxn id="323" idx="1"/>
          </p:cNvCxnSpPr>
          <p:nvPr/>
        </p:nvCxnSpPr>
        <p:spPr>
          <a:xfrm>
            <a:off x="4444194" y="4339387"/>
            <a:ext cx="106420" cy="2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211 Conector recto"/>
          <p:cNvCxnSpPr>
            <a:endCxn id="325" idx="1"/>
          </p:cNvCxnSpPr>
          <p:nvPr/>
        </p:nvCxnSpPr>
        <p:spPr>
          <a:xfrm>
            <a:off x="4444194" y="5542833"/>
            <a:ext cx="88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/>
          <p:nvPr/>
        </p:nvCxnSpPr>
        <p:spPr>
          <a:xfrm>
            <a:off x="4451797" y="5085451"/>
            <a:ext cx="72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/>
          <p:nvPr/>
        </p:nvCxnSpPr>
        <p:spPr>
          <a:xfrm>
            <a:off x="4350098" y="4284046"/>
            <a:ext cx="5272" cy="1289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216 Conector recto"/>
          <p:cNvCxnSpPr/>
          <p:nvPr/>
        </p:nvCxnSpPr>
        <p:spPr>
          <a:xfrm>
            <a:off x="4246812" y="4284046"/>
            <a:ext cx="1085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218 Conector recto"/>
          <p:cNvCxnSpPr>
            <a:stCxn id="66" idx="3"/>
          </p:cNvCxnSpPr>
          <p:nvPr/>
        </p:nvCxnSpPr>
        <p:spPr>
          <a:xfrm>
            <a:off x="4252083" y="5573966"/>
            <a:ext cx="1032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219 Conector recto"/>
          <p:cNvCxnSpPr>
            <a:stCxn id="34" idx="3"/>
          </p:cNvCxnSpPr>
          <p:nvPr/>
        </p:nvCxnSpPr>
        <p:spPr>
          <a:xfrm flipV="1">
            <a:off x="4283833" y="5057406"/>
            <a:ext cx="8463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840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237</Words>
  <Application>Microsoft Office PowerPoint</Application>
  <PresentationFormat>Presentación en pantalla (4:3)</PresentationFormat>
  <Paragraphs>86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JAVIER ISAAC</dc:creator>
  <cp:lastModifiedBy>Lupita</cp:lastModifiedBy>
  <cp:revision>60</cp:revision>
  <cp:lastPrinted>2012-11-22T23:55:15Z</cp:lastPrinted>
  <dcterms:created xsi:type="dcterms:W3CDTF">2011-12-12T04:41:57Z</dcterms:created>
  <dcterms:modified xsi:type="dcterms:W3CDTF">2013-08-14T21:11:12Z</dcterms:modified>
</cp:coreProperties>
</file>